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 id="2147483684" r:id="rId3"/>
    <p:sldMasterId id="2147483696" r:id="rId4"/>
  </p:sldMasterIdLst>
  <p:notesMasterIdLst>
    <p:notesMasterId r:id="rId8"/>
  </p:notesMasterIdLst>
  <p:handoutMasterIdLst>
    <p:handoutMasterId r:id="rId9"/>
  </p:handoutMasterIdLst>
  <p:sldIdLst>
    <p:sldId id="292" r:id="rId5"/>
    <p:sldId id="284" r:id="rId6"/>
    <p:sldId id="285"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3" d="100"/>
          <a:sy n="73" d="100"/>
        </p:scale>
        <p:origin x="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2.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1B48568-C856-485A-84E3-10EA86740B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9F08FCF-B280-46CF-A63A-1DEF53DEB0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7082C2-1BE1-46DE-B70A-C1225C91A31C}" type="datetimeFigureOut">
              <a:rPr kumimoji="1" lang="ja-JP" altLang="en-US" smtClean="0"/>
              <a:t>2023/1/5</a:t>
            </a:fld>
            <a:endParaRPr kumimoji="1" lang="ja-JP" altLang="en-US"/>
          </a:p>
        </p:txBody>
      </p:sp>
      <p:sp>
        <p:nvSpPr>
          <p:cNvPr id="4" name="フッター プレースホルダー 3">
            <a:extLst>
              <a:ext uri="{FF2B5EF4-FFF2-40B4-BE49-F238E27FC236}">
                <a16:creationId xmlns:a16="http://schemas.microsoft.com/office/drawing/2014/main" id="{1FF654A1-D85A-451D-AF09-E142FD0DC8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8DB3120-7AAD-4CB2-8940-F4C228CAB5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B50F5-07B8-4E58-8EE0-88EA1A1D505E}" type="slidenum">
              <a:rPr kumimoji="1" lang="ja-JP" altLang="en-US" smtClean="0"/>
              <a:t>‹#›</a:t>
            </a:fld>
            <a:endParaRPr kumimoji="1" lang="ja-JP" altLang="en-US"/>
          </a:p>
        </p:txBody>
      </p:sp>
    </p:spTree>
    <p:extLst>
      <p:ext uri="{BB962C8B-B14F-4D97-AF65-F5344CB8AC3E}">
        <p14:creationId xmlns:p14="http://schemas.microsoft.com/office/powerpoint/2010/main" val="274130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A9F4F-1968-4D18-8CCB-E044D7C4F2A4}" type="datetimeFigureOut">
              <a:rPr kumimoji="1" lang="ja-JP" altLang="en-US" smtClean="0"/>
              <a:t>2023/1/5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33DC7-9C98-4F77-B8D3-F865418215C8}" type="slidenum">
              <a:rPr kumimoji="1" lang="ja-JP" altLang="en-US" smtClean="0"/>
              <a:t>‹#›</a:t>
            </a:fld>
            <a:endParaRPr kumimoji="1" lang="ja-JP" altLang="en-US"/>
          </a:p>
        </p:txBody>
      </p:sp>
    </p:spTree>
    <p:extLst>
      <p:ext uri="{BB962C8B-B14F-4D97-AF65-F5344CB8AC3E}">
        <p14:creationId xmlns:p14="http://schemas.microsoft.com/office/powerpoint/2010/main" val="3864722229"/>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30270-A9D0-4B7B-B67E-986F8C8776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97887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原因菌の同定</a:t>
            </a:r>
          </a:p>
        </p:txBody>
      </p:sp>
      <p:sp>
        <p:nvSpPr>
          <p:cNvPr id="4" name="ヘッダー プレースホルダー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30270-A9D0-4B7B-B67E-986F8C8776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96557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30270-A9D0-4B7B-B67E-986F8C8776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63001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4CDED-BFE6-499A-8598-027392CDA4B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24EB866-FE54-43C6-AE95-7FB880951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5" name="フッター プレースホルダー 4">
            <a:extLst>
              <a:ext uri="{FF2B5EF4-FFF2-40B4-BE49-F238E27FC236}">
                <a16:creationId xmlns:a16="http://schemas.microsoft.com/office/drawing/2014/main" id="{6BB20B87-36E7-48EE-8A92-AAFC24969F12}"/>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65892515-FE60-444F-A6FC-F12F7CC3EFBF}"/>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4116965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DF6EA5-8124-430B-BA32-ACCDE8BE68C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E040340-ACE8-4F9D-A362-9C61F6198F6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2797AD-8E35-4D70-9EAE-472969E5A63A}"/>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9BEDA646-CD66-4873-9FC0-31219AF3A536}"/>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75ED4FB9-DCD4-4C2B-A105-AF4B9C2D954B}"/>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428230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7F2B82A-3F74-496F-99B6-BD6AF8B938F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A8CD6F-4BC2-4D32-8647-F19E1E4CCCC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00B83C-C77B-4434-80BC-354C78C4F0D2}"/>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F2808BC8-A632-4AE6-9461-571763677639}"/>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0B455F91-2368-471A-81ED-7210F5774200}"/>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472381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4CDED-BFE6-499A-8598-027392CDA4B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24EB866-FE54-43C6-AE95-7FB880951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24D3608-95E1-4AA2-9DD3-4E6F26C9B273}"/>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5" name="フッター プレースホルダー 4">
            <a:extLst>
              <a:ext uri="{FF2B5EF4-FFF2-40B4-BE49-F238E27FC236}">
                <a16:creationId xmlns:a16="http://schemas.microsoft.com/office/drawing/2014/main" id="{6BB20B87-36E7-48EE-8A92-AAFC24969F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892515-FE60-444F-A6FC-F12F7CC3EFBF}"/>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624176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8C3B52-BF3D-4432-BE24-CCDC5FB857D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C7DEE1-C858-4362-802F-7FE08AE9298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428E8C2-C194-4297-BC5E-45955CBF63AC}"/>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5" name="フッター プレースホルダー 4">
            <a:extLst>
              <a:ext uri="{FF2B5EF4-FFF2-40B4-BE49-F238E27FC236}">
                <a16:creationId xmlns:a16="http://schemas.microsoft.com/office/drawing/2014/main" id="{32CEDF33-D173-4D94-A974-3DF2B15733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469906D-0E8F-4EE1-AD5C-BA5B42D64071}"/>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3934293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D2D006-D377-413A-9967-81812540C59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E1B642D-8540-4673-84D2-B673133CA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3571305-CC27-4E4B-BCD8-F237F1CE210A}"/>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5" name="フッター プレースホルダー 4">
            <a:extLst>
              <a:ext uri="{FF2B5EF4-FFF2-40B4-BE49-F238E27FC236}">
                <a16:creationId xmlns:a16="http://schemas.microsoft.com/office/drawing/2014/main" id="{BAC563B0-3F2B-4729-A852-2DC12D2151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8130D9-8445-488D-AA14-A0755365C56E}"/>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2416744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BC7C97-50F3-44D4-92E7-89034991D59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847DB6-201B-4E99-9251-144148FA5E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6ADBF30-626A-4790-AA2B-EF98D2C5197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63FB7C8-4081-4A52-AEC9-36EC42C76ADC}"/>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6" name="フッター プレースホルダー 5">
            <a:extLst>
              <a:ext uri="{FF2B5EF4-FFF2-40B4-BE49-F238E27FC236}">
                <a16:creationId xmlns:a16="http://schemas.microsoft.com/office/drawing/2014/main" id="{93FC664E-5656-4969-97AD-31BDCDF391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A938CA-58A6-4C90-A969-B1066EDC248B}"/>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3953345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6EA263-009B-4B1D-9F37-9E03107DA0D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0BDFAD-55D9-4F15-B796-40D51F3E7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EF40F46-5065-435C-AB4F-483B3121545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4A41502-7302-4D0E-AEBB-E11E5C8BBC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9CEA505-8B03-40A5-AECD-7A222E36093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D4BEC31-534A-49A8-BA82-E34C89AEC742}"/>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8" name="フッター プレースホルダー 7">
            <a:extLst>
              <a:ext uri="{FF2B5EF4-FFF2-40B4-BE49-F238E27FC236}">
                <a16:creationId xmlns:a16="http://schemas.microsoft.com/office/drawing/2014/main" id="{413C9590-B192-4648-A109-8D36459C861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765587A-48EC-4D42-9E0B-4292E8E2BB3E}"/>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824389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38AFF-F07D-460A-8C3C-106E33E0A9E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9AA884E-8C9B-4DC5-85B2-0D4DB16743B2}"/>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4" name="フッター プレースホルダー 3">
            <a:extLst>
              <a:ext uri="{FF2B5EF4-FFF2-40B4-BE49-F238E27FC236}">
                <a16:creationId xmlns:a16="http://schemas.microsoft.com/office/drawing/2014/main" id="{002B6775-FEBC-447C-98C1-19B4AD45417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9DABD4E-62E3-43DB-A0E0-CAF1C0C8D826}"/>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2749312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C1D2507-D718-431C-B820-7C90C175A944}"/>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3" name="フッター プレースホルダー 2">
            <a:extLst>
              <a:ext uri="{FF2B5EF4-FFF2-40B4-BE49-F238E27FC236}">
                <a16:creationId xmlns:a16="http://schemas.microsoft.com/office/drawing/2014/main" id="{9213D983-A777-4598-AA17-B437275D2AC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2D49ECF-7AFA-4B6E-A848-9FDBB46BCD5A}"/>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3976341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881E41-AE21-4189-A98C-A726388D53D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E360EF-9806-4B70-B8AC-0CAEEFF57A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413C4A0-A456-4262-B9D4-A7F4219FC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DCC57EE-EA11-4307-A9F7-6788AB9F1321}"/>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6" name="フッター プレースホルダー 5">
            <a:extLst>
              <a:ext uri="{FF2B5EF4-FFF2-40B4-BE49-F238E27FC236}">
                <a16:creationId xmlns:a16="http://schemas.microsoft.com/office/drawing/2014/main" id="{B7D00EE6-44A7-4B94-98E2-784D968112B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0AD9D2-67C0-4A0C-9F4E-CD63C58F7636}"/>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117813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8C3B52-BF3D-4432-BE24-CCDC5FB857D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C7DEE1-C858-4362-802F-7FE08AE9298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428E8C2-C194-4297-BC5E-45955CBF63AC}"/>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32CEDF33-D173-4D94-A974-3DF2B1573351}"/>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6469906D-0E8F-4EE1-AD5C-BA5B42D64071}"/>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98478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F1F0CC-1DF6-43BE-913C-F5778E7B379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157482E-BA9B-48C2-B098-1B7B0676C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E26C1BE-30C3-445C-AC32-1C2FE565F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E3EE308-4050-4377-B36A-834D3376A5F1}"/>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6" name="フッター プレースホルダー 5">
            <a:extLst>
              <a:ext uri="{FF2B5EF4-FFF2-40B4-BE49-F238E27FC236}">
                <a16:creationId xmlns:a16="http://schemas.microsoft.com/office/drawing/2014/main" id="{9C53E6CF-6DD4-4F4C-A2B5-1501ED1A097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D3359B9-BBB7-4F56-A361-ED05139D4774}"/>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700125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DF6EA5-8124-430B-BA32-ACCDE8BE68C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E040340-ACE8-4F9D-A362-9C61F6198F6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2797AD-8E35-4D70-9EAE-472969E5A63A}"/>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5" name="フッター プレースホルダー 4">
            <a:extLst>
              <a:ext uri="{FF2B5EF4-FFF2-40B4-BE49-F238E27FC236}">
                <a16:creationId xmlns:a16="http://schemas.microsoft.com/office/drawing/2014/main" id="{9BEDA646-CD66-4873-9FC0-31219AF3A53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ED4FB9-DCD4-4C2B-A105-AF4B9C2D954B}"/>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3943112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7F2B82A-3F74-496F-99B6-BD6AF8B938F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A8CD6F-4BC2-4D32-8647-F19E1E4CCCC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00B83C-C77B-4434-80BC-354C78C4F0D2}"/>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5" name="フッター プレースホルダー 4">
            <a:extLst>
              <a:ext uri="{FF2B5EF4-FFF2-40B4-BE49-F238E27FC236}">
                <a16:creationId xmlns:a16="http://schemas.microsoft.com/office/drawing/2014/main" id="{F2808BC8-A632-4AE6-9461-5717636776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455F91-2368-471A-81ED-7210F5774200}"/>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2820743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4CDED-BFE6-499A-8598-027392CDA4B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24EB866-FE54-43C6-AE95-7FB880951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24D3608-95E1-4AA2-9DD3-4E6F26C9B273}"/>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6BB20B87-36E7-48EE-8A92-AAFC24969F12}"/>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65892515-FE60-444F-A6FC-F12F7CC3EFBF}"/>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198859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8C3B52-BF3D-4432-BE24-CCDC5FB857D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C7DEE1-C858-4362-802F-7FE08AE9298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428E8C2-C194-4297-BC5E-45955CBF63AC}"/>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32CEDF33-D173-4D94-A974-3DF2B1573351}"/>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6469906D-0E8F-4EE1-AD5C-BA5B42D64071}"/>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3975921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D2D006-D377-413A-9967-81812540C59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E1B642D-8540-4673-84D2-B673133CA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3571305-CC27-4E4B-BCD8-F237F1CE210A}"/>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BAC563B0-3F2B-4729-A852-2DC12D21517D}"/>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D08130D9-8445-488D-AA14-A0755365C56E}"/>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983667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BC7C97-50F3-44D4-92E7-89034991D59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847DB6-201B-4E99-9251-144148FA5E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6ADBF30-626A-4790-AA2B-EF98D2C5197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63FB7C8-4081-4A52-AEC9-36EC42C76ADC}"/>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6" name="フッター プレースホルダー 5">
            <a:extLst>
              <a:ext uri="{FF2B5EF4-FFF2-40B4-BE49-F238E27FC236}">
                <a16:creationId xmlns:a16="http://schemas.microsoft.com/office/drawing/2014/main" id="{93FC664E-5656-4969-97AD-31BDCDF39129}"/>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4CA938CA-58A6-4C90-A969-B1066EDC248B}"/>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3696934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6EA263-009B-4B1D-9F37-9E03107DA0D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0BDFAD-55D9-4F15-B796-40D51F3E7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EF40F46-5065-435C-AB4F-483B3121545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4A41502-7302-4D0E-AEBB-E11E5C8BBC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9CEA505-8B03-40A5-AECD-7A222E36093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D4BEC31-534A-49A8-BA82-E34C89AEC742}"/>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8" name="フッター プレースホルダー 7">
            <a:extLst>
              <a:ext uri="{FF2B5EF4-FFF2-40B4-BE49-F238E27FC236}">
                <a16:creationId xmlns:a16="http://schemas.microsoft.com/office/drawing/2014/main" id="{413C9590-B192-4648-A109-8D36459C861F}"/>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0765587A-48EC-4D42-9E0B-4292E8E2BB3E}"/>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3343402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38AFF-F07D-460A-8C3C-106E33E0A9E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9AA884E-8C9B-4DC5-85B2-0D4DB16743B2}"/>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4" name="フッター プレースホルダー 3">
            <a:extLst>
              <a:ext uri="{FF2B5EF4-FFF2-40B4-BE49-F238E27FC236}">
                <a16:creationId xmlns:a16="http://schemas.microsoft.com/office/drawing/2014/main" id="{002B6775-FEBC-447C-98C1-19B4AD454170}"/>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79DABD4E-62E3-43DB-A0E0-CAF1C0C8D826}"/>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426124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C1D2507-D718-431C-B820-7C90C175A944}"/>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3" name="フッター プレースホルダー 2">
            <a:extLst>
              <a:ext uri="{FF2B5EF4-FFF2-40B4-BE49-F238E27FC236}">
                <a16:creationId xmlns:a16="http://schemas.microsoft.com/office/drawing/2014/main" id="{9213D983-A777-4598-AA17-B437275D2ACD}"/>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2D49ECF-7AFA-4B6E-A848-9FDBB46BCD5A}"/>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52704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D2D006-D377-413A-9967-81812540C59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E1B642D-8540-4673-84D2-B673133CA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3571305-CC27-4E4B-BCD8-F237F1CE210A}"/>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BAC563B0-3F2B-4729-A852-2DC12D21517D}"/>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D08130D9-8445-488D-AA14-A0755365C56E}"/>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2343343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881E41-AE21-4189-A98C-A726388D53D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E360EF-9806-4B70-B8AC-0CAEEFF57A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413C4A0-A456-4262-B9D4-A7F4219FC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DCC57EE-EA11-4307-A9F7-6788AB9F1321}"/>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6" name="フッター プレースホルダー 5">
            <a:extLst>
              <a:ext uri="{FF2B5EF4-FFF2-40B4-BE49-F238E27FC236}">
                <a16:creationId xmlns:a16="http://schemas.microsoft.com/office/drawing/2014/main" id="{B7D00EE6-44A7-4B94-98E2-784D968112B3}"/>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870AD9D2-67C0-4A0C-9F4E-CD63C58F7636}"/>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912275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F1F0CC-1DF6-43BE-913C-F5778E7B379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157482E-BA9B-48C2-B098-1B7B0676C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a:extLst>
              <a:ext uri="{FF2B5EF4-FFF2-40B4-BE49-F238E27FC236}">
                <a16:creationId xmlns:a16="http://schemas.microsoft.com/office/drawing/2014/main" id="{DE26C1BE-30C3-445C-AC32-1C2FE565F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E3EE308-4050-4377-B36A-834D3376A5F1}"/>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6" name="フッター プレースホルダー 5">
            <a:extLst>
              <a:ext uri="{FF2B5EF4-FFF2-40B4-BE49-F238E27FC236}">
                <a16:creationId xmlns:a16="http://schemas.microsoft.com/office/drawing/2014/main" id="{9C53E6CF-6DD4-4F4C-A2B5-1501ED1A0973}"/>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2D3359B9-BBB7-4F56-A361-ED05139D4774}"/>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385909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DF6EA5-8124-430B-BA32-ACCDE8BE68C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E040340-ACE8-4F9D-A362-9C61F6198F6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2797AD-8E35-4D70-9EAE-472969E5A63A}"/>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9BEDA646-CD66-4873-9FC0-31219AF3A536}"/>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75ED4FB9-DCD4-4C2B-A105-AF4B9C2D954B}"/>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562708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7F2B82A-3F74-496F-99B6-BD6AF8B938F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A8CD6F-4BC2-4D32-8647-F19E1E4CCCC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00B83C-C77B-4434-80BC-354C78C4F0D2}"/>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F2808BC8-A632-4AE6-9461-571763677639}"/>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0B455F91-2368-471A-81ED-7210F5774200}"/>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62356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BC7C97-50F3-44D4-92E7-89034991D59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847DB6-201B-4E99-9251-144148FA5E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6ADBF30-626A-4790-AA2B-EF98D2C5197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63FB7C8-4081-4A52-AEC9-36EC42C76ADC}"/>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6" name="フッター プレースホルダー 5">
            <a:extLst>
              <a:ext uri="{FF2B5EF4-FFF2-40B4-BE49-F238E27FC236}">
                <a16:creationId xmlns:a16="http://schemas.microsoft.com/office/drawing/2014/main" id="{93FC664E-5656-4969-97AD-31BDCDF39129}"/>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4CA938CA-58A6-4C90-A969-B1066EDC248B}"/>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428618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6EA263-009B-4B1D-9F37-9E03107DA0D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0BDFAD-55D9-4F15-B796-40D51F3E7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EF40F46-5065-435C-AB4F-483B3121545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4A41502-7302-4D0E-AEBB-E11E5C8BBC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9CEA505-8B03-40A5-AECD-7A222E36093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D4BEC31-534A-49A8-BA82-E34C89AEC742}"/>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8" name="フッター プレースホルダー 7">
            <a:extLst>
              <a:ext uri="{FF2B5EF4-FFF2-40B4-BE49-F238E27FC236}">
                <a16:creationId xmlns:a16="http://schemas.microsoft.com/office/drawing/2014/main" id="{413C9590-B192-4648-A109-8D36459C861F}"/>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0765587A-48EC-4D42-9E0B-4292E8E2BB3E}"/>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208676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38AFF-F07D-460A-8C3C-106E33E0A9E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9AA884E-8C9B-4DC5-85B2-0D4DB16743B2}"/>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4" name="フッター プレースホルダー 3">
            <a:extLst>
              <a:ext uri="{FF2B5EF4-FFF2-40B4-BE49-F238E27FC236}">
                <a16:creationId xmlns:a16="http://schemas.microsoft.com/office/drawing/2014/main" id="{002B6775-FEBC-447C-98C1-19B4AD454170}"/>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79DABD4E-62E3-43DB-A0E0-CAF1C0C8D826}"/>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56234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C1D2507-D718-431C-B820-7C90C175A944}"/>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3" name="フッター プレースホルダー 2">
            <a:extLst>
              <a:ext uri="{FF2B5EF4-FFF2-40B4-BE49-F238E27FC236}">
                <a16:creationId xmlns:a16="http://schemas.microsoft.com/office/drawing/2014/main" id="{9213D983-A777-4598-AA17-B437275D2ACD}"/>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2D49ECF-7AFA-4B6E-A848-9FDBB46BCD5A}"/>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83309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881E41-AE21-4189-A98C-A726388D53D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E360EF-9806-4B70-B8AC-0CAEEFF57A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413C4A0-A456-4262-B9D4-A7F4219FC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DCC57EE-EA11-4307-A9F7-6788AB9F1321}"/>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6" name="フッター プレースホルダー 5">
            <a:extLst>
              <a:ext uri="{FF2B5EF4-FFF2-40B4-BE49-F238E27FC236}">
                <a16:creationId xmlns:a16="http://schemas.microsoft.com/office/drawing/2014/main" id="{B7D00EE6-44A7-4B94-98E2-784D968112B3}"/>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870AD9D2-67C0-4A0C-9F4E-CD63C58F7636}"/>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228595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F1F0CC-1DF6-43BE-913C-F5778E7B379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157482E-BA9B-48C2-B098-1B7B0676C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a:extLst>
              <a:ext uri="{FF2B5EF4-FFF2-40B4-BE49-F238E27FC236}">
                <a16:creationId xmlns:a16="http://schemas.microsoft.com/office/drawing/2014/main" id="{DE26C1BE-30C3-445C-AC32-1C2FE565F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E3EE308-4050-4377-B36A-834D3376A5F1}"/>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6" name="フッター プレースホルダー 5">
            <a:extLst>
              <a:ext uri="{FF2B5EF4-FFF2-40B4-BE49-F238E27FC236}">
                <a16:creationId xmlns:a16="http://schemas.microsoft.com/office/drawing/2014/main" id="{9C53E6CF-6DD4-4F4C-A2B5-1501ED1A0973}"/>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2D3359B9-BBB7-4F56-A361-ED05139D4774}"/>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3055474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D4B0E3E-4247-418F-A1B9-DA2A57A37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AC16B5-BA62-4FEB-8746-9F938B8B5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a:extLst>
              <a:ext uri="{FF2B5EF4-FFF2-40B4-BE49-F238E27FC236}">
                <a16:creationId xmlns:a16="http://schemas.microsoft.com/office/drawing/2014/main" id="{183E3DB3-9198-4A2E-98C2-355A8B283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a:extLst>
              <a:ext uri="{FF2B5EF4-FFF2-40B4-BE49-F238E27FC236}">
                <a16:creationId xmlns:a16="http://schemas.microsoft.com/office/drawing/2014/main" id="{B1F385F4-C64A-446C-9A61-C6F8177C7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24661639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D4B0E3E-4247-418F-A1B9-DA2A57A37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AC16B5-BA62-4FEB-8746-9F938B8B5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93B943A-9771-46BC-9376-71347E48D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CB0DA-7A39-4503-90A2-E14BED031C0A}" type="datetimeFigureOut">
              <a:rPr kumimoji="1" lang="ja-JP" altLang="en-US" smtClean="0"/>
              <a:t>2023/1/5</a:t>
            </a:fld>
            <a:endParaRPr kumimoji="1" lang="ja-JP" altLang="en-US"/>
          </a:p>
        </p:txBody>
      </p:sp>
      <p:sp>
        <p:nvSpPr>
          <p:cNvPr id="5" name="フッター プレースホルダー 4">
            <a:extLst>
              <a:ext uri="{FF2B5EF4-FFF2-40B4-BE49-F238E27FC236}">
                <a16:creationId xmlns:a16="http://schemas.microsoft.com/office/drawing/2014/main" id="{183E3DB3-9198-4A2E-98C2-355A8B283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1F385F4-C64A-446C-9A61-C6F8177C7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0D68E-7D2E-4F5D-A847-27C3048D5F6A}" type="slidenum">
              <a:rPr kumimoji="1" lang="ja-JP" altLang="en-US" smtClean="0"/>
              <a:t>‹#›</a:t>
            </a:fld>
            <a:endParaRPr kumimoji="1" lang="ja-JP" altLang="en-US"/>
          </a:p>
        </p:txBody>
      </p:sp>
      <p:sp>
        <p:nvSpPr>
          <p:cNvPr id="8" name="テキスト ボックス 7">
            <a:extLst>
              <a:ext uri="{FF2B5EF4-FFF2-40B4-BE49-F238E27FC236}">
                <a16:creationId xmlns:a16="http://schemas.microsoft.com/office/drawing/2014/main" id="{07A119C6-89B7-4A42-AAA2-446A62A0DB8B}"/>
              </a:ext>
            </a:extLst>
          </p:cNvPr>
          <p:cNvSpPr txBox="1"/>
          <p:nvPr userDrawn="1"/>
        </p:nvSpPr>
        <p:spPr>
          <a:xfrm>
            <a:off x="0" y="6639252"/>
            <a:ext cx="6096000" cy="261610"/>
          </a:xfrm>
          <a:prstGeom prst="rect">
            <a:avLst/>
          </a:prstGeom>
          <a:noFill/>
        </p:spPr>
        <p:txBody>
          <a:bodyPr wrap="square">
            <a:spAutoFit/>
          </a:bodyPr>
          <a:lstStyle/>
          <a:p>
            <a:r>
              <a:rPr lang="en-US" altLang="ja-JP" sz="1100" b="0" i="0" dirty="0">
                <a:solidFill>
                  <a:srgbClr val="303030"/>
                </a:solidFill>
                <a:effectLst/>
                <a:latin typeface="Arial" panose="020B0604020202020204" pitchFamily="34" charset="0"/>
              </a:rPr>
              <a:t>MI-CET-0006-JP</a:t>
            </a:r>
            <a:endParaRPr lang="ja-JP" altLang="en-US" sz="1100" dirty="0"/>
          </a:p>
        </p:txBody>
      </p:sp>
    </p:spTree>
    <p:extLst>
      <p:ext uri="{BB962C8B-B14F-4D97-AF65-F5344CB8AC3E}">
        <p14:creationId xmlns:p14="http://schemas.microsoft.com/office/powerpoint/2010/main" val="5662431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D4B0E3E-4247-418F-A1B9-DA2A57A37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AC16B5-BA62-4FEB-8746-9F938B8B5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93B943A-9771-46BC-9376-71347E48D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183E3DB3-9198-4A2E-98C2-355A8B283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a:extLst>
              <a:ext uri="{FF2B5EF4-FFF2-40B4-BE49-F238E27FC236}">
                <a16:creationId xmlns:a16="http://schemas.microsoft.com/office/drawing/2014/main" id="{B1F385F4-C64A-446C-9A61-C6F8177C7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025689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3.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CB5A3C9-2107-4766-8FA3-485CD823D681}"/>
              </a:ext>
            </a:extLst>
          </p:cNvPr>
          <p:cNvSpPr txBox="1"/>
          <p:nvPr/>
        </p:nvSpPr>
        <p:spPr>
          <a:xfrm>
            <a:off x="272492" y="234538"/>
            <a:ext cx="634019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グラム染色は原因菌の同定に有用</a:t>
            </a:r>
          </a:p>
        </p:txBody>
      </p:sp>
      <p:sp>
        <p:nvSpPr>
          <p:cNvPr id="4" name="テキスト ボックス 3">
            <a:extLst>
              <a:ext uri="{FF2B5EF4-FFF2-40B4-BE49-F238E27FC236}">
                <a16:creationId xmlns:a16="http://schemas.microsoft.com/office/drawing/2014/main" id="{A37A3D85-CBB0-4BF2-9501-3367753CA5EF}"/>
              </a:ext>
            </a:extLst>
          </p:cNvPr>
          <p:cNvSpPr txBox="1"/>
          <p:nvPr/>
        </p:nvSpPr>
        <p:spPr>
          <a:xfrm>
            <a:off x="248696" y="1067409"/>
            <a:ext cx="7044734"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患者背景 </a:t>
            </a:r>
            <a:r>
              <a:rPr kumimoji="1" lang="en-US" altLang="ja-JP"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65</a:t>
            </a: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歳男性、右尿管結石があり、繰り返す腎盂腎炎のためカテーテル留置中</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敗血症のため入院し、カルバペネム系、グリコペプチド系抗菌薬併用で治療</a:t>
            </a:r>
            <a:endPar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入院</a:t>
            </a:r>
            <a:r>
              <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10</a:t>
            </a: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日目再度発熱があり、</a:t>
            </a:r>
            <a:r>
              <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WBC15,000/</a:t>
            </a:r>
            <a:r>
              <a:rPr kumimoji="1" lang="en-US" altLang="ja-JP" sz="1600" b="0" i="0" u="none" strike="noStrike" kern="1200" cap="none" spc="0" normalizeH="0" baseline="0" noProof="0" err="1">
                <a:ln>
                  <a:noFill/>
                </a:ln>
                <a:solidFill>
                  <a:prstClr val="black"/>
                </a:solidFill>
                <a:effectLst/>
                <a:uLnTx/>
                <a:uFillTx/>
                <a:latin typeface="游ゴシック" panose="020F0502020204030204"/>
                <a:ea typeface="游ゴシック" panose="020B0400000000000000" pitchFamily="50" charset="-128"/>
                <a:cs typeface="+mn-cs"/>
              </a:rPr>
              <a:t>μL</a:t>
            </a:r>
            <a:r>
              <a:rPr kumimoji="1" lang="ja-JP" altLang="en-US" sz="1600" b="0" i="0" u="none" strike="noStrike" kern="1200" cap="none" spc="0" normalizeH="0" baseline="0" noProof="0" err="1">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CRP5.6mg/dL</a:t>
            </a:r>
            <a:r>
              <a:rPr kumimoji="1" lang="ja-JP" altLang="en-US" sz="1600" b="0" i="0" u="none" strike="noStrike" kern="1200" cap="none" spc="0" normalizeH="0" baseline="0" noProof="0" err="1">
                <a:ln>
                  <a:noFill/>
                </a:ln>
                <a:solidFill>
                  <a:prstClr val="black"/>
                </a:solidFill>
                <a:effectLst/>
                <a:uLnTx/>
                <a:uFillTx/>
                <a:latin typeface="游ゴシック" panose="020F0502020204030204"/>
                <a:ea typeface="游ゴシック" panose="020B0400000000000000" pitchFamily="50" charset="-128"/>
                <a:cs typeface="+mn-cs"/>
              </a:rPr>
              <a:t>まで</a:t>
            </a: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上昇</a:t>
            </a:r>
            <a:endPar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泌尿器科医からグラム染色の迅速検査依頼</a:t>
            </a:r>
          </a:p>
        </p:txBody>
      </p:sp>
      <p:sp>
        <p:nvSpPr>
          <p:cNvPr id="5" name="テキスト ボックス 4">
            <a:extLst>
              <a:ext uri="{FF2B5EF4-FFF2-40B4-BE49-F238E27FC236}">
                <a16:creationId xmlns:a16="http://schemas.microsoft.com/office/drawing/2014/main" id="{B940022F-491F-499F-858B-5BE641823667}"/>
              </a:ext>
            </a:extLst>
          </p:cNvPr>
          <p:cNvSpPr txBox="1"/>
          <p:nvPr/>
        </p:nvSpPr>
        <p:spPr>
          <a:xfrm>
            <a:off x="248694" y="3884716"/>
            <a:ext cx="11340793"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診断・経過 </a:t>
            </a:r>
            <a:r>
              <a:rPr kumimoji="1" lang="en-US" altLang="ja-JP"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en-US" altLang="ja-JP" sz="1600" b="0" i="1"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Candida albicans </a:t>
            </a: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を強く疑い、アゾール系抗真菌薬で治療開始を推奨</a:t>
            </a:r>
            <a:endPar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翌日、血液培養から同一菌が検出され、</a:t>
            </a:r>
            <a:r>
              <a:rPr kumimoji="1" lang="en-US" altLang="ja-JP" sz="1600" b="0" i="1"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Candida albicans</a:t>
            </a: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の腎膿瘍に伴う菌血症と診断した</a:t>
            </a:r>
            <a:endPar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抗菌薬投与による菌交代に伴い“定着菌”として真菌がみられている可能性もあるため、血液培養の採取が重要である。</a:t>
            </a:r>
            <a:endPar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E0711591-B38A-44E8-870B-BB0DD1E4B5C4}"/>
              </a:ext>
            </a:extLst>
          </p:cNvPr>
          <p:cNvSpPr txBox="1"/>
          <p:nvPr/>
        </p:nvSpPr>
        <p:spPr>
          <a:xfrm>
            <a:off x="5666744" y="6372685"/>
            <a:ext cx="6494085"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本記事の症例は、個人を識別あるいは特定できないよう一部情報を加工、変更しています</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提供：神戸市立医療センター 中央市民病院 臨床検査技術部 山本 剛 先生</a:t>
            </a:r>
          </a:p>
        </p:txBody>
      </p:sp>
      <p:sp>
        <p:nvSpPr>
          <p:cNvPr id="9" name="テキスト ボックス 8">
            <a:extLst>
              <a:ext uri="{FF2B5EF4-FFF2-40B4-BE49-F238E27FC236}">
                <a16:creationId xmlns:a16="http://schemas.microsoft.com/office/drawing/2014/main" id="{64D9B53D-68B2-46E0-ACC8-0747A51E765F}"/>
              </a:ext>
            </a:extLst>
          </p:cNvPr>
          <p:cNvSpPr txBox="1"/>
          <p:nvPr/>
        </p:nvSpPr>
        <p:spPr>
          <a:xfrm>
            <a:off x="248695" y="3135198"/>
            <a:ext cx="490390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グラム染色結果 </a:t>
            </a:r>
            <a:r>
              <a:rPr kumimoji="1" lang="en-US" altLang="ja-JP"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腎盂尿から仮性菌糸のある酵母様真菌が認められた</a:t>
            </a:r>
          </a:p>
        </p:txBody>
      </p:sp>
      <p:grpSp>
        <p:nvGrpSpPr>
          <p:cNvPr id="3" name="グループ化 2">
            <a:extLst>
              <a:ext uri="{FF2B5EF4-FFF2-40B4-BE49-F238E27FC236}">
                <a16:creationId xmlns:a16="http://schemas.microsoft.com/office/drawing/2014/main" id="{636ECB83-5941-4FA8-9354-4E829A40F415}"/>
              </a:ext>
            </a:extLst>
          </p:cNvPr>
          <p:cNvGrpSpPr/>
          <p:nvPr/>
        </p:nvGrpSpPr>
        <p:grpSpPr>
          <a:xfrm>
            <a:off x="7460723" y="1021136"/>
            <a:ext cx="4426128" cy="3316407"/>
            <a:chOff x="7460723" y="1332223"/>
            <a:chExt cx="4426128" cy="3316407"/>
          </a:xfrm>
        </p:grpSpPr>
        <p:pic>
          <p:nvPicPr>
            <p:cNvPr id="10" name="Picture 3" descr="G:\細菌すめあ2\阪本さん　カンジダアルビカンス　腎盂腎炎敗血症\阪本さん　カンジダアルビカンス　腎盂腎炎敗血症　腎盂尿２.jpg">
              <a:extLst>
                <a:ext uri="{FF2B5EF4-FFF2-40B4-BE49-F238E27FC236}">
                  <a16:creationId xmlns:a16="http://schemas.microsoft.com/office/drawing/2014/main" id="{F992AF20-EA9C-4774-A299-8FC0344CC72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60723" y="1332223"/>
              <a:ext cx="4426128" cy="33164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DBC73345-60CB-420E-BB86-0B7443DA660B}"/>
                </a:ext>
              </a:extLst>
            </p:cNvPr>
            <p:cNvSpPr txBox="1"/>
            <p:nvPr/>
          </p:nvSpPr>
          <p:spPr>
            <a:xfrm>
              <a:off x="8449719" y="4207442"/>
              <a:ext cx="3427740" cy="369332"/>
            </a:xfrm>
            <a:prstGeom prst="rect">
              <a:avLst/>
            </a:prstGeom>
            <a:solidFill>
              <a:schemeClr val="bg1">
                <a:alpha val="7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entury Gothic"/>
                  <a:ea typeface="メイリオ"/>
                  <a:cs typeface="+mn-cs"/>
                </a:rPr>
                <a:t>腎カテーテル尿　グラム染色</a:t>
              </a:r>
              <a:endParaRPr kumimoji="1" lang="en-US" altLang="ja-JP" sz="1800" b="0" i="0" u="none" strike="noStrike" kern="1200" cap="none" spc="0" normalizeH="0" baseline="0" noProof="0">
                <a:ln>
                  <a:noFill/>
                </a:ln>
                <a:solidFill>
                  <a:prstClr val="black"/>
                </a:solidFill>
                <a:effectLst/>
                <a:uLnTx/>
                <a:uFillTx/>
                <a:latin typeface="Century Gothic"/>
                <a:ea typeface="メイリオ"/>
                <a:cs typeface="+mn-cs"/>
              </a:endParaRPr>
            </a:p>
          </p:txBody>
        </p:sp>
      </p:grpSp>
      <p:sp>
        <p:nvSpPr>
          <p:cNvPr id="11" name="四角形: 角を丸くする 10">
            <a:extLst>
              <a:ext uri="{FF2B5EF4-FFF2-40B4-BE49-F238E27FC236}">
                <a16:creationId xmlns:a16="http://schemas.microsoft.com/office/drawing/2014/main" id="{DDDFD46B-A53A-4FDE-B7BF-A7AEE3E90709}"/>
              </a:ext>
            </a:extLst>
          </p:cNvPr>
          <p:cNvSpPr/>
          <p:nvPr/>
        </p:nvSpPr>
        <p:spPr>
          <a:xfrm>
            <a:off x="1357568" y="5125740"/>
            <a:ext cx="9810494" cy="1138774"/>
          </a:xfrm>
          <a:prstGeom prst="roundRect">
            <a:avLst/>
          </a:prstGeom>
          <a:solidFill>
            <a:schemeClr val="accent6">
              <a:lumMod val="60000"/>
              <a:lumOff val="4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9BCF9851-391B-4BF5-B544-487545F28CEB}"/>
              </a:ext>
            </a:extLst>
          </p:cNvPr>
          <p:cNvSpPr txBox="1"/>
          <p:nvPr/>
        </p:nvSpPr>
        <p:spPr>
          <a:xfrm>
            <a:off x="1807246" y="5214200"/>
            <a:ext cx="936081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グラム染色で真菌による尿路感染症の可能性が示唆され、不要な抗菌薬投与を防ぐことができる。</a:t>
            </a: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719529B1-5BAE-45B3-8FBD-7D16BF68A440}"/>
              </a:ext>
            </a:extLst>
          </p:cNvPr>
          <p:cNvSpPr txBox="1"/>
          <p:nvPr/>
        </p:nvSpPr>
        <p:spPr>
          <a:xfrm rot="19408450">
            <a:off x="1140755" y="5085795"/>
            <a:ext cx="89159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ポイント</a:t>
            </a:r>
          </a:p>
        </p:txBody>
      </p:sp>
    </p:spTree>
    <p:extLst>
      <p:ext uri="{BB962C8B-B14F-4D97-AF65-F5344CB8AC3E}">
        <p14:creationId xmlns:p14="http://schemas.microsoft.com/office/powerpoint/2010/main" val="373161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5570466-8AA9-4A57-A5D7-AF7D50AF7342}"/>
              </a:ext>
            </a:extLst>
          </p:cNvPr>
          <p:cNvGrpSpPr/>
          <p:nvPr/>
        </p:nvGrpSpPr>
        <p:grpSpPr>
          <a:xfrm>
            <a:off x="7330804" y="884422"/>
            <a:ext cx="4588704" cy="3438222"/>
            <a:chOff x="341375" y="1934213"/>
            <a:chExt cx="6031291" cy="4519123"/>
          </a:xfrm>
        </p:grpSpPr>
        <p:pic>
          <p:nvPicPr>
            <p:cNvPr id="10" name="Picture 2" descr="G:\細菌すめあ2\瀬川さん　MDS　好中球減少　緑膿菌の尿路感染敗血症\瀬川さん　MDS　好中球減少　緑膿菌の尿路感染敗血症　血液培養2.jpg">
              <a:extLst>
                <a:ext uri="{FF2B5EF4-FFF2-40B4-BE49-F238E27FC236}">
                  <a16:creationId xmlns:a16="http://schemas.microsoft.com/office/drawing/2014/main" id="{A9578566-5DF8-47D2-813A-E5384AB40DA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41375" y="1934213"/>
              <a:ext cx="6031291" cy="45191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2" descr="G:\細菌すめあ2\瀬川さん　MDS　好中球減少　緑膿菌の尿路感染敗血症\瀬川さん　MDS　好中球減少　緑膿菌の尿路感染敗血症　血液培養2.jpg">
              <a:extLst>
                <a:ext uri="{FF2B5EF4-FFF2-40B4-BE49-F238E27FC236}">
                  <a16:creationId xmlns:a16="http://schemas.microsoft.com/office/drawing/2014/main" id="{73D498DB-A604-41D6-B6B7-75F4131FE7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60576" t="46423" r="8021" b="14931"/>
            <a:stretch/>
          </p:blipFill>
          <p:spPr bwMode="auto">
            <a:xfrm>
              <a:off x="3538155" y="3833418"/>
              <a:ext cx="2834044" cy="26132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6FD65E7F-3B64-48AF-BE34-8378B4FC900D}"/>
                </a:ext>
              </a:extLst>
            </p:cNvPr>
            <p:cNvSpPr txBox="1"/>
            <p:nvPr/>
          </p:nvSpPr>
          <p:spPr>
            <a:xfrm>
              <a:off x="461669" y="6035180"/>
              <a:ext cx="2193758" cy="40453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Meiryo UI" panose="020B0604030504040204" pitchFamily="50" charset="-128"/>
                  <a:cs typeface="+mn-cs"/>
                </a:rPr>
                <a:t>血液培養グラム染色</a:t>
              </a:r>
            </a:p>
          </p:txBody>
        </p:sp>
      </p:grpSp>
      <p:sp>
        <p:nvSpPr>
          <p:cNvPr id="2" name="テキスト ボックス 1">
            <a:extLst>
              <a:ext uri="{FF2B5EF4-FFF2-40B4-BE49-F238E27FC236}">
                <a16:creationId xmlns:a16="http://schemas.microsoft.com/office/drawing/2014/main" id="{CCB5A3C9-2107-4766-8FA3-485CD823D681}"/>
              </a:ext>
            </a:extLst>
          </p:cNvPr>
          <p:cNvSpPr txBox="1"/>
          <p:nvPr/>
        </p:nvSpPr>
        <p:spPr>
          <a:xfrm>
            <a:off x="272492" y="234538"/>
            <a:ext cx="634019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グラム染色は原因菌の推定に有用</a:t>
            </a:r>
          </a:p>
        </p:txBody>
      </p:sp>
      <p:sp>
        <p:nvSpPr>
          <p:cNvPr id="4" name="テキスト ボックス 3">
            <a:extLst>
              <a:ext uri="{FF2B5EF4-FFF2-40B4-BE49-F238E27FC236}">
                <a16:creationId xmlns:a16="http://schemas.microsoft.com/office/drawing/2014/main" id="{A37A3D85-CBB0-4BF2-9501-3367753CA5EF}"/>
              </a:ext>
            </a:extLst>
          </p:cNvPr>
          <p:cNvSpPr txBox="1"/>
          <p:nvPr/>
        </p:nvSpPr>
        <p:spPr>
          <a:xfrm>
            <a:off x="272492" y="1063526"/>
            <a:ext cx="7044734"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患者背景 </a:t>
            </a: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69</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歳、女性。悪性リンパ腫の治療目的で入院</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38.5</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℃の発熱</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発熱性好中球減少症を疑い血液培養を採取</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翌日、血液培養</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セット陽性（好気用ボトルのみ）</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B940022F-491F-499F-858B-5BE641823667}"/>
              </a:ext>
            </a:extLst>
          </p:cNvPr>
          <p:cNvSpPr txBox="1"/>
          <p:nvPr/>
        </p:nvSpPr>
        <p:spPr>
          <a:xfrm>
            <a:off x="248696" y="3687495"/>
            <a:ext cx="6934530"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診断・経過 </a:t>
            </a: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翌日緑膿菌と同定された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初期治療で抗緑膿菌活性のあるセファロスポリン系抗菌薬が投与されていたため、変更することなく終了</a:t>
            </a:r>
          </a:p>
        </p:txBody>
      </p:sp>
      <p:sp>
        <p:nvSpPr>
          <p:cNvPr id="6" name="テキスト ボックス 5">
            <a:extLst>
              <a:ext uri="{FF2B5EF4-FFF2-40B4-BE49-F238E27FC236}">
                <a16:creationId xmlns:a16="http://schemas.microsoft.com/office/drawing/2014/main" id="{E0711591-B38A-44E8-870B-BB0DD1E4B5C4}"/>
              </a:ext>
            </a:extLst>
          </p:cNvPr>
          <p:cNvSpPr txBox="1"/>
          <p:nvPr/>
        </p:nvSpPr>
        <p:spPr>
          <a:xfrm>
            <a:off x="5638462" y="6348782"/>
            <a:ext cx="6494085"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本記事の症例は、個人を識別あるいは特定できないよう一部情報を加工、変更しています</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提供：神戸市立医療センター中央市民病院 臨床検査技術部 主査 山本 剛 先生</a:t>
            </a:r>
          </a:p>
        </p:txBody>
      </p:sp>
      <p:sp>
        <p:nvSpPr>
          <p:cNvPr id="9" name="テキスト ボックス 8">
            <a:extLst>
              <a:ext uri="{FF2B5EF4-FFF2-40B4-BE49-F238E27FC236}">
                <a16:creationId xmlns:a16="http://schemas.microsoft.com/office/drawing/2014/main" id="{64D9B53D-68B2-46E0-ACC8-0747A51E765F}"/>
              </a:ext>
            </a:extLst>
          </p:cNvPr>
          <p:cNvSpPr txBox="1"/>
          <p:nvPr/>
        </p:nvSpPr>
        <p:spPr>
          <a:xfrm>
            <a:off x="248695" y="2496708"/>
            <a:ext cx="7068531"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グラム染色結果 </a:t>
            </a: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血液培養グラム染色からグラム陰性桿菌が認められた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（好気用ボトルのみの発育に加えて、細く小さいグラム陰性桿菌の所見より緑膿菌と推定）</a:t>
            </a:r>
          </a:p>
        </p:txBody>
      </p:sp>
      <p:sp>
        <p:nvSpPr>
          <p:cNvPr id="16" name="四角形: 角を丸くする 15">
            <a:extLst>
              <a:ext uri="{FF2B5EF4-FFF2-40B4-BE49-F238E27FC236}">
                <a16:creationId xmlns:a16="http://schemas.microsoft.com/office/drawing/2014/main" id="{80AD3BAF-E1AA-476B-BF49-98CF42C0CFC7}"/>
              </a:ext>
            </a:extLst>
          </p:cNvPr>
          <p:cNvSpPr/>
          <p:nvPr/>
        </p:nvSpPr>
        <p:spPr>
          <a:xfrm>
            <a:off x="1489434" y="5036147"/>
            <a:ext cx="9360817" cy="1034715"/>
          </a:xfrm>
          <a:prstGeom prst="roundRect">
            <a:avLst/>
          </a:prstGeom>
          <a:solidFill>
            <a:schemeClr val="accent6">
              <a:lumMod val="60000"/>
              <a:lumOff val="4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5E0221C7-FD83-4052-A21B-4010DB3EEF5C}"/>
              </a:ext>
            </a:extLst>
          </p:cNvPr>
          <p:cNvSpPr txBox="1"/>
          <p:nvPr/>
        </p:nvSpPr>
        <p:spPr>
          <a:xfrm>
            <a:off x="1939112" y="5092709"/>
            <a:ext cx="873203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菌の生育条件とグラム染色像から、菌種の推定が可能な場合がある。</a:t>
            </a:r>
          </a:p>
        </p:txBody>
      </p:sp>
      <p:sp>
        <p:nvSpPr>
          <p:cNvPr id="18" name="テキスト ボックス 17">
            <a:extLst>
              <a:ext uri="{FF2B5EF4-FFF2-40B4-BE49-F238E27FC236}">
                <a16:creationId xmlns:a16="http://schemas.microsoft.com/office/drawing/2014/main" id="{3165D5AE-19D9-46D7-97E7-4D79103981E0}"/>
              </a:ext>
            </a:extLst>
          </p:cNvPr>
          <p:cNvSpPr txBox="1"/>
          <p:nvPr/>
        </p:nvSpPr>
        <p:spPr>
          <a:xfrm rot="19408450">
            <a:off x="1272621" y="4996203"/>
            <a:ext cx="89159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ポイント</a:t>
            </a:r>
          </a:p>
        </p:txBody>
      </p:sp>
      <p:sp>
        <p:nvSpPr>
          <p:cNvPr id="11" name="テキスト ボックス 10">
            <a:extLst>
              <a:ext uri="{FF2B5EF4-FFF2-40B4-BE49-F238E27FC236}">
                <a16:creationId xmlns:a16="http://schemas.microsoft.com/office/drawing/2014/main" id="{3B22FB02-5439-4416-A468-B17F3FC3307C}"/>
              </a:ext>
            </a:extLst>
          </p:cNvPr>
          <p:cNvSpPr txBox="1"/>
          <p:nvPr/>
        </p:nvSpPr>
        <p:spPr>
          <a:xfrm>
            <a:off x="59452" y="6623462"/>
            <a:ext cx="142998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MI-CET-0024-JP</a:t>
            </a:r>
            <a:endPar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3103810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1BB0F4D1-1364-45B5-B868-A91579482FF8}"/>
              </a:ext>
            </a:extLst>
          </p:cNvPr>
          <p:cNvGrpSpPr/>
          <p:nvPr/>
        </p:nvGrpSpPr>
        <p:grpSpPr>
          <a:xfrm>
            <a:off x="7387366" y="931550"/>
            <a:ext cx="4588348" cy="3553516"/>
            <a:chOff x="341376" y="1928256"/>
            <a:chExt cx="6030824" cy="4670663"/>
          </a:xfrm>
        </p:grpSpPr>
        <p:pic>
          <p:nvPicPr>
            <p:cNvPr id="11" name="Picture 2" descr="G:\細菌すめあ2\押部さん　ノカルジア肺炎2　\押部さん　ノカルジア肺炎2　グラム染色3.jpg">
              <a:extLst>
                <a:ext uri="{FF2B5EF4-FFF2-40B4-BE49-F238E27FC236}">
                  <a16:creationId xmlns:a16="http://schemas.microsoft.com/office/drawing/2014/main" id="{4ED3BEC8-6D57-42E9-AC91-72C7F686C74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p:blipFill>
          <p:spPr bwMode="auto">
            <a:xfrm flipH="1">
              <a:off x="341376" y="1928256"/>
              <a:ext cx="6021392" cy="46706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3" descr="G:\細菌すめあ2\押部さん　ノカルジア肺炎2　\押部さん　ノカルジア肺炎2　キニオン5.jpg">
              <a:extLst>
                <a:ext uri="{FF2B5EF4-FFF2-40B4-BE49-F238E27FC236}">
                  <a16:creationId xmlns:a16="http://schemas.microsoft.com/office/drawing/2014/main" id="{CEA64445-59D9-407C-863C-FDA4599EB43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p:blipFill>
          <p:spPr bwMode="auto">
            <a:xfrm>
              <a:off x="3227610" y="4396820"/>
              <a:ext cx="3144590" cy="22020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B9D23982-EB55-4737-AB09-AED1240C91E7}"/>
                </a:ext>
              </a:extLst>
            </p:cNvPr>
            <p:cNvSpPr txBox="1"/>
            <p:nvPr/>
          </p:nvSpPr>
          <p:spPr>
            <a:xfrm>
              <a:off x="3265457" y="6174330"/>
              <a:ext cx="1597491" cy="40453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FF0000"/>
                  </a:solidFill>
                  <a:effectLst/>
                  <a:uLnTx/>
                  <a:uFillTx/>
                  <a:latin typeface="Century Gothic" panose="020B0502020202020204" pitchFamily="34" charset="0"/>
                  <a:ea typeface="游ゴシック" panose="020B0400000000000000" pitchFamily="50" charset="-128"/>
                  <a:cs typeface="+mn-cs"/>
                </a:rPr>
                <a:t>Kinyoun</a:t>
              </a:r>
              <a:r>
                <a:rPr kumimoji="1" lang="ja-JP" altLang="en-US" sz="1400" b="0" i="0" u="none" strike="noStrike" kern="1200" cap="none" spc="0" normalizeH="0" baseline="0" noProof="0" dirty="0">
                  <a:ln>
                    <a:noFill/>
                  </a:ln>
                  <a:solidFill>
                    <a:srgbClr val="FF0000"/>
                  </a:solidFill>
                  <a:effectLst/>
                  <a:uLnTx/>
                  <a:uFillTx/>
                  <a:latin typeface="Century Gothic" panose="020B0502020202020204" pitchFamily="34" charset="0"/>
                  <a:ea typeface="游ゴシック" panose="020B0400000000000000" pitchFamily="50" charset="-128"/>
                  <a:cs typeface="+mn-cs"/>
                </a:rPr>
                <a:t>染色</a:t>
              </a:r>
            </a:p>
          </p:txBody>
        </p:sp>
        <p:sp>
          <p:nvSpPr>
            <p:cNvPr id="16" name="テキスト ボックス 15">
              <a:extLst>
                <a:ext uri="{FF2B5EF4-FFF2-40B4-BE49-F238E27FC236}">
                  <a16:creationId xmlns:a16="http://schemas.microsoft.com/office/drawing/2014/main" id="{D02427EF-9C98-4F37-B13C-EABFE5DC94BD}"/>
                </a:ext>
              </a:extLst>
            </p:cNvPr>
            <p:cNvSpPr txBox="1"/>
            <p:nvPr/>
          </p:nvSpPr>
          <p:spPr>
            <a:xfrm>
              <a:off x="447855" y="6035180"/>
              <a:ext cx="2130550" cy="40453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游ゴシック" panose="020B0400000000000000" pitchFamily="50" charset="-128"/>
                  <a:cs typeface="+mn-cs"/>
                </a:rPr>
                <a:t>喀痰　グラム染色</a:t>
              </a:r>
            </a:p>
          </p:txBody>
        </p:sp>
      </p:grpSp>
      <p:sp>
        <p:nvSpPr>
          <p:cNvPr id="4" name="テキスト ボックス 3">
            <a:extLst>
              <a:ext uri="{FF2B5EF4-FFF2-40B4-BE49-F238E27FC236}">
                <a16:creationId xmlns:a16="http://schemas.microsoft.com/office/drawing/2014/main" id="{A37A3D85-CBB0-4BF2-9501-3367753CA5EF}"/>
              </a:ext>
            </a:extLst>
          </p:cNvPr>
          <p:cNvSpPr txBox="1"/>
          <p:nvPr/>
        </p:nvSpPr>
        <p:spPr>
          <a:xfrm>
            <a:off x="272492" y="1056423"/>
            <a:ext cx="704473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患者背景 </a:t>
            </a: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78</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歳、男性。自己免疫性膵炎で治療中</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ヶ月前から微熱が続き、徐々に喀痰が出現</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日前から労作時の息切れがあり受診</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左上肺野に空洞を伴う結節性浸潤影あり</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B940022F-491F-499F-858B-5BE641823667}"/>
              </a:ext>
            </a:extLst>
          </p:cNvPr>
          <p:cNvSpPr txBox="1"/>
          <p:nvPr/>
        </p:nvSpPr>
        <p:spPr>
          <a:xfrm>
            <a:off x="248695" y="3566776"/>
            <a:ext cx="7068531"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診断・経過 </a:t>
            </a: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分岐状の大型のグラム陽性桿菌のため</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Nocardia</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Actinomyces</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が疑われ、</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Kinyoun</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染色陽性のため</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Nocardia</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が強く疑われた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グラム染色所見を参考に</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ST</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合剤が開始された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数日後に</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Nocardia</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と同定され、感受性も確認された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脳膿瘍の合併もなく</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か月間で終了</a:t>
            </a:r>
          </a:p>
        </p:txBody>
      </p:sp>
      <p:sp>
        <p:nvSpPr>
          <p:cNvPr id="9" name="テキスト ボックス 8">
            <a:extLst>
              <a:ext uri="{FF2B5EF4-FFF2-40B4-BE49-F238E27FC236}">
                <a16:creationId xmlns:a16="http://schemas.microsoft.com/office/drawing/2014/main" id="{64D9B53D-68B2-46E0-ACC8-0747A51E765F}"/>
              </a:ext>
            </a:extLst>
          </p:cNvPr>
          <p:cNvSpPr txBox="1"/>
          <p:nvPr/>
        </p:nvSpPr>
        <p:spPr>
          <a:xfrm>
            <a:off x="248695" y="2389114"/>
            <a:ext cx="6943957"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グラム染色結果 </a:t>
            </a: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桃色の喀痰。</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M&amp;J</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分類：</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P3</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Geckler group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喀痰グラム染色から分岐状のグラム陽性桿菌が認められた。</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Nocardia</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を疑い、</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Kinyoun</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染色を行ったところ陽性であった</a:t>
            </a:r>
          </a:p>
        </p:txBody>
      </p:sp>
      <p:sp>
        <p:nvSpPr>
          <p:cNvPr id="13" name="四角形: 角を丸くする 12">
            <a:extLst>
              <a:ext uri="{FF2B5EF4-FFF2-40B4-BE49-F238E27FC236}">
                <a16:creationId xmlns:a16="http://schemas.microsoft.com/office/drawing/2014/main" id="{06967544-B86E-4D83-AF25-2BD72650E4B6}"/>
              </a:ext>
            </a:extLst>
          </p:cNvPr>
          <p:cNvSpPr/>
          <p:nvPr/>
        </p:nvSpPr>
        <p:spPr>
          <a:xfrm>
            <a:off x="1630836" y="5262394"/>
            <a:ext cx="9360817" cy="1034715"/>
          </a:xfrm>
          <a:prstGeom prst="roundRect">
            <a:avLst/>
          </a:prstGeom>
          <a:solidFill>
            <a:schemeClr val="accent6">
              <a:lumMod val="60000"/>
              <a:lumOff val="4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78C83DD-CBE4-4510-A3C8-8B04125A9B04}"/>
              </a:ext>
            </a:extLst>
          </p:cNvPr>
          <p:cNvSpPr txBox="1"/>
          <p:nvPr/>
        </p:nvSpPr>
        <p:spPr>
          <a:xfrm>
            <a:off x="2080514" y="5318956"/>
            <a:ext cx="873203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グラム染色と別の染色法を組み合わせることで、より信頼度高く、菌種を推定できるケースもある</a:t>
            </a:r>
            <a:endParaRPr kumimoji="1" lang="ja-JP" altLang="en-US" sz="4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C74AA88A-D0FE-4D81-BF8B-39BFC1FED14A}"/>
              </a:ext>
            </a:extLst>
          </p:cNvPr>
          <p:cNvSpPr txBox="1"/>
          <p:nvPr/>
        </p:nvSpPr>
        <p:spPr>
          <a:xfrm rot="19408450">
            <a:off x="1414023" y="5222450"/>
            <a:ext cx="89159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ポイント</a:t>
            </a:r>
          </a:p>
        </p:txBody>
      </p:sp>
      <p:sp>
        <p:nvSpPr>
          <p:cNvPr id="19" name="テキスト ボックス 18">
            <a:extLst>
              <a:ext uri="{FF2B5EF4-FFF2-40B4-BE49-F238E27FC236}">
                <a16:creationId xmlns:a16="http://schemas.microsoft.com/office/drawing/2014/main" id="{9E135799-2F8D-449D-9AF2-D070E525F3A7}"/>
              </a:ext>
            </a:extLst>
          </p:cNvPr>
          <p:cNvSpPr txBox="1"/>
          <p:nvPr/>
        </p:nvSpPr>
        <p:spPr>
          <a:xfrm>
            <a:off x="5638462" y="6348782"/>
            <a:ext cx="6494085"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本記事の症例は、個人を識別あるいは特定できないよう一部情報を加工、変更しています</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提供：神戸市立医療センター中央市民病院 臨床検査技術部 主査 山本 剛 先生</a:t>
            </a:r>
          </a:p>
        </p:txBody>
      </p:sp>
      <p:sp>
        <p:nvSpPr>
          <p:cNvPr id="20" name="テキスト ボックス 19">
            <a:extLst>
              <a:ext uri="{FF2B5EF4-FFF2-40B4-BE49-F238E27FC236}">
                <a16:creationId xmlns:a16="http://schemas.microsoft.com/office/drawing/2014/main" id="{846CBC2D-B9E7-436D-8EBF-17C970FCC771}"/>
              </a:ext>
            </a:extLst>
          </p:cNvPr>
          <p:cNvSpPr txBox="1"/>
          <p:nvPr/>
        </p:nvSpPr>
        <p:spPr>
          <a:xfrm>
            <a:off x="272492" y="234537"/>
            <a:ext cx="90219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グラム染色の原因菌の推定での活用</a:t>
            </a:r>
          </a:p>
        </p:txBody>
      </p:sp>
      <p:sp>
        <p:nvSpPr>
          <p:cNvPr id="18" name="テキスト ボックス 17">
            <a:extLst>
              <a:ext uri="{FF2B5EF4-FFF2-40B4-BE49-F238E27FC236}">
                <a16:creationId xmlns:a16="http://schemas.microsoft.com/office/drawing/2014/main" id="{8821C203-6804-402C-9A81-7B8BA065305D}"/>
              </a:ext>
            </a:extLst>
          </p:cNvPr>
          <p:cNvSpPr txBox="1"/>
          <p:nvPr/>
        </p:nvSpPr>
        <p:spPr>
          <a:xfrm>
            <a:off x="59452" y="6623462"/>
            <a:ext cx="142998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MI-CET-0024-JP</a:t>
            </a:r>
            <a:endPar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4044661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10f9ac0-5937-4b4f-b459-96aedd9ed2c5" origin="userSelected">
  <element uid="72a5d865-2c9e-41bb-b8a0-b31322cd1ede" value=""/>
</sisl>
</file>

<file path=customXml/itemProps1.xml><?xml version="1.0" encoding="utf-8"?>
<ds:datastoreItem xmlns:ds="http://schemas.openxmlformats.org/officeDocument/2006/customXml" ds:itemID="{434CA20A-C5D9-4ABC-B79C-B21C7ECEF554}">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0</TotalTime>
  <Words>662</Words>
  <Application>Microsoft Office PowerPoint</Application>
  <PresentationFormat>ワイド画面</PresentationFormat>
  <Paragraphs>60</Paragraphs>
  <Slides>3</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3</vt:i4>
      </vt:variant>
    </vt:vector>
  </HeadingPairs>
  <TitlesOfParts>
    <vt:vector size="12" baseType="lpstr">
      <vt:lpstr>HGP創英角ﾎﾟｯﾌﾟ体</vt:lpstr>
      <vt:lpstr>游ゴシック</vt:lpstr>
      <vt:lpstr>游ゴシック Light</vt:lpstr>
      <vt:lpstr>Arial</vt:lpstr>
      <vt:lpstr>Century Gothic</vt:lpstr>
      <vt:lpstr>Wingdings</vt:lpstr>
      <vt:lpstr>Office テーマ</vt:lpstr>
      <vt:lpstr>2_Office テーマ</vt:lpstr>
      <vt:lpstr>1_Office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2023-01-05T07:17:20Z</dcterms:created>
  <dcterms:modified xsi:type="dcterms:W3CDTF">2023-01-05T07:17:32Z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81acc0d-dcc4-4dc9-a2c5-be70b05a2fe6_Enabled">
    <vt:lpwstr>true</vt:lpwstr>
  </property>
  <property fmtid="{D5CDD505-2E9C-101B-9397-08002B2CF9AE}" pid="3" name="MSIP_Label_e81acc0d-dcc4-4dc9-a2c5-be70b05a2fe6_SetDate">
    <vt:lpwstr>2023-01-05T07:17:31Z</vt:lpwstr>
  </property>
  <property fmtid="{D5CDD505-2E9C-101B-9397-08002B2CF9AE}" pid="4" name="MSIP_Label_e81acc0d-dcc4-4dc9-a2c5-be70b05a2fe6_Method">
    <vt:lpwstr>Privileged</vt:lpwstr>
  </property>
  <property fmtid="{D5CDD505-2E9C-101B-9397-08002B2CF9AE}" pid="5" name="MSIP_Label_e81acc0d-dcc4-4dc9-a2c5-be70b05a2fe6_Name">
    <vt:lpwstr>e81acc0d-dcc4-4dc9-a2c5-be70b05a2fe6</vt:lpwstr>
  </property>
  <property fmtid="{D5CDD505-2E9C-101B-9397-08002B2CF9AE}" pid="6" name="MSIP_Label_e81acc0d-dcc4-4dc9-a2c5-be70b05a2fe6_SiteId">
    <vt:lpwstr>a00de4ec-48a8-43a6-be74-e31274e2060d</vt:lpwstr>
  </property>
  <property fmtid="{D5CDD505-2E9C-101B-9397-08002B2CF9AE}" pid="7" name="MSIP_Label_e81acc0d-dcc4-4dc9-a2c5-be70b05a2fe6_ActionId">
    <vt:lpwstr>233262a2-7661-4c3c-80b6-e0f70d4603dd</vt:lpwstr>
  </property>
  <property fmtid="{D5CDD505-2E9C-101B-9397-08002B2CF9AE}" pid="8" name="MSIP_Label_e81acc0d-dcc4-4dc9-a2c5-be70b05a2fe6_ContentBits">
    <vt:lpwstr>0</vt:lpwstr>
  </property>
  <property fmtid="{D5CDD505-2E9C-101B-9397-08002B2CF9AE}" pid="9" name="MerckAIPLabel">
    <vt:lpwstr>NotClassified</vt:lpwstr>
  </property>
  <property fmtid="{D5CDD505-2E9C-101B-9397-08002B2CF9AE}" pid="10" name="MerckAIPDataExchange">
    <vt:lpwstr>!MRKMIP@NotClassified</vt:lpwstr>
  </property>
</Properties>
</file>