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 id="2147483684" r:id="rId3"/>
    <p:sldMasterId id="2147483696" r:id="rId4"/>
  </p:sldMasterIdLst>
  <p:notesMasterIdLst>
    <p:notesMasterId r:id="rId8"/>
  </p:notesMasterIdLst>
  <p:handoutMasterIdLst>
    <p:handoutMasterId r:id="rId9"/>
  </p:handoutMasterIdLst>
  <p:sldIdLst>
    <p:sldId id="280" r:id="rId5"/>
    <p:sldId id="290" r:id="rId6"/>
    <p:sldId id="29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3" d="100"/>
          <a:sy n="73"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3EB89F3-266C-4781-B2F1-A7B910E3D6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6ACDB9B-EC6D-4F18-AA4C-42AE723407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67E200-7AC4-4A86-9213-C7A3FAC5443C}" type="datetimeFigureOut">
              <a:rPr kumimoji="1" lang="ja-JP" altLang="en-US" smtClean="0"/>
              <a:t>2023/1/5</a:t>
            </a:fld>
            <a:endParaRPr kumimoji="1" lang="ja-JP" altLang="en-US"/>
          </a:p>
        </p:txBody>
      </p:sp>
      <p:sp>
        <p:nvSpPr>
          <p:cNvPr id="4" name="フッター プレースホルダー 3">
            <a:extLst>
              <a:ext uri="{FF2B5EF4-FFF2-40B4-BE49-F238E27FC236}">
                <a16:creationId xmlns:a16="http://schemas.microsoft.com/office/drawing/2014/main" id="{698125D7-C764-4AB3-A2D1-C835607F9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D303F3-5837-434C-9C88-B5D0928AE6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A64A6-34B5-468B-B0F8-62CD004BC85C}" type="slidenum">
              <a:rPr kumimoji="1" lang="ja-JP" altLang="en-US" smtClean="0"/>
              <a:t>‹#›</a:t>
            </a:fld>
            <a:endParaRPr kumimoji="1" lang="ja-JP" altLang="en-US"/>
          </a:p>
        </p:txBody>
      </p:sp>
    </p:spTree>
    <p:extLst>
      <p:ext uri="{BB962C8B-B14F-4D97-AF65-F5344CB8AC3E}">
        <p14:creationId xmlns:p14="http://schemas.microsoft.com/office/powerpoint/2010/main" val="1910899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54E4D-FDD1-494E-8B17-7DC8B7B44148}" type="datetimeFigureOut">
              <a:rPr kumimoji="1" lang="ja-JP" altLang="en-US" smtClean="0"/>
              <a:t>2023/1/5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D2F32-B87F-40D7-9A8E-4AD4AB766311}" type="slidenum">
              <a:rPr kumimoji="1" lang="ja-JP" altLang="en-US" smtClean="0"/>
              <a:t>‹#›</a:t>
            </a:fld>
            <a:endParaRPr kumimoji="1" lang="ja-JP" altLang="en-US"/>
          </a:p>
        </p:txBody>
      </p:sp>
    </p:spTree>
    <p:extLst>
      <p:ext uri="{BB962C8B-B14F-4D97-AF65-F5344CB8AC3E}">
        <p14:creationId xmlns:p14="http://schemas.microsoft.com/office/powerpoint/2010/main" val="30313452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333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620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0096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17959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05962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75347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4D3608-95E1-4AA2-9DD3-4E6F26C9B273}"/>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11213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45165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220960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148980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44740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193996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621983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08546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283464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53440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96235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1159600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4D3608-95E1-4AA2-9DD3-4E6F26C9B273}"/>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971591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30697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325432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601721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844063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9814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48549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506171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775403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143904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25386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62972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0026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8971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63883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07978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1311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68231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0381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B943A-9771-46BC-9376-71347E48D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a:p>
        </p:txBody>
      </p:sp>
      <p:sp>
        <p:nvSpPr>
          <p:cNvPr id="8" name="テキスト ボックス 7">
            <a:extLst>
              <a:ext uri="{FF2B5EF4-FFF2-40B4-BE49-F238E27FC236}">
                <a16:creationId xmlns:a16="http://schemas.microsoft.com/office/drawing/2014/main" id="{07A119C6-89B7-4A42-AAA2-446A62A0DB8B}"/>
              </a:ext>
            </a:extLst>
          </p:cNvPr>
          <p:cNvSpPr txBox="1"/>
          <p:nvPr userDrawn="1"/>
        </p:nvSpPr>
        <p:spPr>
          <a:xfrm>
            <a:off x="0" y="6639252"/>
            <a:ext cx="6096000" cy="261610"/>
          </a:xfrm>
          <a:prstGeom prst="rect">
            <a:avLst/>
          </a:prstGeom>
          <a:noFill/>
        </p:spPr>
        <p:txBody>
          <a:bodyPr wrap="square">
            <a:spAutoFit/>
          </a:bodyPr>
          <a:lstStyle/>
          <a:p>
            <a:r>
              <a:rPr lang="en-US" altLang="ja-JP" sz="1100" b="0" i="0" dirty="0">
                <a:solidFill>
                  <a:srgbClr val="303030"/>
                </a:solidFill>
                <a:effectLst/>
                <a:latin typeface="Arial" panose="020B0604020202020204" pitchFamily="34" charset="0"/>
              </a:rPr>
              <a:t>MI-CET-0006-JP</a:t>
            </a:r>
            <a:endParaRPr lang="ja-JP" altLang="en-US" sz="1100" dirty="0"/>
          </a:p>
        </p:txBody>
      </p:sp>
    </p:spTree>
    <p:extLst>
      <p:ext uri="{BB962C8B-B14F-4D97-AF65-F5344CB8AC3E}">
        <p14:creationId xmlns:p14="http://schemas.microsoft.com/office/powerpoint/2010/main" val="4180013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B943A-9771-46BC-9376-71347E48D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0949826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C895857-9BE8-4A2D-8683-9910716322D5}"/>
              </a:ext>
            </a:extLst>
          </p:cNvPr>
          <p:cNvGrpSpPr/>
          <p:nvPr/>
        </p:nvGrpSpPr>
        <p:grpSpPr>
          <a:xfrm>
            <a:off x="7461096" y="1032438"/>
            <a:ext cx="4425755" cy="3286579"/>
            <a:chOff x="278346" y="1337261"/>
            <a:chExt cx="4425755" cy="3286579"/>
          </a:xfrm>
        </p:grpSpPr>
        <p:pic>
          <p:nvPicPr>
            <p:cNvPr id="11" name="Picture 2">
              <a:extLst>
                <a:ext uri="{FF2B5EF4-FFF2-40B4-BE49-F238E27FC236}">
                  <a16:creationId xmlns:a16="http://schemas.microsoft.com/office/drawing/2014/main" id="{F2296469-188F-41D1-A4B6-4D01327C6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46" y="1337261"/>
              <a:ext cx="4425755" cy="3286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ボックス 11">
              <a:extLst>
                <a:ext uri="{FF2B5EF4-FFF2-40B4-BE49-F238E27FC236}">
                  <a16:creationId xmlns:a16="http://schemas.microsoft.com/office/drawing/2014/main" id="{3E9AB337-A747-4809-88C6-FFF6A211DEDC}"/>
                </a:ext>
              </a:extLst>
            </p:cNvPr>
            <p:cNvSpPr txBox="1"/>
            <p:nvPr/>
          </p:nvSpPr>
          <p:spPr>
            <a:xfrm>
              <a:off x="362310" y="1464444"/>
              <a:ext cx="1645920" cy="646331"/>
            </a:xfrm>
            <a:prstGeom prst="rect">
              <a:avLst/>
            </a:prstGeom>
            <a:solidFill>
              <a:schemeClr val="bg1">
                <a:alpha val="7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entury Gothic"/>
                  <a:ea typeface="メイリオ"/>
                  <a:cs typeface="+mn-cs"/>
                </a:rPr>
                <a:t>尿グラム染色</a:t>
              </a:r>
              <a:endParaRPr kumimoji="1" lang="en-US" altLang="ja-JP" sz="1800" b="0" i="0" u="none" strike="noStrike" kern="1200" cap="none" spc="0" normalizeH="0" baseline="0" noProof="0">
                <a:ln>
                  <a:noFill/>
                </a:ln>
                <a:solidFill>
                  <a:prstClr val="black"/>
                </a:solidFill>
                <a:effectLst/>
                <a:uLnTx/>
                <a:uFillTx/>
                <a:latin typeface="Century Gothic"/>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entury Gothic"/>
                  <a:ea typeface="メイリオ"/>
                  <a:cs typeface="+mn-cs"/>
                </a:rPr>
                <a:t>(</a:t>
              </a:r>
              <a:r>
                <a:rPr kumimoji="1" lang="ja-JP" altLang="en-US" sz="1800" b="0" i="0" u="none" strike="noStrike" kern="1200" cap="none" spc="0" normalizeH="0" baseline="0" noProof="0">
                  <a:ln>
                    <a:noFill/>
                  </a:ln>
                  <a:solidFill>
                    <a:prstClr val="black"/>
                  </a:solidFill>
                  <a:effectLst/>
                  <a:uLnTx/>
                  <a:uFillTx/>
                  <a:latin typeface="Century Gothic"/>
                  <a:ea typeface="メイリオ"/>
                  <a:cs typeface="+mn-cs"/>
                </a:rPr>
                <a:t>再診時</a:t>
              </a:r>
              <a:r>
                <a:rPr kumimoji="1" lang="en-US" altLang="ja-JP" sz="1800" b="0" i="0" u="none" strike="noStrike" kern="1200" cap="none" spc="0" normalizeH="0" baseline="0" noProof="0">
                  <a:ln>
                    <a:noFill/>
                  </a:ln>
                  <a:solidFill>
                    <a:prstClr val="black"/>
                  </a:solidFill>
                  <a:effectLst/>
                  <a:uLnTx/>
                  <a:uFillTx/>
                  <a:latin typeface="Century Gothic"/>
                  <a:ea typeface="メイリオ"/>
                  <a:cs typeface="+mn-cs"/>
                </a:rPr>
                <a:t>)</a:t>
              </a:r>
              <a:endParaRPr kumimoji="1" lang="ja-JP" altLang="en-US" sz="1800" b="0" i="0" u="none" strike="noStrike" kern="1200" cap="none" spc="0" normalizeH="0" baseline="0" noProof="0">
                <a:ln>
                  <a:noFill/>
                </a:ln>
                <a:solidFill>
                  <a:prstClr val="black"/>
                </a:solidFill>
                <a:effectLst/>
                <a:uLnTx/>
                <a:uFillTx/>
                <a:latin typeface="Century Gothic"/>
                <a:ea typeface="メイリオ"/>
                <a:cs typeface="+mn-cs"/>
              </a:endParaRPr>
            </a:p>
          </p:txBody>
        </p:sp>
      </p:grpSp>
      <p:sp>
        <p:nvSpPr>
          <p:cNvPr id="2" name="テキスト ボックス 1">
            <a:extLst>
              <a:ext uri="{FF2B5EF4-FFF2-40B4-BE49-F238E27FC236}">
                <a16:creationId xmlns:a16="http://schemas.microsoft.com/office/drawing/2014/main" id="{CCB5A3C9-2107-4766-8FA3-485CD823D681}"/>
              </a:ext>
            </a:extLst>
          </p:cNvPr>
          <p:cNvSpPr txBox="1"/>
          <p:nvPr/>
        </p:nvSpPr>
        <p:spPr>
          <a:xfrm>
            <a:off x="272492" y="234538"/>
            <a:ext cx="75713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グラム染色は抗菌薬の</a:t>
            </a: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効果判定に役立つ</a:t>
            </a:r>
          </a:p>
        </p:txBody>
      </p:sp>
      <p:sp>
        <p:nvSpPr>
          <p:cNvPr id="4" name="テキスト ボックス 3">
            <a:extLst>
              <a:ext uri="{FF2B5EF4-FFF2-40B4-BE49-F238E27FC236}">
                <a16:creationId xmlns:a16="http://schemas.microsoft.com/office/drawing/2014/main" id="{A37A3D85-CBB0-4BF2-9501-3367753CA5EF}"/>
              </a:ext>
            </a:extLst>
          </p:cNvPr>
          <p:cNvSpPr txBox="1"/>
          <p:nvPr/>
        </p:nvSpPr>
        <p:spPr>
          <a:xfrm>
            <a:off x="248696" y="1048558"/>
            <a:ext cx="704473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歳の男性、尿管がんで尿管ステント留置中</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カ月前にも尿路感染症で抗菌薬の処方を受けていた</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日前に発熱と腰痛で受診し、尿路感染症の診断でキノロン系抗菌薬の処方を受けたが改善乏しく、再診した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来院時、悪寒戦慄を伴う発熱と血圧低下が見られた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体温</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39.4℃</a:t>
            </a:r>
            <a:r>
              <a:rPr kumimoji="1" lang="ja-JP" altLang="en-US" sz="16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脈拍</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114</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分、呼吸数</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分、血圧</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78/42mmHg</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白血球</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19,200/</a:t>
            </a:r>
            <a:r>
              <a:rPr kumimoji="1" lang="en-US" altLang="ja-JP" sz="16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μL</a:t>
            </a:r>
            <a:r>
              <a:rPr kumimoji="1" lang="ja-JP" altLang="en-US" sz="16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CRP28.5mg/dL</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48695" y="3925959"/>
            <a:ext cx="10328468"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頻脈、頻呼吸、血圧低下があり、敗血症性ショックが疑われる</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キノロン系抗菌薬投与後にもかかわらず、 グラム陰性桿菌が認められる</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ESBL</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産生菌の可能性を疑い、カルバペネム系抗菌薬を投与し、後日、尿培養から</a:t>
            </a: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ESBL</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産生菌が分離された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48695" y="3238122"/>
            <a:ext cx="4288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多数の好中球、グラム陰性桿菌が認められた</a:t>
            </a:r>
          </a:p>
        </p:txBody>
      </p:sp>
      <p:sp>
        <p:nvSpPr>
          <p:cNvPr id="10" name="四角形: 角を丸くする 9">
            <a:extLst>
              <a:ext uri="{FF2B5EF4-FFF2-40B4-BE49-F238E27FC236}">
                <a16:creationId xmlns:a16="http://schemas.microsoft.com/office/drawing/2014/main" id="{D306E6D6-A070-451E-BEB2-4712DA6F3F3F}"/>
              </a:ext>
            </a:extLst>
          </p:cNvPr>
          <p:cNvSpPr/>
          <p:nvPr/>
        </p:nvSpPr>
        <p:spPr>
          <a:xfrm>
            <a:off x="1630836" y="5177551"/>
            <a:ext cx="9360817" cy="1034715"/>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F08B583-5406-424A-BE07-089C3AA8AE0F}"/>
              </a:ext>
            </a:extLst>
          </p:cNvPr>
          <p:cNvSpPr txBox="1"/>
          <p:nvPr/>
        </p:nvSpPr>
        <p:spPr>
          <a:xfrm>
            <a:off x="2080514" y="5234113"/>
            <a:ext cx="87320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抗菌薬投与後にもう一度グラム染色をして菌が消えていなければ、抗菌薬が効いていないことを考える。</a:t>
            </a:r>
          </a:p>
        </p:txBody>
      </p:sp>
      <p:sp>
        <p:nvSpPr>
          <p:cNvPr id="14" name="テキスト ボックス 13">
            <a:extLst>
              <a:ext uri="{FF2B5EF4-FFF2-40B4-BE49-F238E27FC236}">
                <a16:creationId xmlns:a16="http://schemas.microsoft.com/office/drawing/2014/main" id="{32119463-0CBC-4552-BAC0-2138EBBB35A0}"/>
              </a:ext>
            </a:extLst>
          </p:cNvPr>
          <p:cNvSpPr txBox="1"/>
          <p:nvPr/>
        </p:nvSpPr>
        <p:spPr>
          <a:xfrm rot="19408450">
            <a:off x="1414023" y="5137607"/>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
        <p:nvSpPr>
          <p:cNvPr id="15" name="テキスト ボックス 14">
            <a:extLst>
              <a:ext uri="{FF2B5EF4-FFF2-40B4-BE49-F238E27FC236}">
                <a16:creationId xmlns:a16="http://schemas.microsoft.com/office/drawing/2014/main" id="{0AABB857-363A-4594-8A72-74A802712686}"/>
              </a:ext>
            </a:extLst>
          </p:cNvPr>
          <p:cNvSpPr txBox="1"/>
          <p:nvPr/>
        </p:nvSpPr>
        <p:spPr>
          <a:xfrm>
            <a:off x="5618287" y="6430305"/>
            <a:ext cx="6494085"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提供：佐賀大学附属病院 感染制御部 副部長　濵田 洋平 先生</a:t>
            </a:r>
          </a:p>
        </p:txBody>
      </p:sp>
    </p:spTree>
    <p:extLst>
      <p:ext uri="{BB962C8B-B14F-4D97-AF65-F5344CB8AC3E}">
        <p14:creationId xmlns:p14="http://schemas.microsoft.com/office/powerpoint/2010/main" val="123730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9F8979D-5981-437A-94D3-2C0CB1C03F08}"/>
              </a:ext>
            </a:extLst>
          </p:cNvPr>
          <p:cNvGrpSpPr/>
          <p:nvPr/>
        </p:nvGrpSpPr>
        <p:grpSpPr>
          <a:xfrm>
            <a:off x="7397560" y="989640"/>
            <a:ext cx="4545745" cy="3318429"/>
            <a:chOff x="387081" y="1322901"/>
            <a:chExt cx="4368826" cy="3189277"/>
          </a:xfrm>
        </p:grpSpPr>
        <p:pic>
          <p:nvPicPr>
            <p:cNvPr id="11" name="Picture 2">
              <a:extLst>
                <a:ext uri="{FF2B5EF4-FFF2-40B4-BE49-F238E27FC236}">
                  <a16:creationId xmlns:a16="http://schemas.microsoft.com/office/drawing/2014/main" id="{B5EB65DA-6E08-4731-858F-A54C66CF0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7081" y="1322901"/>
              <a:ext cx="4368826" cy="31892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ボックス 11">
              <a:extLst>
                <a:ext uri="{FF2B5EF4-FFF2-40B4-BE49-F238E27FC236}">
                  <a16:creationId xmlns:a16="http://schemas.microsoft.com/office/drawing/2014/main" id="{41C0E897-1B8C-458C-BE2C-AEB8CE2D84B5}"/>
                </a:ext>
              </a:extLst>
            </p:cNvPr>
            <p:cNvSpPr txBox="1"/>
            <p:nvPr/>
          </p:nvSpPr>
          <p:spPr>
            <a:xfrm>
              <a:off x="540214" y="1442682"/>
              <a:ext cx="1645920" cy="369332"/>
            </a:xfrm>
            <a:prstGeom prst="rect">
              <a:avLst/>
            </a:prstGeom>
            <a:solidFill>
              <a:schemeClr val="bg1">
                <a:alpha val="7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尿グラム染色</a:t>
              </a:r>
              <a:endPar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endParaRPr>
            </a:p>
          </p:txBody>
        </p:sp>
      </p:grpSp>
      <p:sp>
        <p:nvSpPr>
          <p:cNvPr id="2" name="テキスト ボックス 1">
            <a:extLst>
              <a:ext uri="{FF2B5EF4-FFF2-40B4-BE49-F238E27FC236}">
                <a16:creationId xmlns:a16="http://schemas.microsoft.com/office/drawing/2014/main" id="{CCB5A3C9-2107-4766-8FA3-485CD823D681}"/>
              </a:ext>
            </a:extLst>
          </p:cNvPr>
          <p:cNvSpPr txBox="1"/>
          <p:nvPr/>
        </p:nvSpPr>
        <p:spPr>
          <a:xfrm>
            <a:off x="272492" y="234538"/>
            <a:ext cx="81676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グラム染色は抗菌薬の効果判定に有用</a:t>
            </a:r>
            <a:r>
              <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37A3D85-CBB0-4BF2-9501-3367753CA5EF}"/>
              </a:ext>
            </a:extLst>
          </p:cNvPr>
          <p:cNvSpPr txBox="1"/>
          <p:nvPr/>
        </p:nvSpPr>
        <p:spPr>
          <a:xfrm>
            <a:off x="272492" y="1327479"/>
            <a:ext cx="7044734"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82</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歳、男性。脳出血で入院、尿道カテーテル留置中</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入院</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日目に</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38℃</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台の発熱あり</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尿検査で白血球、亜硝酸塩が陽性であり、尿路感染症が疑われたため、尿グラム染色を施行した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72492" y="4281663"/>
            <a:ext cx="78108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グラム陰性桿菌による尿路感染症疑いとして、</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008080"/>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抗菌薬投与を開始した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0711591-B38A-44E8-870B-BB0DD1E4B5C4}"/>
              </a:ext>
            </a:extLst>
          </p:cNvPr>
          <p:cNvSpPr txBox="1"/>
          <p:nvPr/>
        </p:nvSpPr>
        <p:spPr>
          <a:xfrm>
            <a:off x="4646345" y="6361852"/>
            <a:ext cx="7545655"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提供：佐賀大学附属病院 感染制御部 副部長 濵田 洋平 先生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72492" y="3159500"/>
            <a:ext cx="706853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多数の好中球とグラム陰性桿菌がみられた</a:t>
            </a:r>
          </a:p>
        </p:txBody>
      </p:sp>
      <p:sp>
        <p:nvSpPr>
          <p:cNvPr id="10" name="テキスト ボックス 9">
            <a:extLst>
              <a:ext uri="{FF2B5EF4-FFF2-40B4-BE49-F238E27FC236}">
                <a16:creationId xmlns:a16="http://schemas.microsoft.com/office/drawing/2014/main" id="{2AAB658F-495B-4BC5-AA79-3FD77FFBC4BA}"/>
              </a:ext>
            </a:extLst>
          </p:cNvPr>
          <p:cNvSpPr txBox="1"/>
          <p:nvPr/>
        </p:nvSpPr>
        <p:spPr>
          <a:xfrm>
            <a:off x="59452" y="6623462"/>
            <a:ext cx="1429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MI-CET-0024-JP</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52798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7166327B-FB4C-43FC-86CE-305D33895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89" y="1091807"/>
            <a:ext cx="4486122" cy="3330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a:extLst>
              <a:ext uri="{FF2B5EF4-FFF2-40B4-BE49-F238E27FC236}">
                <a16:creationId xmlns:a16="http://schemas.microsoft.com/office/drawing/2014/main" id="{B940022F-491F-499F-858B-5BE641823667}"/>
              </a:ext>
            </a:extLst>
          </p:cNvPr>
          <p:cNvSpPr txBox="1"/>
          <p:nvPr/>
        </p:nvSpPr>
        <p:spPr>
          <a:xfrm>
            <a:off x="271570" y="3612651"/>
            <a:ext cx="734620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抗菌薬は有効と判断し、感受性検査結果に応じて</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de-escalation</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を行った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発熱が持続する原因として、薬剤熱など非感染症の可能性も示唆された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71570" y="2817220"/>
            <a:ext cx="706853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好中球は多数みられたが、菌はみられなかった</a:t>
            </a:r>
          </a:p>
        </p:txBody>
      </p:sp>
      <p:sp>
        <p:nvSpPr>
          <p:cNvPr id="12" name="テキスト ボックス 11">
            <a:extLst>
              <a:ext uri="{FF2B5EF4-FFF2-40B4-BE49-F238E27FC236}">
                <a16:creationId xmlns:a16="http://schemas.microsoft.com/office/drawing/2014/main" id="{38F8EF30-1407-4B68-85C0-3931BF7351CA}"/>
              </a:ext>
            </a:extLst>
          </p:cNvPr>
          <p:cNvSpPr txBox="1"/>
          <p:nvPr/>
        </p:nvSpPr>
        <p:spPr>
          <a:xfrm>
            <a:off x="7569080" y="1173879"/>
            <a:ext cx="1645920" cy="646331"/>
          </a:xfrm>
          <a:prstGeom prst="rect">
            <a:avLst/>
          </a:prstGeom>
          <a:solidFill>
            <a:schemeClr val="bg1">
              <a:alpha val="7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尿グラム染色</a:t>
            </a:r>
            <a:endPar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rPr>
              <a:t>(</a:t>
            </a: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抗菌薬</a:t>
            </a:r>
            <a:r>
              <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rPr>
              <a:t>4</a:t>
            </a: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日目</a:t>
            </a:r>
            <a:r>
              <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rPr>
              <a:t>)</a:t>
            </a:r>
            <a:endPar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endParaRPr>
          </a:p>
        </p:txBody>
      </p:sp>
      <p:sp>
        <p:nvSpPr>
          <p:cNvPr id="3" name="正方形/長方形 2"/>
          <p:cNvSpPr/>
          <p:nvPr/>
        </p:nvSpPr>
        <p:spPr>
          <a:xfrm>
            <a:off x="271570" y="1179736"/>
            <a:ext cx="7068531" cy="13542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抗菌薬投与</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日目も</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38℃</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台の発熱が持続している</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白血球 </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8800/μL</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CRP 5.4mg/dL</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と炎症所見は横ばいである</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尿培養は大腸菌と同定され、感受性は良好であった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008080"/>
              </a:buClr>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抗菌薬の治療効果判定として、尿のグラム染色を再検した</a:t>
            </a:r>
          </a:p>
        </p:txBody>
      </p:sp>
      <p:sp>
        <p:nvSpPr>
          <p:cNvPr id="13" name="四角形: 角を丸くする 7">
            <a:extLst>
              <a:ext uri="{FF2B5EF4-FFF2-40B4-BE49-F238E27FC236}">
                <a16:creationId xmlns:a16="http://schemas.microsoft.com/office/drawing/2014/main" id="{057542D2-825D-41CF-AFF6-CFC6CAB1C238}"/>
              </a:ext>
            </a:extLst>
          </p:cNvPr>
          <p:cNvSpPr/>
          <p:nvPr/>
        </p:nvSpPr>
        <p:spPr>
          <a:xfrm>
            <a:off x="676656" y="4804273"/>
            <a:ext cx="10789920" cy="1401546"/>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BF76224-ABE0-470B-A90B-D26C8D2F362A}"/>
              </a:ext>
            </a:extLst>
          </p:cNvPr>
          <p:cNvSpPr txBox="1"/>
          <p:nvPr/>
        </p:nvSpPr>
        <p:spPr>
          <a:xfrm>
            <a:off x="948226" y="4838367"/>
            <a:ext cx="1039033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発熱が持続していてもグラム染色で菌が消失していれば、</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基本的に抗菌薬は有効と考えることができるため、</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より広域な抗菌薬に変更する必要性は低い。</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E4154AFB-99F7-4FDA-8FE7-B5B2A0891E7A}"/>
              </a:ext>
            </a:extLst>
          </p:cNvPr>
          <p:cNvSpPr txBox="1"/>
          <p:nvPr/>
        </p:nvSpPr>
        <p:spPr>
          <a:xfrm rot="19408450">
            <a:off x="284762" y="4770184"/>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
        <p:nvSpPr>
          <p:cNvPr id="17" name="テキスト ボックス 16">
            <a:extLst>
              <a:ext uri="{FF2B5EF4-FFF2-40B4-BE49-F238E27FC236}">
                <a16:creationId xmlns:a16="http://schemas.microsoft.com/office/drawing/2014/main" id="{B577920A-4B11-4E4C-B290-03DCBFE5CC94}"/>
              </a:ext>
            </a:extLst>
          </p:cNvPr>
          <p:cNvSpPr txBox="1"/>
          <p:nvPr/>
        </p:nvSpPr>
        <p:spPr>
          <a:xfrm>
            <a:off x="4646345" y="6361852"/>
            <a:ext cx="7545655"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提供：佐賀大学附属病院 感染制御部 副部長 濵田 洋平 先生</a:t>
            </a:r>
          </a:p>
        </p:txBody>
      </p:sp>
      <p:sp>
        <p:nvSpPr>
          <p:cNvPr id="18" name="テキスト ボックス 17">
            <a:extLst>
              <a:ext uri="{FF2B5EF4-FFF2-40B4-BE49-F238E27FC236}">
                <a16:creationId xmlns:a16="http://schemas.microsoft.com/office/drawing/2014/main" id="{5F7C8075-3753-4576-A4B9-00B71043858F}"/>
              </a:ext>
            </a:extLst>
          </p:cNvPr>
          <p:cNvSpPr txBox="1"/>
          <p:nvPr/>
        </p:nvSpPr>
        <p:spPr>
          <a:xfrm>
            <a:off x="271570" y="267021"/>
            <a:ext cx="81676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グラム染色は抗菌薬の効果判定に有用</a:t>
            </a:r>
            <a:r>
              <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(2/2)</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815D84E7-E436-43F3-8725-0581A146F7EE}"/>
              </a:ext>
            </a:extLst>
          </p:cNvPr>
          <p:cNvSpPr txBox="1"/>
          <p:nvPr/>
        </p:nvSpPr>
        <p:spPr>
          <a:xfrm>
            <a:off x="59452" y="6623462"/>
            <a:ext cx="1429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MI-CET-0024-JP</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8222386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6912C6ED-16AC-4E89-A1EA-B6E5C1A83DCE}">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ワイド画面</PresentationFormat>
  <Paragraphs>57</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3</vt:i4>
      </vt:variant>
    </vt:vector>
  </HeadingPairs>
  <TitlesOfParts>
    <vt:vector size="12" baseType="lpstr">
      <vt:lpstr>HGP創英角ﾎﾟｯﾌﾟ体</vt:lpstr>
      <vt:lpstr>游ゴシック</vt:lpstr>
      <vt:lpstr>游ゴシック Light</vt:lpstr>
      <vt:lpstr>Arial</vt:lpstr>
      <vt:lpstr>Century Gothic</vt:lpstr>
      <vt:lpstr>Wingdings</vt:lpstr>
      <vt:lpstr>Office テーマ</vt:lpstr>
      <vt:lpstr>2_Office テーマ</vt:lpstr>
      <vt:lpstr>1_Office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2023-01-05T07:27:26Z</dcterms:created>
  <dcterms:modified xsi:type="dcterms:W3CDTF">2023-01-05T07:27:38Z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2023-01-05T07:27:37Z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f5cd9def-7000-4b1e-9cd3-e91a96ab9d7e</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ies>
</file>