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2"/>
  </p:notesMasterIdLst>
  <p:handoutMasterIdLst>
    <p:handoutMasterId r:id="rId23"/>
  </p:handoutMasterIdLst>
  <p:sldIdLst>
    <p:sldId id="256" r:id="rId7"/>
    <p:sldId id="279" r:id="rId8"/>
    <p:sldId id="300" r:id="rId9"/>
    <p:sldId id="301" r:id="rId10"/>
    <p:sldId id="280" r:id="rId11"/>
    <p:sldId id="302" r:id="rId12"/>
    <p:sldId id="278" r:id="rId13"/>
    <p:sldId id="294" r:id="rId14"/>
    <p:sldId id="305" r:id="rId15"/>
    <p:sldId id="304" r:id="rId16"/>
    <p:sldId id="295" r:id="rId17"/>
    <p:sldId id="296" r:id="rId18"/>
    <p:sldId id="297" r:id="rId19"/>
    <p:sldId id="298" r:id="rId20"/>
    <p:sldId id="299" r:id="rId21"/>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834">
          <p15:clr>
            <a:srgbClr val="A4A3A4"/>
          </p15:clr>
        </p15:guide>
        <p15:guide id="3" pos="2880">
          <p15:clr>
            <a:srgbClr val="A4A3A4"/>
          </p15:clr>
        </p15:guide>
        <p15:guide id="4" pos="924">
          <p15:clr>
            <a:srgbClr val="A4A3A4"/>
          </p15:clr>
        </p15:guide>
        <p15:guide id="5" pos="156">
          <p15:clr>
            <a:srgbClr val="A4A3A4"/>
          </p15:clr>
        </p15:guide>
        <p15:guide id="6" pos="5605">
          <p15:clr>
            <a:srgbClr val="A4A3A4"/>
          </p15:clr>
        </p15:guide>
      </p15:sldGuideLst>
    </p:ext>
    <p:ext uri="{2D200454-40CA-4A62-9FC3-DE9A4176ACB9}">
      <p15:notesGuideLst xmlns:p15="http://schemas.microsoft.com/office/powerpoint/2012/main">
        <p15:guide id="1" orient="horz" pos="3223">
          <p15:clr>
            <a:srgbClr val="A4A3A4"/>
          </p15:clr>
        </p15:guide>
        <p15:guide id="2" pos="223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fukuoka" initials="t" lastIdx="2" clrIdx="0"/>
  <p:cmAuthor id="1" name="ikeda tetsuro" initials="ikedat"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FFFF"/>
    <a:srgbClr val="0099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5273" autoAdjust="0"/>
  </p:normalViewPr>
  <p:slideViewPr>
    <p:cSldViewPr snapToGrid="0">
      <p:cViewPr varScale="1">
        <p:scale>
          <a:sx n="94" d="100"/>
          <a:sy n="94" d="100"/>
        </p:scale>
        <p:origin x="684" y="84"/>
      </p:cViewPr>
      <p:guideLst>
        <p:guide orient="horz" pos="2160"/>
        <p:guide orient="horz" pos="834"/>
        <p:guide pos="2880"/>
        <p:guide pos="924"/>
        <p:guide pos="156"/>
        <p:guide pos="5605"/>
      </p:guideLst>
    </p:cSldViewPr>
  </p:slideViewPr>
  <p:notesTextViewPr>
    <p:cViewPr>
      <p:scale>
        <a:sx n="1" d="1"/>
        <a:sy n="1" d="1"/>
      </p:scale>
      <p:origin x="0" y="0"/>
    </p:cViewPr>
  </p:notesTextViewPr>
  <p:notesViewPr>
    <p:cSldViewPr snapToGrid="0">
      <p:cViewPr>
        <p:scale>
          <a:sx n="100" d="100"/>
          <a:sy n="100" d="100"/>
        </p:scale>
        <p:origin x="-1578" y="1380"/>
      </p:cViewPr>
      <p:guideLst>
        <p:guide orient="horz" pos="3223"/>
        <p:guide pos="2235"/>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commentAuthors" Target="commentAuthor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6977" cy="512143"/>
          </a:xfrm>
          <a:prstGeom prst="rect">
            <a:avLst/>
          </a:prstGeom>
        </p:spPr>
        <p:txBody>
          <a:bodyPr vert="horz" lIns="95463" tIns="47732" rIns="95463" bIns="47732"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4020650" y="0"/>
            <a:ext cx="3076976" cy="512143"/>
          </a:xfrm>
          <a:prstGeom prst="rect">
            <a:avLst/>
          </a:prstGeom>
        </p:spPr>
        <p:txBody>
          <a:bodyPr vert="horz" lIns="95463" tIns="47732" rIns="95463" bIns="47732" rtlCol="0"/>
          <a:lstStyle>
            <a:lvl1pPr algn="r">
              <a:defRPr sz="1300"/>
            </a:lvl1pPr>
          </a:lstStyle>
          <a:p>
            <a:fld id="{55613E7F-AFD5-4D8D-85C7-09D09CCD72C1}" type="datetimeFigureOut">
              <a:rPr kumimoji="1" lang="ja-JP" altLang="en-US" smtClean="0"/>
              <a:t>2019/2/1</a:t>
            </a:fld>
            <a:endParaRPr kumimoji="1" lang="ja-JP" altLang="en-US"/>
          </a:p>
        </p:txBody>
      </p:sp>
      <p:sp>
        <p:nvSpPr>
          <p:cNvPr id="4" name="フッター プレースホルダー 3"/>
          <p:cNvSpPr>
            <a:spLocks noGrp="1"/>
          </p:cNvSpPr>
          <p:nvPr>
            <p:ph type="ftr" sz="quarter" idx="2"/>
          </p:nvPr>
        </p:nvSpPr>
        <p:spPr>
          <a:xfrm>
            <a:off x="1" y="9720824"/>
            <a:ext cx="3076977" cy="512142"/>
          </a:xfrm>
          <a:prstGeom prst="rect">
            <a:avLst/>
          </a:prstGeom>
        </p:spPr>
        <p:txBody>
          <a:bodyPr vert="horz" lIns="95463" tIns="47732" rIns="95463" bIns="47732"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4020650" y="9720824"/>
            <a:ext cx="3076976" cy="512142"/>
          </a:xfrm>
          <a:prstGeom prst="rect">
            <a:avLst/>
          </a:prstGeom>
        </p:spPr>
        <p:txBody>
          <a:bodyPr vert="horz" lIns="95463" tIns="47732" rIns="95463" bIns="47732" rtlCol="0" anchor="b"/>
          <a:lstStyle>
            <a:lvl1pPr algn="r">
              <a:defRPr sz="1300"/>
            </a:lvl1pPr>
          </a:lstStyle>
          <a:p>
            <a:fld id="{080CA10F-5BDE-424D-A8A1-C4743DB07370}" type="slidenum">
              <a:rPr kumimoji="1" lang="ja-JP" altLang="en-US" smtClean="0"/>
              <a:t>‹#›</a:t>
            </a:fld>
            <a:endParaRPr kumimoji="1" lang="ja-JP" altLang="en-US"/>
          </a:p>
        </p:txBody>
      </p:sp>
    </p:spTree>
    <p:extLst>
      <p:ext uri="{BB962C8B-B14F-4D97-AF65-F5344CB8AC3E}">
        <p14:creationId xmlns:p14="http://schemas.microsoft.com/office/powerpoint/2010/main" val="2468411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6364" cy="511731"/>
          </a:xfrm>
          <a:prstGeom prst="rect">
            <a:avLst/>
          </a:prstGeom>
        </p:spPr>
        <p:txBody>
          <a:bodyPr vert="horz" lIns="95463" tIns="47732" rIns="95463" bIns="47732"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1294" y="0"/>
            <a:ext cx="3076364" cy="511731"/>
          </a:xfrm>
          <a:prstGeom prst="rect">
            <a:avLst/>
          </a:prstGeom>
        </p:spPr>
        <p:txBody>
          <a:bodyPr vert="horz" lIns="95463" tIns="47732" rIns="95463" bIns="47732" rtlCol="0"/>
          <a:lstStyle>
            <a:lvl1pPr algn="r">
              <a:defRPr sz="1300"/>
            </a:lvl1pPr>
          </a:lstStyle>
          <a:p>
            <a:fld id="{FF959978-A08F-487A-B7B5-94117BE056A2}" type="datetimeFigureOut">
              <a:rPr kumimoji="1" lang="ja-JP" altLang="en-US" smtClean="0"/>
              <a:t>2019/2/1</a:t>
            </a:fld>
            <a:endParaRPr kumimoji="1" lang="ja-JP" altLang="en-US"/>
          </a:p>
        </p:txBody>
      </p:sp>
      <p:sp>
        <p:nvSpPr>
          <p:cNvPr id="4" name="スライド イメージ プレースホルダー 3"/>
          <p:cNvSpPr>
            <a:spLocks noGrp="1" noRot="1" noChangeAspect="1"/>
          </p:cNvSpPr>
          <p:nvPr>
            <p:ph type="sldImg" idx="2"/>
          </p:nvPr>
        </p:nvSpPr>
        <p:spPr>
          <a:xfrm>
            <a:off x="990600" y="766763"/>
            <a:ext cx="5118100" cy="3838575"/>
          </a:xfrm>
          <a:prstGeom prst="rect">
            <a:avLst/>
          </a:prstGeom>
          <a:noFill/>
          <a:ln w="12700">
            <a:solidFill>
              <a:prstClr val="black"/>
            </a:solidFill>
          </a:ln>
        </p:spPr>
        <p:txBody>
          <a:bodyPr vert="horz" lIns="95463" tIns="47732" rIns="95463" bIns="47732" rtlCol="0" anchor="ctr"/>
          <a:lstStyle/>
          <a:p>
            <a:endParaRPr lang="ja-JP" altLang="en-US"/>
          </a:p>
        </p:txBody>
      </p:sp>
      <p:sp>
        <p:nvSpPr>
          <p:cNvPr id="5" name="ノート プレースホルダー 4"/>
          <p:cNvSpPr>
            <a:spLocks noGrp="1"/>
          </p:cNvSpPr>
          <p:nvPr>
            <p:ph type="body" sz="quarter" idx="3"/>
          </p:nvPr>
        </p:nvSpPr>
        <p:spPr>
          <a:xfrm>
            <a:off x="709931" y="4861442"/>
            <a:ext cx="5679440" cy="4605576"/>
          </a:xfrm>
          <a:prstGeom prst="rect">
            <a:avLst/>
          </a:prstGeom>
        </p:spPr>
        <p:txBody>
          <a:bodyPr vert="horz" lIns="95463" tIns="47732" rIns="95463" bIns="4773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6"/>
            <a:ext cx="3076364" cy="511731"/>
          </a:xfrm>
          <a:prstGeom prst="rect">
            <a:avLst/>
          </a:prstGeom>
        </p:spPr>
        <p:txBody>
          <a:bodyPr vert="horz" lIns="95463" tIns="47732" rIns="95463" bIns="47732"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1294" y="9721106"/>
            <a:ext cx="3076364" cy="511731"/>
          </a:xfrm>
          <a:prstGeom prst="rect">
            <a:avLst/>
          </a:prstGeom>
        </p:spPr>
        <p:txBody>
          <a:bodyPr vert="horz" lIns="95463" tIns="47732" rIns="95463" bIns="47732" rtlCol="0" anchor="b"/>
          <a:lstStyle>
            <a:lvl1pPr algn="r">
              <a:defRPr sz="1300"/>
            </a:lvl1pPr>
          </a:lstStyle>
          <a:p>
            <a:fld id="{D7737110-859A-4121-AB5C-CB4143FA3BDA}" type="slidenum">
              <a:rPr kumimoji="1" lang="ja-JP" altLang="en-US" smtClean="0"/>
              <a:t>‹#›</a:t>
            </a:fld>
            <a:endParaRPr kumimoji="1" lang="ja-JP" altLang="en-US"/>
          </a:p>
        </p:txBody>
      </p:sp>
    </p:spTree>
    <p:extLst>
      <p:ext uri="{BB962C8B-B14F-4D97-AF65-F5344CB8AC3E}">
        <p14:creationId xmlns:p14="http://schemas.microsoft.com/office/powerpoint/2010/main" val="3852783229"/>
      </p:ext>
    </p:extLst>
  </p:cSld>
  <p:clrMap bg1="lt1" tx1="dk1" bg2="lt2" tx2="dk2" accent1="accent1" accent2="accent2" accent3="accent3" accent4="accent4" accent5="accent5" accent6="accent6" hlink="hlink" folHlink="folHlink"/>
  <p:hf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D7737110-859A-4121-AB5C-CB4143FA3BDA}" type="slidenum">
              <a:rPr kumimoji="1" lang="ja-JP" altLang="en-US" smtClean="0"/>
              <a:t>1</a:t>
            </a:fld>
            <a:endParaRPr kumimoji="1" lang="ja-JP" altLang="en-US"/>
          </a:p>
        </p:txBody>
      </p:sp>
    </p:spTree>
    <p:extLst>
      <p:ext uri="{BB962C8B-B14F-4D97-AF65-F5344CB8AC3E}">
        <p14:creationId xmlns:p14="http://schemas.microsoft.com/office/powerpoint/2010/main" val="2254034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食品や電池などは、使用期限が決められているので定期的に点検して、早めに入れ替えておきましょう。</a:t>
            </a:r>
            <a:endParaRPr kumimoji="1" lang="en-US" altLang="ja-JP" dirty="0"/>
          </a:p>
          <a:p>
            <a:r>
              <a:rPr kumimoji="1" lang="ja-JP" altLang="en-US" dirty="0"/>
              <a:t>また、予備のめがね（特にコンタクトレンズ使用中の人）、マスク、手袋は忘れやすいので注意しましょう。他に生理用品、携帯トイレも用意しておくとよいです。</a:t>
            </a:r>
          </a:p>
        </p:txBody>
      </p:sp>
      <p:sp>
        <p:nvSpPr>
          <p:cNvPr id="4" name="スライド番号プレースホルダー 3"/>
          <p:cNvSpPr>
            <a:spLocks noGrp="1"/>
          </p:cNvSpPr>
          <p:nvPr>
            <p:ph type="sldNum" sz="quarter" idx="10"/>
          </p:nvPr>
        </p:nvSpPr>
        <p:spPr/>
        <p:txBody>
          <a:bodyPr/>
          <a:lstStyle/>
          <a:p>
            <a:fld id="{D7737110-859A-4121-AB5C-CB4143FA3BDA}" type="slidenum">
              <a:rPr kumimoji="1" lang="ja-JP" altLang="en-US" smtClean="0"/>
              <a:t>10</a:t>
            </a:fld>
            <a:endParaRPr kumimoji="1" lang="ja-JP" altLang="en-US"/>
          </a:p>
        </p:txBody>
      </p:sp>
    </p:spTree>
    <p:extLst>
      <p:ext uri="{BB962C8B-B14F-4D97-AF65-F5344CB8AC3E}">
        <p14:creationId xmlns:p14="http://schemas.microsoft.com/office/powerpoint/2010/main" val="14347727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普段服用している治療薬、インスリン、血糖自己測定器などはすぐに持ち出せるように普段から</a:t>
            </a:r>
            <a:r>
              <a:rPr kumimoji="1" lang="en-US" altLang="ja-JP" dirty="0"/>
              <a:t>1</a:t>
            </a:r>
            <a:r>
              <a:rPr kumimoji="1" lang="ja-JP" altLang="en-US" dirty="0"/>
              <a:t>ヵ所にまとめておきましょう。</a:t>
            </a:r>
          </a:p>
          <a:p>
            <a:r>
              <a:rPr kumimoji="1" lang="ja-JP" altLang="en-US" dirty="0"/>
              <a:t>職場で被災した場合、帰宅が困難な可能性もあるので、職場にも予備の薬を置いておくようにしましょう。</a:t>
            </a:r>
          </a:p>
          <a:p>
            <a:r>
              <a:rPr kumimoji="1" lang="ja-JP" altLang="en-US" dirty="0"/>
              <a:t>糖尿病連携手帳、お薬手帳、保険証なども持ち出せると避難後に薬を処方してもらうのに便利です。</a:t>
            </a:r>
          </a:p>
        </p:txBody>
      </p:sp>
      <p:sp>
        <p:nvSpPr>
          <p:cNvPr id="4" name="スライド番号プレースホルダー 3"/>
          <p:cNvSpPr>
            <a:spLocks noGrp="1"/>
          </p:cNvSpPr>
          <p:nvPr>
            <p:ph type="sldNum" sz="quarter" idx="10"/>
          </p:nvPr>
        </p:nvSpPr>
        <p:spPr/>
        <p:txBody>
          <a:bodyPr/>
          <a:lstStyle/>
          <a:p>
            <a:fld id="{D7737110-859A-4121-AB5C-CB4143FA3BDA}" type="slidenum">
              <a:rPr kumimoji="1" lang="ja-JP" altLang="en-US" smtClean="0"/>
              <a:t>11</a:t>
            </a:fld>
            <a:endParaRPr kumimoji="1" lang="ja-JP" altLang="en-US"/>
          </a:p>
        </p:txBody>
      </p:sp>
    </p:spTree>
    <p:extLst>
      <p:ext uri="{BB962C8B-B14F-4D97-AF65-F5344CB8AC3E}">
        <p14:creationId xmlns:p14="http://schemas.microsoft.com/office/powerpoint/2010/main" val="21405530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薬品を入れるケースを用意して内服薬を</a:t>
            </a:r>
            <a:r>
              <a:rPr kumimoji="1" lang="en-US" altLang="ja-JP" dirty="0"/>
              <a:t>1</a:t>
            </a:r>
            <a:r>
              <a:rPr kumimoji="1" lang="ja-JP" altLang="en-US" dirty="0"/>
              <a:t>週間分入れておき、どこに行くときもそれを携帯する習慣をつけておきましょう。</a:t>
            </a:r>
            <a:br>
              <a:rPr kumimoji="1" lang="ja-JP" altLang="en-US" dirty="0"/>
            </a:br>
            <a:r>
              <a:rPr kumimoji="1" lang="ja-JP" altLang="en-US" dirty="0"/>
              <a:t>インスリン治療中の人は注射器と血糖測定器一式などもやはり</a:t>
            </a:r>
            <a:r>
              <a:rPr kumimoji="1" lang="en-US" altLang="ja-JP" dirty="0"/>
              <a:t>1</a:t>
            </a:r>
            <a:r>
              <a:rPr kumimoji="1" lang="ja-JP" altLang="en-US" dirty="0"/>
              <a:t>週間分をめどに入れることのできる少し大きめのケースを用意しましょう。</a:t>
            </a:r>
          </a:p>
          <a:p>
            <a:r>
              <a:rPr kumimoji="1" lang="ja-JP" altLang="en-US" dirty="0"/>
              <a:t>どこか旅行に行くときや出張に出かけるときもそのまま持っていけば、薬は約</a:t>
            </a:r>
            <a:r>
              <a:rPr kumimoji="1" lang="en-US" altLang="ja-JP" dirty="0"/>
              <a:t>1</a:t>
            </a:r>
            <a:r>
              <a:rPr kumimoji="1" lang="ja-JP" altLang="en-US" dirty="0"/>
              <a:t>週間分手元にあるようになります。名づけて「いつでも安心ポーチ」。</a:t>
            </a:r>
          </a:p>
          <a:p>
            <a:r>
              <a:rPr kumimoji="1" lang="ja-JP" altLang="en-US" dirty="0"/>
              <a:t>もちろんこまめに補充しておきましょう。</a:t>
            </a:r>
          </a:p>
        </p:txBody>
      </p:sp>
      <p:sp>
        <p:nvSpPr>
          <p:cNvPr id="4" name="スライド番号プレースホルダー 3"/>
          <p:cNvSpPr>
            <a:spLocks noGrp="1"/>
          </p:cNvSpPr>
          <p:nvPr>
            <p:ph type="sldNum" sz="quarter" idx="10"/>
          </p:nvPr>
        </p:nvSpPr>
        <p:spPr/>
        <p:txBody>
          <a:bodyPr/>
          <a:lstStyle/>
          <a:p>
            <a:fld id="{D7737110-859A-4121-AB5C-CB4143FA3BDA}" type="slidenum">
              <a:rPr kumimoji="1" lang="ja-JP" altLang="en-US" smtClean="0"/>
              <a:t>12</a:t>
            </a:fld>
            <a:endParaRPr kumimoji="1" lang="ja-JP" altLang="en-US"/>
          </a:p>
        </p:txBody>
      </p:sp>
    </p:spTree>
    <p:extLst>
      <p:ext uri="{BB962C8B-B14F-4D97-AF65-F5344CB8AC3E}">
        <p14:creationId xmlns:p14="http://schemas.microsoft.com/office/powerpoint/2010/main" val="19006220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災害で混乱しているときに手帳などを探そうとしても見つからないので、糖尿病連携手帳などは普段から薬入れポーチに一緒に入れておくようにしましょう。</a:t>
            </a:r>
          </a:p>
          <a:p>
            <a:r>
              <a:rPr kumimoji="1" lang="ja-JP" altLang="en-US" dirty="0"/>
              <a:t>外来診察のときにもこのポーチを携帯し、内容を確認するようにしておけば、習慣として徹底できます。</a:t>
            </a:r>
          </a:p>
        </p:txBody>
      </p:sp>
      <p:sp>
        <p:nvSpPr>
          <p:cNvPr id="4" name="スライド番号プレースホルダー 3"/>
          <p:cNvSpPr>
            <a:spLocks noGrp="1"/>
          </p:cNvSpPr>
          <p:nvPr>
            <p:ph type="sldNum" sz="quarter" idx="10"/>
          </p:nvPr>
        </p:nvSpPr>
        <p:spPr/>
        <p:txBody>
          <a:bodyPr/>
          <a:lstStyle/>
          <a:p>
            <a:fld id="{D7737110-859A-4121-AB5C-CB4143FA3BDA}" type="slidenum">
              <a:rPr kumimoji="1" lang="ja-JP" altLang="en-US" smtClean="0"/>
              <a:t>13</a:t>
            </a:fld>
            <a:endParaRPr kumimoji="1" lang="ja-JP" altLang="en-US"/>
          </a:p>
        </p:txBody>
      </p:sp>
    </p:spTree>
    <p:extLst>
      <p:ext uri="{BB962C8B-B14F-4D97-AF65-F5344CB8AC3E}">
        <p14:creationId xmlns:p14="http://schemas.microsoft.com/office/powerpoint/2010/main" val="2932709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災害時もっとも心配なのは、離れている家族の安否情報です。</a:t>
            </a:r>
            <a:br>
              <a:rPr kumimoji="1" lang="ja-JP" altLang="en-US" dirty="0"/>
            </a:br>
            <a:r>
              <a:rPr kumimoji="1" lang="ja-JP" altLang="en-US" dirty="0"/>
              <a:t>いざというときに使えるように、緊急時の連絡方法を家族や友人との間で取り決めて、必ず練習しておきましょう。</a:t>
            </a:r>
          </a:p>
          <a:p>
            <a:r>
              <a:rPr kumimoji="1" lang="ja-JP" altLang="en-US" dirty="0"/>
              <a:t>災害用伝言ダイヤルや災害用伝言板サービスなどの使い方を練習しておきましょう。毎月</a:t>
            </a:r>
            <a:r>
              <a:rPr kumimoji="1" lang="en-US" altLang="ja-JP" dirty="0"/>
              <a:t>1</a:t>
            </a:r>
            <a:r>
              <a:rPr kumimoji="1" lang="ja-JP" altLang="en-US" dirty="0"/>
              <a:t>日、</a:t>
            </a:r>
            <a:r>
              <a:rPr kumimoji="1" lang="en-US" altLang="ja-JP" dirty="0"/>
              <a:t>15</a:t>
            </a:r>
            <a:r>
              <a:rPr kumimoji="1" lang="ja-JP" altLang="en-US" dirty="0"/>
              <a:t>日、正月、防災週間などのときに無料で体験できます。</a:t>
            </a:r>
          </a:p>
          <a:p>
            <a:r>
              <a:rPr kumimoji="1" lang="ja-JP" altLang="en-US" dirty="0"/>
              <a:t>電源が切れてしまうと役に立たないので、電池式の充電器は必ず用意しておきましょう。</a:t>
            </a:r>
          </a:p>
        </p:txBody>
      </p:sp>
      <p:sp>
        <p:nvSpPr>
          <p:cNvPr id="4" name="スライド番号プレースホルダー 3"/>
          <p:cNvSpPr>
            <a:spLocks noGrp="1"/>
          </p:cNvSpPr>
          <p:nvPr>
            <p:ph type="sldNum" sz="quarter" idx="10"/>
          </p:nvPr>
        </p:nvSpPr>
        <p:spPr/>
        <p:txBody>
          <a:bodyPr/>
          <a:lstStyle/>
          <a:p>
            <a:fld id="{D7737110-859A-4121-AB5C-CB4143FA3BDA}" type="slidenum">
              <a:rPr kumimoji="1" lang="ja-JP" altLang="en-US" smtClean="0"/>
              <a:t>14</a:t>
            </a:fld>
            <a:endParaRPr kumimoji="1" lang="ja-JP" altLang="en-US"/>
          </a:p>
        </p:txBody>
      </p:sp>
    </p:spTree>
    <p:extLst>
      <p:ext uri="{BB962C8B-B14F-4D97-AF65-F5344CB8AC3E}">
        <p14:creationId xmlns:p14="http://schemas.microsoft.com/office/powerpoint/2010/main" val="2218810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大災害に遭遇したときに避難する場所をあらかじめ家族で確認しておきましょう。</a:t>
            </a:r>
            <a:br>
              <a:rPr kumimoji="1" lang="ja-JP" altLang="en-US" dirty="0"/>
            </a:br>
            <a:r>
              <a:rPr kumimoji="1" lang="ja-JP" altLang="en-US" dirty="0"/>
              <a:t>避難所には多くの被災者が押し寄せ、満員になってしまう場合もあります。</a:t>
            </a:r>
            <a:r>
              <a:rPr kumimoji="1" lang="en-US" altLang="ja-JP" dirty="0"/>
              <a:t>1</a:t>
            </a:r>
            <a:r>
              <a:rPr kumimoji="1" lang="ja-JP" altLang="en-US" dirty="0"/>
              <a:t>ヵ所ではなく、他の避難所やその避難経路の安全も確認しておきましょう。</a:t>
            </a:r>
          </a:p>
          <a:p>
            <a:r>
              <a:rPr kumimoji="1" lang="ja-JP" altLang="en-US" dirty="0"/>
              <a:t>災害時は交通の遮断で帰宅困難となる場合も予測されます。そのときは仕事場近くの避難所や帰宅困難者用の臨時施設なども調べておく必要があります。</a:t>
            </a:r>
          </a:p>
        </p:txBody>
      </p:sp>
      <p:sp>
        <p:nvSpPr>
          <p:cNvPr id="4" name="スライド番号プレースホルダー 3"/>
          <p:cNvSpPr>
            <a:spLocks noGrp="1"/>
          </p:cNvSpPr>
          <p:nvPr>
            <p:ph type="sldNum" sz="quarter" idx="10"/>
          </p:nvPr>
        </p:nvSpPr>
        <p:spPr/>
        <p:txBody>
          <a:bodyPr/>
          <a:lstStyle/>
          <a:p>
            <a:fld id="{D7737110-859A-4121-AB5C-CB4143FA3BDA}" type="slidenum">
              <a:rPr kumimoji="1" lang="ja-JP" altLang="en-US" smtClean="0"/>
              <a:t>15</a:t>
            </a:fld>
            <a:endParaRPr kumimoji="1" lang="ja-JP" altLang="en-US"/>
          </a:p>
        </p:txBody>
      </p:sp>
    </p:spTree>
    <p:extLst>
      <p:ext uri="{BB962C8B-B14F-4D97-AF65-F5344CB8AC3E}">
        <p14:creationId xmlns:p14="http://schemas.microsoft.com/office/powerpoint/2010/main" val="3468992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634">
              <a:defRPr/>
            </a:pPr>
            <a:r>
              <a:rPr kumimoji="1" lang="ja-JP" altLang="en-US" dirty="0"/>
              <a:t>食料不足時には選択の余地はなく、そのときに食べられるものを食べることになります。</a:t>
            </a:r>
            <a:endParaRPr kumimoji="1" lang="en-US" altLang="ja-JP" dirty="0"/>
          </a:p>
          <a:p>
            <a:pPr defTabSz="954634">
              <a:defRPr/>
            </a:pPr>
            <a:r>
              <a:rPr kumimoji="1" lang="ja-JP" altLang="en-US" dirty="0"/>
              <a:t>食事の供給量が十分量になると、全部食べるとカロリー過多になる場合もあります。</a:t>
            </a:r>
            <a:endParaRPr kumimoji="1" lang="en-US" altLang="ja-JP" dirty="0"/>
          </a:p>
          <a:p>
            <a:pPr defTabSz="954634">
              <a:defRPr/>
            </a:pPr>
            <a:r>
              <a:rPr kumimoji="1" lang="ja-JP" altLang="en-US" dirty="0"/>
              <a:t>周囲に気兼ねして残さず食べるのではなく、必要な量だけ食べることを心がけましょう。</a:t>
            </a:r>
          </a:p>
        </p:txBody>
      </p:sp>
      <p:sp>
        <p:nvSpPr>
          <p:cNvPr id="4" name="スライド番号プレースホルダー 3"/>
          <p:cNvSpPr>
            <a:spLocks noGrp="1"/>
          </p:cNvSpPr>
          <p:nvPr>
            <p:ph type="sldNum" sz="quarter" idx="10"/>
          </p:nvPr>
        </p:nvSpPr>
        <p:spPr/>
        <p:txBody>
          <a:bodyPr/>
          <a:lstStyle/>
          <a:p>
            <a:fld id="{D7737110-859A-4121-AB5C-CB4143FA3BDA}" type="slidenum">
              <a:rPr kumimoji="1" lang="ja-JP" altLang="en-US" smtClean="0"/>
              <a:t>2</a:t>
            </a:fld>
            <a:endParaRPr kumimoji="1" lang="ja-JP" altLang="en-US"/>
          </a:p>
        </p:txBody>
      </p:sp>
    </p:spTree>
    <p:extLst>
      <p:ext uri="{BB962C8B-B14F-4D97-AF65-F5344CB8AC3E}">
        <p14:creationId xmlns:p14="http://schemas.microsoft.com/office/powerpoint/2010/main" val="3474698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634">
              <a:defRPr/>
            </a:pPr>
            <a:r>
              <a:rPr lang="ja-JP" altLang="en-US" dirty="0"/>
              <a:t>災害時に供給される食品は、インスタント食品やおにぎり、菓子パン、缶詰など、糖質の多いものに偏り、たんぱく質、野菜を食べる機会が得られにくいです。</a:t>
            </a:r>
            <a:endParaRPr lang="en-US" altLang="ja-JP" dirty="0"/>
          </a:p>
          <a:p>
            <a:pPr defTabSz="954634">
              <a:defRPr/>
            </a:pPr>
            <a:endParaRPr kumimoji="1" lang="en-US" altLang="ja-JP" dirty="0"/>
          </a:p>
          <a:p>
            <a:pPr defTabSz="954634">
              <a:defRPr/>
            </a:pPr>
            <a:r>
              <a:rPr kumimoji="1" lang="en-US" altLang="ja-JP" dirty="0"/>
              <a:t>【</a:t>
            </a:r>
            <a:r>
              <a:rPr kumimoji="1" lang="ja-JP" altLang="en-US" dirty="0"/>
              <a:t>参考</a:t>
            </a:r>
            <a:r>
              <a:rPr kumimoji="1" lang="en-US" altLang="ja-JP" dirty="0"/>
              <a:t>】</a:t>
            </a:r>
          </a:p>
          <a:p>
            <a:pPr defTabSz="954634">
              <a:defRPr/>
            </a:pPr>
            <a:r>
              <a:rPr kumimoji="1" lang="ja-JP" altLang="en-US" dirty="0"/>
              <a:t>栄養士に対する東日本大震災についての学会アンケートによると、自宅生活者においても炭水化物摂取、インスタント食品、菓子類、菓子パンが増加し、主菜、果物、野菜、乳脂肪の摂取が減少したとの回答が多数でした。</a:t>
            </a:r>
            <a:endParaRPr kumimoji="1" lang="en-US" altLang="ja-JP" dirty="0"/>
          </a:p>
          <a:p>
            <a:pPr defTabSz="954634">
              <a:defRPr/>
            </a:pPr>
            <a:r>
              <a:rPr kumimoji="1" lang="ja-JP" altLang="en-US" dirty="0"/>
              <a:t>また、患者さんに対する学会アンケートによると、食事に気をつけなければと思った時期が、被災後平均</a:t>
            </a:r>
            <a:r>
              <a:rPr kumimoji="1" lang="en-US" altLang="ja-JP" dirty="0"/>
              <a:t>13</a:t>
            </a:r>
            <a:r>
              <a:rPr kumimoji="1" lang="ja-JP" altLang="en-US" dirty="0"/>
              <a:t>日後前後、被害の大きかった沿岸部では平均</a:t>
            </a:r>
            <a:r>
              <a:rPr kumimoji="1" lang="en-US" altLang="ja-JP" dirty="0"/>
              <a:t>30</a:t>
            </a:r>
            <a:r>
              <a:rPr kumimoji="1" lang="ja-JP" altLang="en-US" dirty="0"/>
              <a:t>日後でした。</a:t>
            </a:r>
            <a:endParaRPr kumimoji="1" lang="en-US" altLang="ja-JP" dirty="0"/>
          </a:p>
          <a:p>
            <a:pPr defTabSz="954634">
              <a:defRPr/>
            </a:pPr>
            <a:r>
              <a:rPr kumimoji="1" lang="ja-JP" altLang="en-US" dirty="0"/>
              <a:t>被災後、清涼飲料水やアルコールの摂取量が増えたという回答も多くみられました。</a:t>
            </a:r>
            <a:endParaRPr kumimoji="1" lang="en-US" altLang="ja-JP" dirty="0"/>
          </a:p>
        </p:txBody>
      </p:sp>
      <p:sp>
        <p:nvSpPr>
          <p:cNvPr id="4" name="スライド番号プレースホルダー 3"/>
          <p:cNvSpPr>
            <a:spLocks noGrp="1"/>
          </p:cNvSpPr>
          <p:nvPr>
            <p:ph type="sldNum" sz="quarter" idx="10"/>
          </p:nvPr>
        </p:nvSpPr>
        <p:spPr/>
        <p:txBody>
          <a:bodyPr/>
          <a:lstStyle/>
          <a:p>
            <a:fld id="{D7737110-859A-4121-AB5C-CB4143FA3BDA}" type="slidenum">
              <a:rPr kumimoji="1" lang="ja-JP" altLang="en-US" smtClean="0"/>
              <a:t>3</a:t>
            </a:fld>
            <a:endParaRPr kumimoji="1" lang="ja-JP" altLang="en-US"/>
          </a:p>
        </p:txBody>
      </p:sp>
    </p:spTree>
    <p:extLst>
      <p:ext uri="{BB962C8B-B14F-4D97-AF65-F5344CB8AC3E}">
        <p14:creationId xmlns:p14="http://schemas.microsoft.com/office/powerpoint/2010/main" val="3387187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634">
              <a:defRPr/>
            </a:pPr>
            <a:r>
              <a:rPr kumimoji="1" lang="ja-JP" altLang="en-US" dirty="0"/>
              <a:t>食品のカロリー表示に注意し、できるだけ日常生活での摂取量に近づけるよう心がけましょう。</a:t>
            </a:r>
            <a:endParaRPr kumimoji="1" lang="en-US" altLang="ja-JP" dirty="0"/>
          </a:p>
          <a:p>
            <a:pPr defTabSz="954634">
              <a:defRPr/>
            </a:pPr>
            <a:r>
              <a:rPr kumimoji="1" lang="ja-JP" altLang="en-US" dirty="0"/>
              <a:t>例えば、麺類の汁を飲み干さないようにする、野菜やたんぱく質を先に食べ、炭水化物はなるべく後に食べるよう心がけるなどの工夫ができます。</a:t>
            </a:r>
          </a:p>
        </p:txBody>
      </p:sp>
      <p:sp>
        <p:nvSpPr>
          <p:cNvPr id="4" name="スライド番号プレースホルダー 3"/>
          <p:cNvSpPr>
            <a:spLocks noGrp="1"/>
          </p:cNvSpPr>
          <p:nvPr>
            <p:ph type="sldNum" sz="quarter" idx="10"/>
          </p:nvPr>
        </p:nvSpPr>
        <p:spPr/>
        <p:txBody>
          <a:bodyPr/>
          <a:lstStyle/>
          <a:p>
            <a:fld id="{D7737110-859A-4121-AB5C-CB4143FA3BDA}" type="slidenum">
              <a:rPr kumimoji="1" lang="ja-JP" altLang="en-US" smtClean="0"/>
              <a:t>4</a:t>
            </a:fld>
            <a:endParaRPr kumimoji="1" lang="ja-JP" altLang="en-US"/>
          </a:p>
        </p:txBody>
      </p:sp>
    </p:spTree>
    <p:extLst>
      <p:ext uri="{BB962C8B-B14F-4D97-AF65-F5344CB8AC3E}">
        <p14:creationId xmlns:p14="http://schemas.microsoft.com/office/powerpoint/2010/main" val="3643337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多くの被災地は、運動ができる環境にありません。</a:t>
            </a:r>
            <a:endParaRPr kumimoji="1" lang="en-US" altLang="ja-JP" dirty="0"/>
          </a:p>
          <a:p>
            <a:r>
              <a:rPr lang="ja-JP" altLang="en-US" dirty="0"/>
              <a:t>また、他の人の目が気になったり、精神的に落ち込んでしまったりして運動ができず、運動不足になりがちです。</a:t>
            </a:r>
            <a:endParaRPr lang="en-US" altLang="ja-JP" dirty="0"/>
          </a:p>
          <a:p>
            <a:r>
              <a:rPr kumimoji="1" lang="ja-JP" altLang="en-US" dirty="0"/>
              <a:t>深部静脈血栓症（</a:t>
            </a:r>
            <a:r>
              <a:rPr kumimoji="1" lang="en-US" altLang="ja-JP" dirty="0"/>
              <a:t>DVT</a:t>
            </a:r>
            <a:r>
              <a:rPr kumimoji="1" lang="ja-JP" altLang="en-US" dirty="0"/>
              <a:t>）予防のため、足の屈伸やストレッチのような運動を心がけましょう。</a:t>
            </a:r>
            <a:endParaRPr kumimoji="1" lang="en-US" altLang="ja-JP" dirty="0"/>
          </a:p>
          <a:p>
            <a:endParaRPr kumimoji="1" lang="en-US" altLang="ja-JP" dirty="0"/>
          </a:p>
          <a:p>
            <a:r>
              <a:rPr kumimoji="1" lang="en-US" altLang="ja-JP" dirty="0"/>
              <a:t>【</a:t>
            </a:r>
            <a:r>
              <a:rPr kumimoji="1" lang="ja-JP" altLang="en-US" dirty="0"/>
              <a:t>参考</a:t>
            </a:r>
            <a:r>
              <a:rPr kumimoji="1" lang="en-US" altLang="ja-JP" dirty="0"/>
              <a:t>】</a:t>
            </a:r>
          </a:p>
          <a:p>
            <a:r>
              <a:rPr kumimoji="1" lang="ja-JP" altLang="en-US" dirty="0"/>
              <a:t>患者さんに対する東日本大震災についての学会アンケートによると、運動療法を再開した時期は被災後平均</a:t>
            </a:r>
            <a:r>
              <a:rPr kumimoji="1" lang="en-US" altLang="ja-JP" dirty="0"/>
              <a:t>15</a:t>
            </a:r>
            <a:r>
              <a:rPr kumimoji="1" lang="ja-JP" altLang="en-US" dirty="0"/>
              <a:t>日後前後、被害の大きかった沿岸部では平均</a:t>
            </a:r>
            <a:r>
              <a:rPr kumimoji="1" lang="en-US" altLang="ja-JP" dirty="0"/>
              <a:t>35</a:t>
            </a:r>
            <a:r>
              <a:rPr kumimoji="1" lang="ja-JP" altLang="en-US" dirty="0"/>
              <a:t>日後でした。</a:t>
            </a:r>
          </a:p>
        </p:txBody>
      </p:sp>
      <p:sp>
        <p:nvSpPr>
          <p:cNvPr id="4" name="スライド番号プレースホルダー 3"/>
          <p:cNvSpPr>
            <a:spLocks noGrp="1"/>
          </p:cNvSpPr>
          <p:nvPr>
            <p:ph type="sldNum" sz="quarter" idx="10"/>
          </p:nvPr>
        </p:nvSpPr>
        <p:spPr/>
        <p:txBody>
          <a:bodyPr/>
          <a:lstStyle/>
          <a:p>
            <a:fld id="{D7737110-859A-4121-AB5C-CB4143FA3BDA}" type="slidenum">
              <a:rPr kumimoji="1" lang="ja-JP" altLang="en-US" smtClean="0"/>
              <a:t>5</a:t>
            </a:fld>
            <a:endParaRPr kumimoji="1" lang="ja-JP" altLang="en-US"/>
          </a:p>
        </p:txBody>
      </p:sp>
    </p:spTree>
    <p:extLst>
      <p:ext uri="{BB962C8B-B14F-4D97-AF65-F5344CB8AC3E}">
        <p14:creationId xmlns:p14="http://schemas.microsoft.com/office/powerpoint/2010/main" val="3363393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4634">
              <a:defRPr/>
            </a:pPr>
            <a:r>
              <a:rPr kumimoji="1" lang="ja-JP" altLang="en-US" dirty="0"/>
              <a:t>災害時には、ガソリン不足も考えられます。この影響で歩行量が増えたり、復旧作業のため活動量</a:t>
            </a:r>
            <a:r>
              <a:rPr kumimoji="1" lang="ja-JP" altLang="en-US"/>
              <a:t>が増えたりする</a:t>
            </a:r>
            <a:r>
              <a:rPr kumimoji="1" lang="ja-JP" altLang="en-US" dirty="0"/>
              <a:t>状況では、低血糖の出現にも注意しましょう。</a:t>
            </a:r>
          </a:p>
        </p:txBody>
      </p:sp>
      <p:sp>
        <p:nvSpPr>
          <p:cNvPr id="4" name="スライド番号プレースホルダー 3"/>
          <p:cNvSpPr>
            <a:spLocks noGrp="1"/>
          </p:cNvSpPr>
          <p:nvPr>
            <p:ph type="sldNum" sz="quarter" idx="10"/>
          </p:nvPr>
        </p:nvSpPr>
        <p:spPr/>
        <p:txBody>
          <a:bodyPr/>
          <a:lstStyle/>
          <a:p>
            <a:fld id="{D7737110-859A-4121-AB5C-CB4143FA3BDA}" type="slidenum">
              <a:rPr kumimoji="1" lang="ja-JP" altLang="en-US" smtClean="0"/>
              <a:t>6</a:t>
            </a:fld>
            <a:endParaRPr kumimoji="1" lang="ja-JP" altLang="en-US"/>
          </a:p>
        </p:txBody>
      </p:sp>
    </p:spTree>
    <p:extLst>
      <p:ext uri="{BB962C8B-B14F-4D97-AF65-F5344CB8AC3E}">
        <p14:creationId xmlns:p14="http://schemas.microsoft.com/office/powerpoint/2010/main" val="1993002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これから先も災害は必ずやってきます。日本ではすぐに災害対策本部が設置され、救援活動が開始されますが、どこでもすぐに救援物資が届くとは限りません。</a:t>
            </a:r>
            <a:endParaRPr kumimoji="1" lang="en-US" altLang="ja-JP" dirty="0"/>
          </a:p>
          <a:p>
            <a:r>
              <a:rPr kumimoji="1" lang="ja-JP" altLang="en-US" dirty="0"/>
              <a:t>災害</a:t>
            </a:r>
            <a:r>
              <a:rPr kumimoji="1" lang="en-US" altLang="ja-JP" dirty="0"/>
              <a:t>3</a:t>
            </a:r>
            <a:r>
              <a:rPr kumimoji="1" lang="ja-JP" altLang="en-US" dirty="0"/>
              <a:t>日間の超急性期は、「自分の身は自分で守る」という意識を持ち、非常用キットを準備しておくことが大切です。</a:t>
            </a:r>
            <a:endParaRPr kumimoji="1" lang="en-US" altLang="ja-JP" dirty="0"/>
          </a:p>
        </p:txBody>
      </p:sp>
      <p:sp>
        <p:nvSpPr>
          <p:cNvPr id="4" name="スライド番号プレースホルダー 3"/>
          <p:cNvSpPr>
            <a:spLocks noGrp="1"/>
          </p:cNvSpPr>
          <p:nvPr>
            <p:ph type="sldNum" sz="quarter" idx="10"/>
          </p:nvPr>
        </p:nvSpPr>
        <p:spPr/>
        <p:txBody>
          <a:bodyPr/>
          <a:lstStyle/>
          <a:p>
            <a:fld id="{D7737110-859A-4121-AB5C-CB4143FA3BDA}" type="slidenum">
              <a:rPr kumimoji="1" lang="ja-JP" altLang="en-US" smtClean="0"/>
              <a:t>7</a:t>
            </a:fld>
            <a:endParaRPr kumimoji="1" lang="ja-JP" altLang="en-US"/>
          </a:p>
        </p:txBody>
      </p:sp>
    </p:spTree>
    <p:extLst>
      <p:ext uri="{BB962C8B-B14F-4D97-AF65-F5344CB8AC3E}">
        <p14:creationId xmlns:p14="http://schemas.microsoft.com/office/powerpoint/2010/main" val="39436294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避難袋には、水、食料、着替え、携帯用ラジオ、懐中電灯、電池などの非常用キットを用意しておきましょう。</a:t>
            </a:r>
          </a:p>
        </p:txBody>
      </p:sp>
      <p:sp>
        <p:nvSpPr>
          <p:cNvPr id="4" name="スライド番号プレースホルダー 3"/>
          <p:cNvSpPr>
            <a:spLocks noGrp="1"/>
          </p:cNvSpPr>
          <p:nvPr>
            <p:ph type="sldNum" sz="quarter" idx="10"/>
          </p:nvPr>
        </p:nvSpPr>
        <p:spPr/>
        <p:txBody>
          <a:bodyPr/>
          <a:lstStyle/>
          <a:p>
            <a:fld id="{D7737110-859A-4121-AB5C-CB4143FA3BDA}" type="slidenum">
              <a:rPr kumimoji="1" lang="ja-JP" altLang="en-US" smtClean="0"/>
              <a:t>8</a:t>
            </a:fld>
            <a:endParaRPr kumimoji="1" lang="ja-JP" altLang="en-US"/>
          </a:p>
        </p:txBody>
      </p:sp>
    </p:spTree>
    <p:extLst>
      <p:ext uri="{BB962C8B-B14F-4D97-AF65-F5344CB8AC3E}">
        <p14:creationId xmlns:p14="http://schemas.microsoft.com/office/powerpoint/2010/main" val="3240516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避難袋には、それぞれ</a:t>
            </a:r>
            <a:r>
              <a:rPr kumimoji="1" lang="en-US" altLang="ja-JP" dirty="0"/>
              <a:t>1</a:t>
            </a:r>
            <a:r>
              <a:rPr kumimoji="1" lang="ja-JP" altLang="en-US" dirty="0"/>
              <a:t>週間分の用意があるとよいですが、よくばりすぎると携帯できません。リュックなら</a:t>
            </a:r>
            <a:r>
              <a:rPr kumimoji="1" lang="en-US" altLang="ja-JP" dirty="0"/>
              <a:t>10</a:t>
            </a:r>
            <a:r>
              <a:rPr kumimoji="1" lang="ja-JP" altLang="en-US" dirty="0"/>
              <a:t>～</a:t>
            </a:r>
            <a:r>
              <a:rPr kumimoji="1" lang="en-US" altLang="ja-JP" dirty="0"/>
              <a:t>15kg</a:t>
            </a:r>
            <a:r>
              <a:rPr kumimoji="1" lang="ja-JP" altLang="en-US" dirty="0" err="1"/>
              <a:t>まで</a:t>
            </a:r>
            <a:r>
              <a:rPr kumimoji="1" lang="ja-JP" altLang="en-US" dirty="0"/>
              <a:t>としましょう。車輪のついているキャリーバッグに入れてもよいです。</a:t>
            </a:r>
            <a:endParaRPr kumimoji="1" lang="en-US" altLang="ja-JP" dirty="0"/>
          </a:p>
          <a:p>
            <a:r>
              <a:rPr kumimoji="1" lang="ja-JP" altLang="en-US" dirty="0"/>
              <a:t>すぐに持ち出すことのできる場所に置きましょう。</a:t>
            </a:r>
          </a:p>
        </p:txBody>
      </p:sp>
      <p:sp>
        <p:nvSpPr>
          <p:cNvPr id="4" name="スライド番号プレースホルダー 3"/>
          <p:cNvSpPr>
            <a:spLocks noGrp="1"/>
          </p:cNvSpPr>
          <p:nvPr>
            <p:ph type="sldNum" sz="quarter" idx="10"/>
          </p:nvPr>
        </p:nvSpPr>
        <p:spPr/>
        <p:txBody>
          <a:bodyPr/>
          <a:lstStyle/>
          <a:p>
            <a:fld id="{D7737110-859A-4121-AB5C-CB4143FA3BDA}" type="slidenum">
              <a:rPr kumimoji="1" lang="ja-JP" altLang="en-US" smtClean="0"/>
              <a:t>9</a:t>
            </a:fld>
            <a:endParaRPr kumimoji="1" lang="ja-JP" altLang="en-US"/>
          </a:p>
        </p:txBody>
      </p:sp>
    </p:spTree>
    <p:extLst>
      <p:ext uri="{BB962C8B-B14F-4D97-AF65-F5344CB8AC3E}">
        <p14:creationId xmlns:p14="http://schemas.microsoft.com/office/powerpoint/2010/main" val="40154911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7" name="図 6" descr="pt_cover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80512" cy="6885384"/>
          </a:xfrm>
          <a:prstGeom prst="rect">
            <a:avLst/>
          </a:prstGeom>
        </p:spPr>
      </p:pic>
      <p:sp>
        <p:nvSpPr>
          <p:cNvPr id="3" name="サブタイトル 2"/>
          <p:cNvSpPr>
            <a:spLocks noGrp="1"/>
          </p:cNvSpPr>
          <p:nvPr>
            <p:ph type="subTitle" idx="1"/>
          </p:nvPr>
        </p:nvSpPr>
        <p:spPr>
          <a:xfrm>
            <a:off x="1371600" y="4460534"/>
            <a:ext cx="6400800" cy="147173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a:t>マスター サブタイトルの書式設定</a:t>
            </a:r>
          </a:p>
        </p:txBody>
      </p:sp>
      <p:sp>
        <p:nvSpPr>
          <p:cNvPr id="9" name="スライド番号プレースホルダー 5"/>
          <p:cNvSpPr>
            <a:spLocks noGrp="1"/>
          </p:cNvSpPr>
          <p:nvPr>
            <p:ph type="sldNum" sz="quarter" idx="4"/>
          </p:nvPr>
        </p:nvSpPr>
        <p:spPr>
          <a:xfrm>
            <a:off x="0" y="6623050"/>
            <a:ext cx="309700" cy="215444"/>
          </a:xfrm>
          <a:prstGeom prst="rect">
            <a:avLst/>
          </a:prstGeom>
          <a:noFill/>
          <a:ln w="12700" algn="ctr">
            <a:noFill/>
            <a:miter lim="800000"/>
            <a:headEnd/>
            <a:tailEnd/>
          </a:ln>
          <a:effectLst>
            <a:prstShdw prst="shdw17" dist="17961" dir="2700000">
              <a:schemeClr val="accent1">
                <a:gamma/>
                <a:shade val="60000"/>
                <a:invGamma/>
              </a:schemeClr>
            </a:prstShdw>
          </a:effectLst>
        </p:spPr>
        <p:txBody>
          <a:bodyPr wrap="none">
            <a:spAutoFit/>
          </a:bodyPr>
          <a:lstStyle>
            <a:lvl1pPr>
              <a:defRPr lang="ja-JP" altLang="en-US" sz="800" smtClean="0">
                <a:solidFill>
                  <a:schemeClr val="bg1"/>
                </a:solidFill>
                <a:latin typeface="Arial" pitchFamily="34" charset="0"/>
                <a:ea typeface="ＭＳ Ｐゴシック" pitchFamily="50" charset="-128"/>
              </a:defRPr>
            </a:lvl1pPr>
          </a:lstStyle>
          <a:p>
            <a:fld id="{9FD83A67-C334-4EBD-BE04-EE2E4B494E79}" type="slidenum">
              <a:rPr lang="en-US" altLang="ja-JP" smtClean="0"/>
              <a:pPr/>
              <a:t>‹#›</a:t>
            </a:fld>
            <a:endParaRPr lang="en-US" dirty="0"/>
          </a:p>
        </p:txBody>
      </p:sp>
      <p:sp>
        <p:nvSpPr>
          <p:cNvPr id="10" name="タイトル 9"/>
          <p:cNvSpPr>
            <a:spLocks noGrp="1"/>
          </p:cNvSpPr>
          <p:nvPr>
            <p:ph type="title"/>
          </p:nvPr>
        </p:nvSpPr>
        <p:spPr>
          <a:xfrm>
            <a:off x="457200" y="2744042"/>
            <a:ext cx="8229600" cy="980728"/>
          </a:xfrm>
        </p:spPr>
        <p:txBody>
          <a:bodyPr/>
          <a:lstStyle>
            <a:lvl1pPr algn="ctr">
              <a:defRPr/>
            </a:lvl1pPr>
          </a:lstStyle>
          <a:p>
            <a:r>
              <a:rPr kumimoji="1" lang="ja-JP" altLang="en-US" dirty="0"/>
              <a:t>マスター タイトルの書式設定</a:t>
            </a:r>
          </a:p>
        </p:txBody>
      </p:sp>
    </p:spTree>
    <p:extLst>
      <p:ext uri="{BB962C8B-B14F-4D97-AF65-F5344CB8AC3E}">
        <p14:creationId xmlns:p14="http://schemas.microsoft.com/office/powerpoint/2010/main" val="1891743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0038" y="1328147"/>
            <a:ext cx="8543925" cy="4997083"/>
          </a:xfrm>
          <a:prstGeom prst="rect">
            <a:avLst/>
          </a:prstGeom>
        </p:spPr>
        <p:txBody>
          <a:bodyPr/>
          <a:lstStyle>
            <a:lvl1pPr>
              <a:defRPr>
                <a:latin typeface="+mn-ea"/>
                <a:ea typeface="+mn-ea"/>
              </a:defRPr>
            </a:lvl1pPr>
            <a:lvl2pPr>
              <a:defRPr>
                <a:latin typeface="+mn-ea"/>
                <a:ea typeface="+mn-ea"/>
              </a:defRPr>
            </a:lvl2pPr>
            <a:lvl3pPr>
              <a:defRPr>
                <a:latin typeface="+mn-ea"/>
                <a:ea typeface="+mn-ea"/>
              </a:defRPr>
            </a:lvl3pPr>
            <a:lvl4pPr>
              <a:defRPr>
                <a:latin typeface="+mn-ea"/>
                <a:ea typeface="+mn-ea"/>
              </a:defRPr>
            </a:lvl4pPr>
            <a:lvl5pPr>
              <a:defRPr>
                <a:latin typeface="+mn-ea"/>
                <a:ea typeface="+mn-ea"/>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7" name="スライド番号プレースホルダー 5"/>
          <p:cNvSpPr>
            <a:spLocks noGrp="1"/>
          </p:cNvSpPr>
          <p:nvPr>
            <p:ph type="sldNum" sz="quarter" idx="4"/>
          </p:nvPr>
        </p:nvSpPr>
        <p:spPr>
          <a:xfrm>
            <a:off x="0" y="6623050"/>
            <a:ext cx="309700" cy="215444"/>
          </a:xfrm>
          <a:prstGeom prst="rect">
            <a:avLst/>
          </a:prstGeom>
          <a:noFill/>
          <a:ln w="12700" algn="ctr">
            <a:noFill/>
            <a:miter lim="800000"/>
            <a:headEnd/>
            <a:tailEnd/>
          </a:ln>
          <a:effectLst>
            <a:prstShdw prst="shdw17" dist="17961" dir="2700000">
              <a:schemeClr val="accent1">
                <a:gamma/>
                <a:shade val="60000"/>
                <a:invGamma/>
              </a:schemeClr>
            </a:prstShdw>
          </a:effectLst>
        </p:spPr>
        <p:txBody>
          <a:bodyPr wrap="none">
            <a:spAutoFit/>
          </a:bodyPr>
          <a:lstStyle>
            <a:lvl1pPr>
              <a:defRPr lang="ja-JP" altLang="en-US" sz="800" smtClean="0">
                <a:solidFill>
                  <a:srgbClr val="000000"/>
                </a:solidFill>
                <a:latin typeface="Arial" pitchFamily="34" charset="0"/>
                <a:ea typeface="ＭＳ Ｐゴシック" pitchFamily="50" charset="-128"/>
              </a:defRPr>
            </a:lvl1pPr>
          </a:lstStyle>
          <a:p>
            <a:fld id="{9FD83A67-C334-4EBD-BE04-EE2E4B494E79}" type="slidenum">
              <a:rPr lang="en-US" altLang="ja-JP" smtClean="0"/>
              <a:pPr/>
              <a:t>‹#›</a:t>
            </a:fld>
            <a:endParaRPr lang="en-US" dirty="0"/>
          </a:p>
        </p:txBody>
      </p:sp>
      <p:sp>
        <p:nvSpPr>
          <p:cNvPr id="8" name="タイトル 7"/>
          <p:cNvSpPr>
            <a:spLocks noGrp="1"/>
          </p:cNvSpPr>
          <p:nvPr>
            <p:ph type="title"/>
          </p:nvPr>
        </p:nvSpPr>
        <p:spPr/>
        <p:txBody>
          <a:bodyPr/>
          <a:lstStyle/>
          <a:p>
            <a:r>
              <a:rPr kumimoji="1" lang="ja-JP" altLang="en-US" dirty="0"/>
              <a:t>マスター タイトルの書式設定</a:t>
            </a:r>
          </a:p>
        </p:txBody>
      </p:sp>
    </p:spTree>
    <p:extLst>
      <p:ext uri="{BB962C8B-B14F-4D97-AF65-F5344CB8AC3E}">
        <p14:creationId xmlns:p14="http://schemas.microsoft.com/office/powerpoint/2010/main" val="3751538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3429000"/>
            <a:ext cx="7772400" cy="1362075"/>
          </a:xfrm>
          <a:prstGeom prst="rect">
            <a:avLst/>
          </a:prstGeom>
        </p:spPr>
        <p:txBody>
          <a:bodyPr anchor="t"/>
          <a:lstStyle>
            <a:lvl1pPr algn="ctr">
              <a:defRPr sz="4000" b="1" cap="all"/>
            </a:lvl1p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722313" y="1928813"/>
            <a:ext cx="7772400" cy="1500187"/>
          </a:xfrm>
          <a:prstGeom prst="rect">
            <a:avLst/>
          </a:prstGeom>
        </p:spPr>
        <p:txBody>
          <a:bodyPr anchor="b"/>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dirty="0"/>
              <a:t>マスター テキストの書式設定</a:t>
            </a:r>
          </a:p>
        </p:txBody>
      </p:sp>
      <p:sp>
        <p:nvSpPr>
          <p:cNvPr id="7" name="スライド番号プレースホルダー 5"/>
          <p:cNvSpPr>
            <a:spLocks noGrp="1"/>
          </p:cNvSpPr>
          <p:nvPr>
            <p:ph type="sldNum" sz="quarter" idx="4"/>
          </p:nvPr>
        </p:nvSpPr>
        <p:spPr>
          <a:xfrm>
            <a:off x="0" y="6623050"/>
            <a:ext cx="309700" cy="215444"/>
          </a:xfrm>
          <a:prstGeom prst="rect">
            <a:avLst/>
          </a:prstGeom>
          <a:noFill/>
          <a:ln w="12700" algn="ctr">
            <a:noFill/>
            <a:miter lim="800000"/>
            <a:headEnd/>
            <a:tailEnd/>
          </a:ln>
          <a:effectLst>
            <a:prstShdw prst="shdw17" dist="17961" dir="2700000">
              <a:schemeClr val="accent1">
                <a:gamma/>
                <a:shade val="60000"/>
                <a:invGamma/>
              </a:schemeClr>
            </a:prstShdw>
          </a:effectLst>
        </p:spPr>
        <p:txBody>
          <a:bodyPr wrap="none">
            <a:spAutoFit/>
          </a:bodyPr>
          <a:lstStyle>
            <a:lvl1pPr>
              <a:defRPr lang="ja-JP" altLang="en-US" sz="800" smtClean="0">
                <a:solidFill>
                  <a:srgbClr val="000000"/>
                </a:solidFill>
                <a:latin typeface="Arial" pitchFamily="34" charset="0"/>
                <a:ea typeface="ＭＳ Ｐゴシック" pitchFamily="50" charset="-128"/>
              </a:defRPr>
            </a:lvl1pPr>
          </a:lstStyle>
          <a:p>
            <a:fld id="{9FD83A67-C334-4EBD-BE04-EE2E4B494E79}" type="slidenum">
              <a:rPr lang="en-US" altLang="ja-JP" smtClean="0"/>
              <a:pPr/>
              <a:t>‹#›</a:t>
            </a:fld>
            <a:endParaRPr lang="en-US" dirty="0"/>
          </a:p>
        </p:txBody>
      </p:sp>
    </p:spTree>
    <p:extLst>
      <p:ext uri="{BB962C8B-B14F-4D97-AF65-F5344CB8AC3E}">
        <p14:creationId xmlns:p14="http://schemas.microsoft.com/office/powerpoint/2010/main" val="2098109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0" y="6623050"/>
            <a:ext cx="309700" cy="215444"/>
          </a:xfrm>
          <a:prstGeom prst="rect">
            <a:avLst/>
          </a:prstGeom>
          <a:noFill/>
          <a:ln w="12700" algn="ctr">
            <a:noFill/>
            <a:miter lim="800000"/>
            <a:headEnd/>
            <a:tailEnd/>
          </a:ln>
          <a:effectLst>
            <a:prstShdw prst="shdw17" dist="17961" dir="2700000">
              <a:schemeClr val="accent1">
                <a:gamma/>
                <a:shade val="60000"/>
                <a:invGamma/>
              </a:schemeClr>
            </a:prstShdw>
          </a:effectLst>
        </p:spPr>
        <p:txBody>
          <a:bodyPr wrap="none">
            <a:spAutoFit/>
          </a:bodyPr>
          <a:lstStyle>
            <a:lvl1pPr>
              <a:defRPr lang="ja-JP" altLang="en-US" sz="800" smtClean="0">
                <a:solidFill>
                  <a:srgbClr val="000000"/>
                </a:solidFill>
                <a:latin typeface="Arial" pitchFamily="34" charset="0"/>
                <a:ea typeface="ＭＳ Ｐゴシック" pitchFamily="50" charset="-128"/>
              </a:defRPr>
            </a:lvl1pPr>
          </a:lstStyle>
          <a:p>
            <a:fld id="{9FD83A67-C334-4EBD-BE04-EE2E4B494E79}" type="slidenum">
              <a:rPr lang="en-US" altLang="ja-JP" smtClean="0"/>
              <a:pPr/>
              <a:t>‹#›</a:t>
            </a:fld>
            <a:endParaRPr lang="en-US" dirty="0"/>
          </a:p>
        </p:txBody>
      </p:sp>
      <p:sp>
        <p:nvSpPr>
          <p:cNvPr id="7" name="タイトル 6"/>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84630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スライド番号プレースホルダー 5"/>
          <p:cNvSpPr>
            <a:spLocks noGrp="1"/>
          </p:cNvSpPr>
          <p:nvPr>
            <p:ph type="sldNum" sz="quarter" idx="4"/>
          </p:nvPr>
        </p:nvSpPr>
        <p:spPr>
          <a:xfrm>
            <a:off x="0" y="6623050"/>
            <a:ext cx="309700" cy="215444"/>
          </a:xfrm>
          <a:prstGeom prst="rect">
            <a:avLst/>
          </a:prstGeom>
          <a:noFill/>
          <a:ln w="12700" algn="ctr">
            <a:noFill/>
            <a:miter lim="800000"/>
            <a:headEnd/>
            <a:tailEnd/>
          </a:ln>
          <a:effectLst>
            <a:prstShdw prst="shdw17" dist="17961" dir="2700000">
              <a:schemeClr val="accent1">
                <a:gamma/>
                <a:shade val="60000"/>
                <a:invGamma/>
              </a:schemeClr>
            </a:prstShdw>
          </a:effectLst>
        </p:spPr>
        <p:txBody>
          <a:bodyPr wrap="none">
            <a:spAutoFit/>
          </a:bodyPr>
          <a:lstStyle>
            <a:lvl1pPr>
              <a:defRPr lang="ja-JP" altLang="en-US" sz="800" smtClean="0">
                <a:solidFill>
                  <a:srgbClr val="000000"/>
                </a:solidFill>
                <a:latin typeface="Arial" pitchFamily="34" charset="0"/>
                <a:ea typeface="ＭＳ Ｐゴシック" pitchFamily="50" charset="-128"/>
              </a:defRPr>
            </a:lvl1pPr>
          </a:lstStyle>
          <a:p>
            <a:fld id="{9FD83A67-C334-4EBD-BE04-EE2E4B494E79}" type="slidenum">
              <a:rPr lang="en-US" altLang="ja-JP" smtClean="0"/>
              <a:pPr/>
              <a:t>‹#›</a:t>
            </a:fld>
            <a:endParaRPr lang="en-US" dirty="0"/>
          </a:p>
        </p:txBody>
      </p:sp>
    </p:spTree>
    <p:extLst>
      <p:ext uri="{BB962C8B-B14F-4D97-AF65-F5344CB8AC3E}">
        <p14:creationId xmlns:p14="http://schemas.microsoft.com/office/powerpoint/2010/main" val="39124571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図 1" descr="pt_naka2.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angle 130"/>
          <p:cNvSpPr>
            <a:spLocks noChangeArrowheads="1"/>
          </p:cNvSpPr>
          <p:nvPr userDrawn="1"/>
        </p:nvSpPr>
        <p:spPr bwMode="auto">
          <a:xfrm>
            <a:off x="306650" y="6623050"/>
            <a:ext cx="1156086" cy="215444"/>
          </a:xfrm>
          <a:prstGeom prst="rect">
            <a:avLst/>
          </a:prstGeom>
          <a:noFill/>
          <a:ln w="12700" algn="ctr">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altLang="en-US" sz="800" dirty="0">
                <a:solidFill>
                  <a:srgbClr val="000000"/>
                </a:solidFill>
                <a:latin typeface="Arial" pitchFamily="34" charset="0"/>
                <a:ea typeface="ＭＳ Ｐゴシック" pitchFamily="50" charset="-128"/>
              </a:rPr>
              <a:t>JAN18SS0090 -1220</a:t>
            </a:r>
          </a:p>
        </p:txBody>
      </p:sp>
      <p:sp>
        <p:nvSpPr>
          <p:cNvPr id="4" name="タイトル プレースホルダー 3"/>
          <p:cNvSpPr>
            <a:spLocks noGrp="1"/>
          </p:cNvSpPr>
          <p:nvPr>
            <p:ph type="title"/>
          </p:nvPr>
        </p:nvSpPr>
        <p:spPr>
          <a:xfrm>
            <a:off x="866775" y="15547"/>
            <a:ext cx="7372350" cy="980728"/>
          </a:xfrm>
          <a:prstGeom prst="rect">
            <a:avLst/>
          </a:prstGeom>
        </p:spPr>
        <p:txBody>
          <a:bodyPr vert="horz" lIns="91440" tIns="126000" rIns="91440" bIns="36000" rtlCol="0" anchor="ctr">
            <a:normAutofit/>
          </a:bodyPr>
          <a:lstStyle/>
          <a:p>
            <a:r>
              <a:rPr kumimoji="1" lang="ja-JP" altLang="en-US" dirty="0"/>
              <a:t>マスター タイトルの書式設定</a:t>
            </a:r>
          </a:p>
        </p:txBody>
      </p:sp>
      <p:sp>
        <p:nvSpPr>
          <p:cNvPr id="5" name="スライド番号プレースホルダー 5"/>
          <p:cNvSpPr>
            <a:spLocks noGrp="1"/>
          </p:cNvSpPr>
          <p:nvPr>
            <p:ph type="sldNum" sz="quarter" idx="4"/>
          </p:nvPr>
        </p:nvSpPr>
        <p:spPr>
          <a:xfrm>
            <a:off x="0" y="6623050"/>
            <a:ext cx="309700" cy="215444"/>
          </a:xfrm>
          <a:prstGeom prst="rect">
            <a:avLst/>
          </a:prstGeom>
          <a:noFill/>
          <a:ln w="12700" algn="ctr">
            <a:noFill/>
            <a:miter lim="800000"/>
            <a:headEnd/>
            <a:tailEnd/>
          </a:ln>
          <a:effectLst>
            <a:prstShdw prst="shdw17" dist="17961" dir="2700000">
              <a:schemeClr val="accent1">
                <a:gamma/>
                <a:shade val="60000"/>
                <a:invGamma/>
              </a:schemeClr>
            </a:prstShdw>
          </a:effectLst>
        </p:spPr>
        <p:txBody>
          <a:bodyPr wrap="none">
            <a:spAutoFit/>
          </a:bodyPr>
          <a:lstStyle>
            <a:lvl1pPr>
              <a:defRPr lang="ja-JP" altLang="en-US" sz="800" smtClean="0">
                <a:solidFill>
                  <a:srgbClr val="000000"/>
                </a:solidFill>
                <a:latin typeface="Arial" pitchFamily="34" charset="0"/>
                <a:ea typeface="ＭＳ Ｐゴシック" pitchFamily="50" charset="-128"/>
              </a:defRPr>
            </a:lvl1pPr>
          </a:lstStyle>
          <a:p>
            <a:fld id="{9FD83A67-C334-4EBD-BE04-EE2E4B494E79}" type="slidenum">
              <a:rPr lang="en-US" altLang="ja-JP" smtClean="0"/>
              <a:pPr/>
              <a:t>‹#›</a:t>
            </a:fld>
            <a:endParaRPr lang="en-US" dirty="0"/>
          </a:p>
        </p:txBody>
      </p:sp>
    </p:spTree>
    <p:extLst>
      <p:ext uri="{BB962C8B-B14F-4D97-AF65-F5344CB8AC3E}">
        <p14:creationId xmlns:p14="http://schemas.microsoft.com/office/powerpoint/2010/main" val="10290815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Lst>
  <p:hf hdr="0" ftr="0" dt="0"/>
  <p:txStyles>
    <p:titleStyle>
      <a:lvl1pPr algn="ctr" defTabSz="914400" rtl="0" eaLnBrk="1" latinLnBrk="0" hangingPunct="1">
        <a:spcBef>
          <a:spcPct val="0"/>
        </a:spcBef>
        <a:buNone/>
        <a:defRPr kumimoji="1" sz="32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497191"/>
            <a:ext cx="7772400" cy="1470025"/>
          </a:xfrm>
        </p:spPr>
        <p:txBody>
          <a:bodyPr/>
          <a:lstStyle/>
          <a:p>
            <a:r>
              <a:rPr lang="ja-JP" altLang="en-US" sz="2400" b="0" dirty="0">
                <a:solidFill>
                  <a:prstClr val="black"/>
                </a:solidFill>
              </a:rPr>
              <a:t>糖尿病患者さんのための</a:t>
            </a:r>
            <a:br>
              <a:rPr lang="en-US" altLang="ja-JP" sz="2400" b="0" dirty="0">
                <a:solidFill>
                  <a:prstClr val="black"/>
                </a:solidFill>
              </a:rPr>
            </a:br>
            <a:r>
              <a:rPr lang="ja-JP" altLang="en-US" sz="4000" dirty="0">
                <a:solidFill>
                  <a:prstClr val="black"/>
                </a:solidFill>
              </a:rPr>
              <a:t>災害に備えるポイント</a:t>
            </a:r>
            <a:endParaRPr lang="ja-JP" altLang="en-US" sz="4000" dirty="0"/>
          </a:p>
        </p:txBody>
      </p:sp>
      <p:sp>
        <p:nvSpPr>
          <p:cNvPr id="4" name="サブタイトル 3"/>
          <p:cNvSpPr>
            <a:spLocks noGrp="1"/>
          </p:cNvSpPr>
          <p:nvPr>
            <p:ph type="subTitle" idx="1"/>
          </p:nvPr>
        </p:nvSpPr>
        <p:spPr/>
        <p:txBody>
          <a:bodyPr/>
          <a:lstStyle/>
          <a:p>
            <a:endParaRPr lang="ja-JP" altLang="en-US" sz="1600" dirty="0"/>
          </a:p>
        </p:txBody>
      </p:sp>
      <p:sp>
        <p:nvSpPr>
          <p:cNvPr id="6" name="Rectangle 130"/>
          <p:cNvSpPr>
            <a:spLocks noChangeArrowheads="1"/>
          </p:cNvSpPr>
          <p:nvPr/>
        </p:nvSpPr>
        <p:spPr bwMode="auto">
          <a:xfrm>
            <a:off x="185738" y="6623050"/>
            <a:ext cx="1156086" cy="215444"/>
          </a:xfrm>
          <a:prstGeom prst="rect">
            <a:avLst/>
          </a:prstGeom>
          <a:noFill/>
          <a:ln w="12700" algn="ctr">
            <a:noFill/>
            <a:miter lim="800000"/>
            <a:headEnd/>
            <a:tailEnd/>
          </a:ln>
          <a:effectLst>
            <a:prstShdw prst="shdw17" dist="17961" dir="2700000">
              <a:schemeClr val="accent1">
                <a:gamma/>
                <a:shade val="60000"/>
                <a:invGamma/>
              </a:schemeClr>
            </a:prstShdw>
          </a:effectLst>
        </p:spPr>
        <p:txBody>
          <a:bodyPr wrap="none">
            <a:spAutoFit/>
          </a:bodyPr>
          <a:lstStyle/>
          <a:p>
            <a:pPr>
              <a:defRPr/>
            </a:pPr>
            <a:r>
              <a:rPr lang="en-US" altLang="en-US" sz="800" dirty="0">
                <a:solidFill>
                  <a:schemeClr val="bg1"/>
                </a:solidFill>
                <a:latin typeface="Arial" pitchFamily="34" charset="0"/>
                <a:ea typeface="ＭＳ Ｐゴシック" pitchFamily="50" charset="-128"/>
              </a:rPr>
              <a:t>JAN18SS0090 -1220</a:t>
            </a:r>
            <a:endParaRPr lang="en-US" altLang="ja-JP" sz="800" dirty="0">
              <a:solidFill>
                <a:schemeClr val="bg1"/>
              </a:solidFill>
              <a:latin typeface="Arial" pitchFamily="34" charset="0"/>
              <a:ea typeface="ＭＳ Ｐゴシック" pitchFamily="50" charset="-128"/>
            </a:endParaRPr>
          </a:p>
        </p:txBody>
      </p:sp>
      <p:pic>
        <p:nvPicPr>
          <p:cNvPr id="8" name="図 7" descr="dsol.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06484" y="5805264"/>
            <a:ext cx="3528392" cy="443116"/>
          </a:xfrm>
          <a:prstGeom prst="rect">
            <a:avLst/>
          </a:prstGeom>
        </p:spPr>
      </p:pic>
      <p:sp>
        <p:nvSpPr>
          <p:cNvPr id="15" name="スライド番号プレースホルダー 14"/>
          <p:cNvSpPr>
            <a:spLocks noGrp="1"/>
          </p:cNvSpPr>
          <p:nvPr>
            <p:ph type="sldNum" sz="quarter" idx="4"/>
          </p:nvPr>
        </p:nvSpPr>
        <p:spPr/>
        <p:txBody>
          <a:bodyPr/>
          <a:lstStyle/>
          <a:p>
            <a:fld id="{9FD83A67-C334-4EBD-BE04-EE2E4B494E79}" type="slidenum">
              <a:rPr lang="en-US" altLang="ja-JP" smtClean="0"/>
              <a:pPr/>
              <a:t>1</a:t>
            </a:fld>
            <a:endParaRPr lang="en-US" dirty="0"/>
          </a:p>
        </p:txBody>
      </p:sp>
    </p:spTree>
    <p:extLst>
      <p:ext uri="{BB962C8B-B14F-4D97-AF65-F5344CB8AC3E}">
        <p14:creationId xmlns:p14="http://schemas.microsoft.com/office/powerpoint/2010/main" val="2009003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Users\rie.nishimura\Documents\●Januvia\20181012_★災害\スライド\素材\181210_災害対策スライド・イラストデータ_181210\bousai_1210-16.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946" t="23347" r="17968" b="24096"/>
          <a:stretch/>
        </p:blipFill>
        <p:spPr bwMode="auto">
          <a:xfrm>
            <a:off x="5133974" y="3533775"/>
            <a:ext cx="3600451" cy="2952751"/>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Users\rie.nishimura\Documents\●Januvia\20181012_★災害\スライド\素材\181210_災害対策スライド・イラストデータ_181210\bousai_1210-15.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315" t="20695" r="24017" b="20834"/>
          <a:stretch/>
        </p:blipFill>
        <p:spPr bwMode="auto">
          <a:xfrm>
            <a:off x="1371599" y="3429000"/>
            <a:ext cx="2754139" cy="3057526"/>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4"/>
          </p:nvPr>
        </p:nvSpPr>
        <p:spPr/>
        <p:txBody>
          <a:bodyPr/>
          <a:lstStyle/>
          <a:p>
            <a:fld id="{9FD83A67-C334-4EBD-BE04-EE2E4B494E79}" type="slidenum">
              <a:rPr lang="en-US" altLang="ja-JP" smtClean="0"/>
              <a:pPr/>
              <a:t>10</a:t>
            </a:fld>
            <a:endParaRPr lang="en-US" dirty="0"/>
          </a:p>
        </p:txBody>
      </p:sp>
      <p:sp>
        <p:nvSpPr>
          <p:cNvPr id="3" name="タイトル 2"/>
          <p:cNvSpPr>
            <a:spLocks noGrp="1"/>
          </p:cNvSpPr>
          <p:nvPr>
            <p:ph type="title"/>
          </p:nvPr>
        </p:nvSpPr>
        <p:spPr/>
        <p:txBody>
          <a:bodyPr/>
          <a:lstStyle/>
          <a:p>
            <a:r>
              <a:rPr kumimoji="1" lang="ja-JP" altLang="en-US" dirty="0"/>
              <a:t>避難袋</a:t>
            </a:r>
          </a:p>
        </p:txBody>
      </p:sp>
      <p:sp>
        <p:nvSpPr>
          <p:cNvPr id="6" name="テキスト ボックス 5"/>
          <p:cNvSpPr txBox="1"/>
          <p:nvPr/>
        </p:nvSpPr>
        <p:spPr>
          <a:xfrm>
            <a:off x="247650" y="1266825"/>
            <a:ext cx="8639175" cy="1477328"/>
          </a:xfrm>
          <a:prstGeom prst="rect">
            <a:avLst/>
          </a:prstGeom>
          <a:noFill/>
        </p:spPr>
        <p:txBody>
          <a:bodyPr wrap="square" rtlCol="0">
            <a:spAutoFit/>
          </a:bodyPr>
          <a:lstStyle/>
          <a:p>
            <a:pPr marL="285750" indent="-285750">
              <a:buFont typeface="Wingdings" panose="05000000000000000000" pitchFamily="2" charset="2"/>
              <a:buChar char="l"/>
            </a:pPr>
            <a:r>
              <a:rPr lang="ja-JP" altLang="en-US" dirty="0"/>
              <a:t>食品や電池などは使用期限が決められているので定期的に点検して、</a:t>
            </a:r>
            <a:br>
              <a:rPr lang="en-US" altLang="ja-JP" dirty="0"/>
            </a:br>
            <a:r>
              <a:rPr lang="ja-JP" altLang="en-US" dirty="0"/>
              <a:t>早めに入れ替えておきましょう。</a:t>
            </a:r>
            <a:endParaRPr lang="en-US" altLang="ja-JP" dirty="0"/>
          </a:p>
          <a:p>
            <a:pPr marL="285750" indent="-285750">
              <a:buFont typeface="Wingdings" panose="05000000000000000000" pitchFamily="2" charset="2"/>
              <a:buChar char="l"/>
            </a:pPr>
            <a:r>
              <a:rPr lang="ja-JP" altLang="en-US" dirty="0"/>
              <a:t>予備のめがね（とくにコンタクトレンズ使用中の人）、マスク、手袋は</a:t>
            </a:r>
            <a:br>
              <a:rPr lang="en-US" altLang="ja-JP" dirty="0"/>
            </a:br>
            <a:r>
              <a:rPr lang="ja-JP" altLang="en-US" dirty="0"/>
              <a:t>忘れやすいので注意しましょう。</a:t>
            </a:r>
            <a:br>
              <a:rPr lang="en-US" altLang="ja-JP" dirty="0"/>
            </a:br>
            <a:r>
              <a:rPr lang="ja-JP" altLang="en-US" dirty="0"/>
              <a:t>他に生理用品、携帯トイレも用意しておくとよいです。</a:t>
            </a:r>
            <a:endParaRPr lang="en-US" altLang="ja-JP" dirty="0"/>
          </a:p>
        </p:txBody>
      </p:sp>
      <p:sp>
        <p:nvSpPr>
          <p:cNvPr id="9" name="テキスト ボックス 8"/>
          <p:cNvSpPr txBox="1"/>
          <p:nvPr/>
        </p:nvSpPr>
        <p:spPr>
          <a:xfrm>
            <a:off x="1541161" y="2777727"/>
            <a:ext cx="2385789" cy="442674"/>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nchor="ctr">
            <a:spAutoFit/>
          </a:bodyPr>
          <a:lstStyle/>
          <a:p>
            <a:pPr algn="ctr"/>
            <a:r>
              <a:rPr kumimoji="1" lang="ja-JP" altLang="en-US" sz="2000" b="1" dirty="0"/>
              <a:t>使用期限を確認</a:t>
            </a:r>
            <a:endParaRPr kumimoji="1" lang="en-US" altLang="ja-JP" sz="2000" b="1" dirty="0"/>
          </a:p>
        </p:txBody>
      </p:sp>
      <p:sp>
        <p:nvSpPr>
          <p:cNvPr id="10" name="テキスト ボックス 9"/>
          <p:cNvSpPr txBox="1"/>
          <p:nvPr/>
        </p:nvSpPr>
        <p:spPr>
          <a:xfrm>
            <a:off x="5643786" y="2777727"/>
            <a:ext cx="2385789" cy="442674"/>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nchor="ctr">
            <a:spAutoFit/>
          </a:bodyPr>
          <a:lstStyle/>
          <a:p>
            <a:pPr algn="ctr"/>
            <a:r>
              <a:rPr kumimoji="1" lang="ja-JP" altLang="en-US" sz="2000" b="1" dirty="0"/>
              <a:t>忘れやすいもの</a:t>
            </a:r>
            <a:endParaRPr kumimoji="1" lang="en-US" altLang="ja-JP" sz="2000" b="1" dirty="0"/>
          </a:p>
        </p:txBody>
      </p:sp>
      <p:sp>
        <p:nvSpPr>
          <p:cNvPr id="15" name="正方形/長方形 14"/>
          <p:cNvSpPr/>
          <p:nvPr/>
        </p:nvSpPr>
        <p:spPr>
          <a:xfrm>
            <a:off x="3637364" y="6630829"/>
            <a:ext cx="5506636" cy="230832"/>
          </a:xfrm>
          <a:prstGeom prst="rect">
            <a:avLst/>
          </a:prstGeom>
        </p:spPr>
        <p:txBody>
          <a:bodyPr wrap="none">
            <a:spAutoFit/>
          </a:bodyPr>
          <a:lstStyle/>
          <a:p>
            <a:pPr algn="r"/>
            <a:r>
              <a:rPr lang="ja-JP" altLang="en-US" sz="900" dirty="0"/>
              <a:t>参考：日本糖尿病学会 編・著：糖尿病医療者のための災害時糖尿病診療マニュアル</a:t>
            </a:r>
            <a:r>
              <a:rPr lang="en-US" altLang="ja-JP" sz="900" dirty="0"/>
              <a:t>, p.90, </a:t>
            </a:r>
            <a:r>
              <a:rPr lang="ja-JP" altLang="en-US" sz="900" dirty="0"/>
              <a:t>文光堂</a:t>
            </a:r>
            <a:r>
              <a:rPr lang="en-US" altLang="ja-JP" sz="900" dirty="0"/>
              <a:t> 2014</a:t>
            </a:r>
          </a:p>
        </p:txBody>
      </p:sp>
    </p:spTree>
    <p:extLst>
      <p:ext uri="{BB962C8B-B14F-4D97-AF65-F5344CB8AC3E}">
        <p14:creationId xmlns:p14="http://schemas.microsoft.com/office/powerpoint/2010/main" val="3047204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C:\Users\rie.nishimura\Documents\●Januvia\20181012_★災害\スライド\素材\181210_災害対策スライド・イラストデータ_181210\bousai_1210-19.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177" t="25383" r="22406" b="25389"/>
          <a:stretch/>
        </p:blipFill>
        <p:spPr bwMode="auto">
          <a:xfrm>
            <a:off x="5886450" y="4013355"/>
            <a:ext cx="2714625" cy="2501745"/>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C:\Users\rie.nishimura\Documents\●Januvia\20181012_★災害\スライド\素材\181210_災害対策スライド・イラストデータ_181210\bousai_1210-17.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766" t="25374" r="8191" b="24257"/>
          <a:stretch/>
        </p:blipFill>
        <p:spPr bwMode="auto">
          <a:xfrm>
            <a:off x="828674" y="4143374"/>
            <a:ext cx="3952875" cy="2487455"/>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4"/>
          </p:nvPr>
        </p:nvSpPr>
        <p:spPr/>
        <p:txBody>
          <a:bodyPr/>
          <a:lstStyle/>
          <a:p>
            <a:fld id="{9FD83A67-C334-4EBD-BE04-EE2E4B494E79}" type="slidenum">
              <a:rPr lang="en-US" altLang="ja-JP" smtClean="0"/>
              <a:pPr/>
              <a:t>11</a:t>
            </a:fld>
            <a:endParaRPr lang="en-US" dirty="0"/>
          </a:p>
        </p:txBody>
      </p:sp>
      <p:sp>
        <p:nvSpPr>
          <p:cNvPr id="3" name="タイトル 2"/>
          <p:cNvSpPr>
            <a:spLocks noGrp="1"/>
          </p:cNvSpPr>
          <p:nvPr>
            <p:ph type="title"/>
          </p:nvPr>
        </p:nvSpPr>
        <p:spPr/>
        <p:txBody>
          <a:bodyPr/>
          <a:lstStyle/>
          <a:p>
            <a:r>
              <a:rPr kumimoji="1" lang="ja-JP" altLang="en-US" dirty="0"/>
              <a:t>医薬品</a:t>
            </a:r>
          </a:p>
        </p:txBody>
      </p:sp>
      <p:sp>
        <p:nvSpPr>
          <p:cNvPr id="5" name="テキスト ボックス 4"/>
          <p:cNvSpPr txBox="1"/>
          <p:nvPr/>
        </p:nvSpPr>
        <p:spPr>
          <a:xfrm>
            <a:off x="247650" y="1266825"/>
            <a:ext cx="8639175" cy="1754326"/>
          </a:xfrm>
          <a:prstGeom prst="rect">
            <a:avLst/>
          </a:prstGeom>
          <a:noFill/>
        </p:spPr>
        <p:txBody>
          <a:bodyPr wrap="square" rtlCol="0">
            <a:spAutoFit/>
          </a:bodyPr>
          <a:lstStyle/>
          <a:p>
            <a:pPr marL="285750" indent="-285750">
              <a:buFont typeface="Wingdings" panose="05000000000000000000" pitchFamily="2" charset="2"/>
              <a:buChar char="l"/>
            </a:pPr>
            <a:r>
              <a:rPr lang="ja-JP" altLang="en-US" dirty="0"/>
              <a:t>普段服用している治療薬、インスリン、血糖自己測定器などは</a:t>
            </a:r>
            <a:br>
              <a:rPr lang="en-US" altLang="ja-JP" dirty="0"/>
            </a:br>
            <a:r>
              <a:rPr lang="ja-JP" altLang="en-US" dirty="0"/>
              <a:t>すぐに持ち出せるように普段から</a:t>
            </a:r>
            <a:r>
              <a:rPr lang="en-US" altLang="ja-JP" dirty="0"/>
              <a:t>1</a:t>
            </a:r>
            <a:r>
              <a:rPr lang="ja-JP" altLang="en-US" dirty="0"/>
              <a:t>ヵ所にまとめておきましょう。</a:t>
            </a:r>
            <a:endParaRPr lang="en-US" altLang="ja-JP" dirty="0"/>
          </a:p>
          <a:p>
            <a:pPr marL="285750" indent="-285750">
              <a:buFont typeface="Wingdings" panose="05000000000000000000" pitchFamily="2" charset="2"/>
              <a:buChar char="l"/>
            </a:pPr>
            <a:r>
              <a:rPr lang="ja-JP" altLang="en-US" dirty="0"/>
              <a:t>職場で被災した場合、帰宅が困難な可能性もあるので、</a:t>
            </a:r>
            <a:br>
              <a:rPr lang="en-US" altLang="ja-JP" dirty="0"/>
            </a:br>
            <a:r>
              <a:rPr lang="ja-JP" altLang="en-US" dirty="0"/>
              <a:t>職場にも予備の薬を置いておくようにしましょう。</a:t>
            </a:r>
            <a:endParaRPr lang="en-US" altLang="ja-JP" dirty="0"/>
          </a:p>
          <a:p>
            <a:pPr marL="285750" indent="-285750">
              <a:buFont typeface="Wingdings" panose="05000000000000000000" pitchFamily="2" charset="2"/>
              <a:buChar char="l"/>
            </a:pPr>
            <a:r>
              <a:rPr lang="ja-JP" altLang="en-US" dirty="0"/>
              <a:t>糖尿病連携手帳、お薬手帳、保険証なども持ち出せると</a:t>
            </a:r>
            <a:br>
              <a:rPr lang="en-US" altLang="ja-JP" dirty="0"/>
            </a:br>
            <a:r>
              <a:rPr lang="ja-JP" altLang="en-US" dirty="0"/>
              <a:t>避難後に薬を処方してもらうのに便利です。</a:t>
            </a:r>
            <a:endParaRPr lang="en-US" altLang="ja-JP" dirty="0"/>
          </a:p>
        </p:txBody>
      </p:sp>
      <p:sp>
        <p:nvSpPr>
          <p:cNvPr id="8" name="テキスト ボックス 7"/>
          <p:cNvSpPr txBox="1"/>
          <p:nvPr/>
        </p:nvSpPr>
        <p:spPr>
          <a:xfrm>
            <a:off x="1566154" y="3230163"/>
            <a:ext cx="2385789" cy="783193"/>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nchor="ctr">
            <a:spAutoFit/>
          </a:bodyPr>
          <a:lstStyle/>
          <a:p>
            <a:pPr algn="ctr"/>
            <a:r>
              <a:rPr kumimoji="1" lang="ja-JP" altLang="en-US" sz="2000" b="1" dirty="0"/>
              <a:t>ひとまとめに</a:t>
            </a:r>
            <a:br>
              <a:rPr kumimoji="1" lang="en-US" altLang="ja-JP" sz="2000" b="1" dirty="0"/>
            </a:br>
            <a:r>
              <a:rPr kumimoji="1" lang="ja-JP" altLang="en-US" sz="2000" b="1" dirty="0"/>
              <a:t>しておく</a:t>
            </a:r>
            <a:endParaRPr kumimoji="1" lang="en-US" altLang="ja-JP" sz="2000" b="1" dirty="0"/>
          </a:p>
        </p:txBody>
      </p:sp>
      <p:sp>
        <p:nvSpPr>
          <p:cNvPr id="17" name="テキスト ボックス 16"/>
          <p:cNvSpPr txBox="1"/>
          <p:nvPr/>
        </p:nvSpPr>
        <p:spPr>
          <a:xfrm>
            <a:off x="6031817" y="3230162"/>
            <a:ext cx="2385789" cy="783193"/>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nchor="ctr">
            <a:spAutoFit/>
          </a:bodyPr>
          <a:lstStyle/>
          <a:p>
            <a:pPr algn="ctr"/>
            <a:r>
              <a:rPr kumimoji="1" lang="ja-JP" altLang="en-US" sz="2000" b="1" dirty="0"/>
              <a:t>避難後の処方に</a:t>
            </a:r>
            <a:br>
              <a:rPr kumimoji="1" lang="en-US" altLang="ja-JP" sz="2000" b="1" dirty="0"/>
            </a:br>
            <a:r>
              <a:rPr kumimoji="1" lang="ja-JP" altLang="en-US" sz="2000" b="1" dirty="0"/>
              <a:t>役立つ</a:t>
            </a:r>
            <a:endParaRPr kumimoji="1" lang="en-US" altLang="ja-JP" sz="2000" b="1" dirty="0"/>
          </a:p>
        </p:txBody>
      </p:sp>
      <p:sp>
        <p:nvSpPr>
          <p:cNvPr id="21" name="正方形/長方形 20"/>
          <p:cNvSpPr/>
          <p:nvPr/>
        </p:nvSpPr>
        <p:spPr>
          <a:xfrm>
            <a:off x="3637364" y="6630829"/>
            <a:ext cx="5506636" cy="230832"/>
          </a:xfrm>
          <a:prstGeom prst="rect">
            <a:avLst/>
          </a:prstGeom>
        </p:spPr>
        <p:txBody>
          <a:bodyPr wrap="none">
            <a:spAutoFit/>
          </a:bodyPr>
          <a:lstStyle/>
          <a:p>
            <a:pPr algn="r"/>
            <a:r>
              <a:rPr lang="ja-JP" altLang="en-US" sz="900" dirty="0"/>
              <a:t>参考：日本糖尿病学会 編・著：糖尿病医療者のための災害時糖尿病診療マニュアル</a:t>
            </a:r>
            <a:r>
              <a:rPr lang="en-US" altLang="ja-JP" sz="900" dirty="0"/>
              <a:t>, p.91, </a:t>
            </a:r>
            <a:r>
              <a:rPr lang="ja-JP" altLang="en-US" sz="900" dirty="0"/>
              <a:t>文光堂</a:t>
            </a:r>
            <a:r>
              <a:rPr lang="en-US" altLang="ja-JP" sz="900" dirty="0"/>
              <a:t> 2014</a:t>
            </a:r>
          </a:p>
        </p:txBody>
      </p:sp>
    </p:spTree>
    <p:extLst>
      <p:ext uri="{BB962C8B-B14F-4D97-AF65-F5344CB8AC3E}">
        <p14:creationId xmlns:p14="http://schemas.microsoft.com/office/powerpoint/2010/main" val="28135984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4" descr="C:\Users\rie.nishimura\Documents\●Januvia\20181012_★災害\スライド\素材\181210_災害対策スライド・イラストデータ_181210\bousai_1210-24.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374" t="14651" r="21350" b="15345"/>
          <a:stretch/>
        </p:blipFill>
        <p:spPr bwMode="auto">
          <a:xfrm>
            <a:off x="5895975" y="2962275"/>
            <a:ext cx="2657475" cy="3248025"/>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descr="C:\Users\rie.nishimura\Documents\●Januvia\20181012_★災害\スライド\素材\181210_災害対策スライド・イラストデータ_181210\bousai_1210-18.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5135" t="26888" r="14173" b="27442"/>
          <a:stretch/>
        </p:blipFill>
        <p:spPr bwMode="auto">
          <a:xfrm>
            <a:off x="533399" y="3990975"/>
            <a:ext cx="3848101" cy="2486025"/>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4"/>
          </p:nvPr>
        </p:nvSpPr>
        <p:spPr/>
        <p:txBody>
          <a:bodyPr/>
          <a:lstStyle/>
          <a:p>
            <a:fld id="{9FD83A67-C334-4EBD-BE04-EE2E4B494E79}" type="slidenum">
              <a:rPr lang="en-US" altLang="ja-JP" smtClean="0"/>
              <a:pPr/>
              <a:t>12</a:t>
            </a:fld>
            <a:endParaRPr lang="en-US" dirty="0"/>
          </a:p>
        </p:txBody>
      </p:sp>
      <p:sp>
        <p:nvSpPr>
          <p:cNvPr id="3" name="タイトル 2"/>
          <p:cNvSpPr>
            <a:spLocks noGrp="1"/>
          </p:cNvSpPr>
          <p:nvPr>
            <p:ph type="title"/>
          </p:nvPr>
        </p:nvSpPr>
        <p:spPr/>
        <p:txBody>
          <a:bodyPr/>
          <a:lstStyle/>
          <a:p>
            <a:r>
              <a:rPr kumimoji="1" lang="ja-JP" altLang="en-US" dirty="0"/>
              <a:t>薬入れポーチ（ケース）</a:t>
            </a:r>
          </a:p>
        </p:txBody>
      </p:sp>
      <p:sp>
        <p:nvSpPr>
          <p:cNvPr id="5" name="テキスト ボックス 4"/>
          <p:cNvSpPr txBox="1"/>
          <p:nvPr/>
        </p:nvSpPr>
        <p:spPr>
          <a:xfrm>
            <a:off x="247650" y="1266825"/>
            <a:ext cx="8639175" cy="2031325"/>
          </a:xfrm>
          <a:prstGeom prst="rect">
            <a:avLst/>
          </a:prstGeom>
          <a:noFill/>
        </p:spPr>
        <p:txBody>
          <a:bodyPr wrap="square" rtlCol="0">
            <a:spAutoFit/>
          </a:bodyPr>
          <a:lstStyle/>
          <a:p>
            <a:pPr marL="285750" indent="-285750">
              <a:buFont typeface="Wingdings" panose="05000000000000000000" pitchFamily="2" charset="2"/>
              <a:buChar char="l"/>
            </a:pPr>
            <a:r>
              <a:rPr lang="ja-JP" altLang="en-US" dirty="0"/>
              <a:t>薬品を入れるケースを用意して内服薬を</a:t>
            </a:r>
            <a:r>
              <a:rPr lang="en-US" altLang="ja-JP" dirty="0"/>
              <a:t>1</a:t>
            </a:r>
            <a:r>
              <a:rPr lang="ja-JP" altLang="en-US" dirty="0"/>
              <a:t>週間分入れておき、</a:t>
            </a:r>
            <a:br>
              <a:rPr lang="en-US" altLang="ja-JP" dirty="0"/>
            </a:br>
            <a:r>
              <a:rPr lang="ja-JP" altLang="en-US" dirty="0"/>
              <a:t>どこに行くときもそれを携帯する習慣をつけておきましょう。</a:t>
            </a:r>
            <a:br>
              <a:rPr lang="en-US" altLang="ja-JP" dirty="0"/>
            </a:br>
            <a:r>
              <a:rPr lang="ja-JP" altLang="en-US" dirty="0"/>
              <a:t>インスリン治療中の人は注射器と血糖測定器一式などもやはり</a:t>
            </a:r>
            <a:r>
              <a:rPr lang="en-US" altLang="ja-JP" dirty="0"/>
              <a:t>1</a:t>
            </a:r>
            <a:r>
              <a:rPr lang="ja-JP" altLang="en-US" dirty="0"/>
              <a:t>週間分をめどに入れることのできる少し大きめのケースを用意しましょう。</a:t>
            </a:r>
            <a:endParaRPr lang="en-US" altLang="ja-JP" dirty="0"/>
          </a:p>
          <a:p>
            <a:pPr marL="285750" indent="-285750">
              <a:buFont typeface="Wingdings" panose="05000000000000000000" pitchFamily="2" charset="2"/>
              <a:buChar char="l"/>
            </a:pPr>
            <a:r>
              <a:rPr lang="ja-JP" altLang="en-US" dirty="0"/>
              <a:t>どこか旅行に行くときや出張に出かけるときもそのまま持っていけば、</a:t>
            </a:r>
            <a:br>
              <a:rPr lang="en-US" altLang="ja-JP" dirty="0"/>
            </a:br>
            <a:r>
              <a:rPr lang="ja-JP" altLang="en-US" dirty="0"/>
              <a:t>薬は約</a:t>
            </a:r>
            <a:r>
              <a:rPr lang="en-US" altLang="ja-JP" dirty="0"/>
              <a:t>1</a:t>
            </a:r>
            <a:r>
              <a:rPr lang="ja-JP" altLang="en-US" dirty="0"/>
              <a:t>週間分手元にあるようになります。名づけて「いつでも安心ポーチ」。</a:t>
            </a:r>
            <a:endParaRPr lang="en-US" altLang="ja-JP" dirty="0"/>
          </a:p>
          <a:p>
            <a:pPr marL="285750" indent="-285750">
              <a:buFont typeface="Wingdings" panose="05000000000000000000" pitchFamily="2" charset="2"/>
              <a:buChar char="l"/>
            </a:pPr>
            <a:r>
              <a:rPr lang="ja-JP" altLang="en-US" dirty="0"/>
              <a:t>もちろんこまめに補充しておきましょう。</a:t>
            </a:r>
            <a:endParaRPr lang="en-US" altLang="ja-JP" dirty="0"/>
          </a:p>
        </p:txBody>
      </p:sp>
      <p:sp>
        <p:nvSpPr>
          <p:cNvPr id="14" name="テキスト ボックス 13"/>
          <p:cNvSpPr txBox="1"/>
          <p:nvPr/>
        </p:nvSpPr>
        <p:spPr>
          <a:xfrm>
            <a:off x="1566154" y="3400422"/>
            <a:ext cx="2815346" cy="442674"/>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nchor="ctr">
            <a:spAutoFit/>
          </a:bodyPr>
          <a:lstStyle/>
          <a:p>
            <a:pPr algn="ctr"/>
            <a:r>
              <a:rPr kumimoji="1" lang="ja-JP" altLang="en-US" sz="2000" b="1" dirty="0"/>
              <a:t>いつでも安心ポーチ</a:t>
            </a:r>
            <a:endParaRPr kumimoji="1" lang="en-US" altLang="ja-JP" sz="2000" b="1" dirty="0"/>
          </a:p>
        </p:txBody>
      </p:sp>
      <p:sp>
        <p:nvSpPr>
          <p:cNvPr id="17" name="正方形/長方形 16"/>
          <p:cNvSpPr/>
          <p:nvPr/>
        </p:nvSpPr>
        <p:spPr>
          <a:xfrm>
            <a:off x="6191250" y="3725050"/>
            <a:ext cx="2082085" cy="1877437"/>
          </a:xfrm>
          <a:prstGeom prst="rect">
            <a:avLst/>
          </a:prstGeom>
        </p:spPr>
        <p:txBody>
          <a:bodyPr wrap="square">
            <a:spAutoFit/>
          </a:bodyPr>
          <a:lstStyle/>
          <a:p>
            <a:pPr algn="ctr"/>
            <a:r>
              <a:rPr lang="ja-JP" altLang="en-US" b="1" u="sng" dirty="0"/>
              <a:t>ポイント</a:t>
            </a:r>
          </a:p>
          <a:p>
            <a:pPr algn="ctr"/>
            <a:endParaRPr lang="ja-JP" altLang="en-US" dirty="0"/>
          </a:p>
          <a:p>
            <a:pPr algn="ctr"/>
            <a:r>
              <a:rPr lang="ja-JP" altLang="en-US" sz="1600" dirty="0"/>
              <a:t>どこに行くときも</a:t>
            </a:r>
            <a:br>
              <a:rPr lang="en-US" altLang="ja-JP" sz="1600" dirty="0"/>
            </a:br>
            <a:r>
              <a:rPr lang="ja-JP" altLang="en-US" sz="1600" dirty="0"/>
              <a:t>「いつでも安心</a:t>
            </a:r>
            <a:br>
              <a:rPr lang="en-US" altLang="ja-JP" sz="1600" dirty="0"/>
            </a:br>
            <a:r>
              <a:rPr lang="ja-JP" altLang="en-US" sz="1600" dirty="0"/>
              <a:t>ポーチ」を</a:t>
            </a:r>
            <a:br>
              <a:rPr lang="en-US" altLang="ja-JP" sz="1600" dirty="0"/>
            </a:br>
            <a:r>
              <a:rPr lang="ja-JP" altLang="en-US" sz="1600" dirty="0"/>
              <a:t>携帯する習慣を</a:t>
            </a:r>
            <a:br>
              <a:rPr lang="en-US" altLang="ja-JP" sz="1600" dirty="0"/>
            </a:br>
            <a:r>
              <a:rPr lang="ja-JP" altLang="en-US" sz="1600" dirty="0"/>
              <a:t>つけましょう。</a:t>
            </a:r>
          </a:p>
        </p:txBody>
      </p:sp>
      <p:sp>
        <p:nvSpPr>
          <p:cNvPr id="18" name="正方形/長方形 17"/>
          <p:cNvSpPr/>
          <p:nvPr/>
        </p:nvSpPr>
        <p:spPr>
          <a:xfrm>
            <a:off x="3637364" y="6630829"/>
            <a:ext cx="5506636" cy="230832"/>
          </a:xfrm>
          <a:prstGeom prst="rect">
            <a:avLst/>
          </a:prstGeom>
        </p:spPr>
        <p:txBody>
          <a:bodyPr wrap="none">
            <a:spAutoFit/>
          </a:bodyPr>
          <a:lstStyle/>
          <a:p>
            <a:pPr algn="r"/>
            <a:r>
              <a:rPr lang="ja-JP" altLang="en-US" sz="900" dirty="0"/>
              <a:t>参考：日本糖尿病学会 編・著：糖尿病医療者のための災害時糖尿病診療マニュアル</a:t>
            </a:r>
            <a:r>
              <a:rPr lang="en-US" altLang="ja-JP" sz="900" dirty="0"/>
              <a:t>, p.91, </a:t>
            </a:r>
            <a:r>
              <a:rPr lang="ja-JP" altLang="en-US" sz="900" dirty="0"/>
              <a:t>文光堂</a:t>
            </a:r>
            <a:r>
              <a:rPr lang="en-US" altLang="ja-JP" sz="900" dirty="0"/>
              <a:t> 2014</a:t>
            </a:r>
          </a:p>
        </p:txBody>
      </p:sp>
    </p:spTree>
    <p:extLst>
      <p:ext uri="{BB962C8B-B14F-4D97-AF65-F5344CB8AC3E}">
        <p14:creationId xmlns:p14="http://schemas.microsoft.com/office/powerpoint/2010/main" val="2813598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C:\Users\rie.nishimura\Documents\●Januvia\20181012_★災害\スライド\素材\181210_災害対策スライド・イラストデータ_181210\bousai_1210-18.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5832" t="27517" r="13582" b="27271"/>
          <a:stretch/>
        </p:blipFill>
        <p:spPr bwMode="auto">
          <a:xfrm>
            <a:off x="4657725" y="3543300"/>
            <a:ext cx="3762375" cy="2409825"/>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C:\Users\rie.nishimura\Documents\●Januvia\20181012_★災害\スライド\素材\181210_災害対策スライド・イラストデータ_181210\bousai_1210-20.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0424" t="24867" r="31203" b="24990"/>
          <a:stretch/>
        </p:blipFill>
        <p:spPr bwMode="auto">
          <a:xfrm>
            <a:off x="933450" y="3333750"/>
            <a:ext cx="2266950" cy="2962275"/>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4"/>
          </p:nvPr>
        </p:nvSpPr>
        <p:spPr/>
        <p:txBody>
          <a:bodyPr/>
          <a:lstStyle/>
          <a:p>
            <a:fld id="{9FD83A67-C334-4EBD-BE04-EE2E4B494E79}" type="slidenum">
              <a:rPr lang="en-US" altLang="ja-JP" smtClean="0"/>
              <a:pPr/>
              <a:t>13</a:t>
            </a:fld>
            <a:endParaRPr lang="en-US" dirty="0"/>
          </a:p>
        </p:txBody>
      </p:sp>
      <p:sp>
        <p:nvSpPr>
          <p:cNvPr id="3" name="タイトル 2"/>
          <p:cNvSpPr>
            <a:spLocks noGrp="1"/>
          </p:cNvSpPr>
          <p:nvPr>
            <p:ph type="title"/>
          </p:nvPr>
        </p:nvSpPr>
        <p:spPr>
          <a:xfrm>
            <a:off x="733424" y="15547"/>
            <a:ext cx="7667625" cy="980728"/>
          </a:xfrm>
        </p:spPr>
        <p:txBody>
          <a:bodyPr>
            <a:noAutofit/>
          </a:bodyPr>
          <a:lstStyle/>
          <a:p>
            <a:r>
              <a:rPr kumimoji="1" lang="ja-JP" altLang="en-US" sz="2800" dirty="0"/>
              <a:t>糖尿病連携手帳、</a:t>
            </a:r>
            <a:br>
              <a:rPr kumimoji="1" lang="en-US" altLang="ja-JP" sz="2800" dirty="0"/>
            </a:br>
            <a:r>
              <a:rPr kumimoji="1" lang="ja-JP" altLang="en-US" sz="2800" dirty="0"/>
              <a:t>お薬手帳（または処方箋の写し）、緊急連絡先</a:t>
            </a:r>
          </a:p>
        </p:txBody>
      </p:sp>
      <p:sp>
        <p:nvSpPr>
          <p:cNvPr id="6" name="テキスト ボックス 5"/>
          <p:cNvSpPr txBox="1"/>
          <p:nvPr/>
        </p:nvSpPr>
        <p:spPr>
          <a:xfrm>
            <a:off x="247650" y="1266825"/>
            <a:ext cx="8639175" cy="1477328"/>
          </a:xfrm>
          <a:prstGeom prst="rect">
            <a:avLst/>
          </a:prstGeom>
          <a:noFill/>
        </p:spPr>
        <p:txBody>
          <a:bodyPr wrap="square" rtlCol="0">
            <a:spAutoFit/>
          </a:bodyPr>
          <a:lstStyle/>
          <a:p>
            <a:pPr marL="285750" indent="-285750">
              <a:buFont typeface="Wingdings" panose="05000000000000000000" pitchFamily="2" charset="2"/>
              <a:buChar char="l"/>
            </a:pPr>
            <a:r>
              <a:rPr lang="ja-JP" altLang="en-US" dirty="0"/>
              <a:t>災害で混乱しているときに手帳などを探そうとしても見つからないので、</a:t>
            </a:r>
            <a:br>
              <a:rPr lang="en-US" altLang="ja-JP" dirty="0"/>
            </a:br>
            <a:r>
              <a:rPr lang="ja-JP" altLang="en-US" dirty="0"/>
              <a:t>糖尿病連携手帳などは普段から薬入れポーチに一緒に入れておくように</a:t>
            </a:r>
            <a:br>
              <a:rPr lang="en-US" altLang="ja-JP" dirty="0"/>
            </a:br>
            <a:r>
              <a:rPr lang="ja-JP" altLang="en-US" dirty="0"/>
              <a:t>しましょう。</a:t>
            </a:r>
            <a:endParaRPr lang="en-US" altLang="ja-JP" dirty="0"/>
          </a:p>
          <a:p>
            <a:pPr marL="285750" indent="-285750">
              <a:buFont typeface="Wingdings" panose="05000000000000000000" pitchFamily="2" charset="2"/>
              <a:buChar char="l"/>
            </a:pPr>
            <a:r>
              <a:rPr lang="ja-JP" altLang="en-US" dirty="0"/>
              <a:t>外来診察のときにもこのポーチを携帯し、内容を確認するようにしておけば、</a:t>
            </a:r>
            <a:br>
              <a:rPr lang="en-US" altLang="ja-JP" dirty="0"/>
            </a:br>
            <a:r>
              <a:rPr lang="ja-JP" altLang="en-US" dirty="0"/>
              <a:t>習慣として徹底できます。</a:t>
            </a:r>
            <a:endParaRPr lang="en-US" altLang="ja-JP" dirty="0"/>
          </a:p>
        </p:txBody>
      </p:sp>
      <p:sp>
        <p:nvSpPr>
          <p:cNvPr id="13" name="環状矢印 12"/>
          <p:cNvSpPr/>
          <p:nvPr/>
        </p:nvSpPr>
        <p:spPr>
          <a:xfrm>
            <a:off x="3390149" y="3909803"/>
            <a:ext cx="1086599" cy="1025633"/>
          </a:xfrm>
          <a:prstGeom prst="circularArrow">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テキスト ボックス 13"/>
          <p:cNvSpPr txBox="1"/>
          <p:nvPr/>
        </p:nvSpPr>
        <p:spPr>
          <a:xfrm>
            <a:off x="537453" y="2744153"/>
            <a:ext cx="3101097" cy="442674"/>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nchor="ctr">
            <a:spAutoFit/>
          </a:bodyPr>
          <a:lstStyle/>
          <a:p>
            <a:pPr algn="ctr"/>
            <a:r>
              <a:rPr kumimoji="1" lang="ja-JP" altLang="en-US" sz="2000" b="1" dirty="0"/>
              <a:t>手帳も一緒に入れておく</a:t>
            </a:r>
            <a:endParaRPr kumimoji="1" lang="en-US" altLang="ja-JP" sz="2000" b="1" dirty="0"/>
          </a:p>
        </p:txBody>
      </p:sp>
      <p:sp>
        <p:nvSpPr>
          <p:cNvPr id="15" name="正方形/長方形 14"/>
          <p:cNvSpPr/>
          <p:nvPr/>
        </p:nvSpPr>
        <p:spPr>
          <a:xfrm>
            <a:off x="3637364" y="6630829"/>
            <a:ext cx="5506636" cy="230832"/>
          </a:xfrm>
          <a:prstGeom prst="rect">
            <a:avLst/>
          </a:prstGeom>
        </p:spPr>
        <p:txBody>
          <a:bodyPr wrap="none">
            <a:spAutoFit/>
          </a:bodyPr>
          <a:lstStyle/>
          <a:p>
            <a:pPr algn="r"/>
            <a:r>
              <a:rPr lang="ja-JP" altLang="en-US" sz="900" dirty="0"/>
              <a:t>参考：日本糖尿病学会 編・著：糖尿病医療者のための災害時糖尿病診療マニュアル</a:t>
            </a:r>
            <a:r>
              <a:rPr lang="en-US" altLang="ja-JP" sz="900" dirty="0"/>
              <a:t>, p.91, </a:t>
            </a:r>
            <a:r>
              <a:rPr lang="ja-JP" altLang="en-US" sz="900" dirty="0"/>
              <a:t>文光堂</a:t>
            </a:r>
            <a:r>
              <a:rPr lang="en-US" altLang="ja-JP" sz="900" dirty="0"/>
              <a:t> 2014</a:t>
            </a:r>
          </a:p>
        </p:txBody>
      </p:sp>
    </p:spTree>
    <p:extLst>
      <p:ext uri="{BB962C8B-B14F-4D97-AF65-F5344CB8AC3E}">
        <p14:creationId xmlns:p14="http://schemas.microsoft.com/office/powerpoint/2010/main" val="2813598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descr="C:\Users\rie.nishimura\Documents\●Januvia\20181012_★災害\スライド\素材\181210_災害対策スライド・イラストデータ_181210\bousai_1210-2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875" t="21233" r="26348" b="20444"/>
          <a:stretch/>
        </p:blipFill>
        <p:spPr bwMode="auto">
          <a:xfrm>
            <a:off x="5962650" y="4165756"/>
            <a:ext cx="2019300" cy="2465073"/>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C:\Users\rie.nishimura\Documents\●Januvia\20181012_★災害\スライド\素材\181210_災害対策スライド・イラストデータ_181210\bousai_1210-2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501" t="20619" r="16808" b="20619"/>
          <a:stretch/>
        </p:blipFill>
        <p:spPr bwMode="auto">
          <a:xfrm>
            <a:off x="1362075" y="4295775"/>
            <a:ext cx="2390776" cy="2171700"/>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4"/>
          </p:nvPr>
        </p:nvSpPr>
        <p:spPr/>
        <p:txBody>
          <a:bodyPr/>
          <a:lstStyle/>
          <a:p>
            <a:fld id="{9FD83A67-C334-4EBD-BE04-EE2E4B494E79}" type="slidenum">
              <a:rPr lang="en-US" altLang="ja-JP" smtClean="0"/>
              <a:pPr/>
              <a:t>14</a:t>
            </a:fld>
            <a:endParaRPr lang="en-US" dirty="0"/>
          </a:p>
        </p:txBody>
      </p:sp>
      <p:sp>
        <p:nvSpPr>
          <p:cNvPr id="3" name="タイトル 2"/>
          <p:cNvSpPr>
            <a:spLocks noGrp="1"/>
          </p:cNvSpPr>
          <p:nvPr>
            <p:ph type="title"/>
          </p:nvPr>
        </p:nvSpPr>
        <p:spPr/>
        <p:txBody>
          <a:bodyPr/>
          <a:lstStyle/>
          <a:p>
            <a:r>
              <a:rPr kumimoji="1" lang="ja-JP" altLang="en-US" dirty="0"/>
              <a:t>携帯電話</a:t>
            </a:r>
          </a:p>
        </p:txBody>
      </p:sp>
      <p:sp>
        <p:nvSpPr>
          <p:cNvPr id="5" name="テキスト ボックス 4"/>
          <p:cNvSpPr txBox="1"/>
          <p:nvPr/>
        </p:nvSpPr>
        <p:spPr>
          <a:xfrm>
            <a:off x="247650" y="1266825"/>
            <a:ext cx="8639175" cy="2031325"/>
          </a:xfrm>
          <a:prstGeom prst="rect">
            <a:avLst/>
          </a:prstGeom>
          <a:noFill/>
        </p:spPr>
        <p:txBody>
          <a:bodyPr wrap="square" rtlCol="0">
            <a:spAutoFit/>
          </a:bodyPr>
          <a:lstStyle/>
          <a:p>
            <a:pPr marL="285750" indent="-285750">
              <a:buFont typeface="Wingdings" panose="05000000000000000000" pitchFamily="2" charset="2"/>
              <a:buChar char="l"/>
            </a:pPr>
            <a:r>
              <a:rPr lang="ja-JP" altLang="en-US" dirty="0"/>
              <a:t>災害時もっとも心配なのは、離れている家族の安否情報です。</a:t>
            </a:r>
            <a:br>
              <a:rPr lang="en-US" altLang="ja-JP" dirty="0"/>
            </a:br>
            <a:r>
              <a:rPr lang="ja-JP" altLang="en-US" dirty="0"/>
              <a:t>いざというときに使えるように、緊急時の連絡方法を家族や友人との間で取り決めて、必ず練習しておきましょう。</a:t>
            </a:r>
            <a:endParaRPr lang="en-US" altLang="ja-JP" dirty="0"/>
          </a:p>
          <a:p>
            <a:pPr marL="285750" indent="-285750">
              <a:buFont typeface="Wingdings" panose="05000000000000000000" pitchFamily="2" charset="2"/>
              <a:buChar char="l"/>
            </a:pPr>
            <a:r>
              <a:rPr lang="ja-JP" altLang="en-US" dirty="0"/>
              <a:t>災害用伝言ダイヤルや災害用伝言板サービスなどの使い方を練習しておきましょう。毎月</a:t>
            </a:r>
            <a:r>
              <a:rPr lang="en-US" altLang="ja-JP" dirty="0"/>
              <a:t>1</a:t>
            </a:r>
            <a:r>
              <a:rPr lang="ja-JP" altLang="en-US" dirty="0"/>
              <a:t>日、</a:t>
            </a:r>
            <a:r>
              <a:rPr lang="en-US" altLang="ja-JP" dirty="0"/>
              <a:t>15</a:t>
            </a:r>
            <a:r>
              <a:rPr lang="ja-JP" altLang="en-US" dirty="0"/>
              <a:t>日、正月、防災週間などのときに無料で体験できます。</a:t>
            </a:r>
            <a:endParaRPr lang="en-US" altLang="ja-JP" dirty="0"/>
          </a:p>
          <a:p>
            <a:pPr marL="285750" indent="-285750">
              <a:buFont typeface="Wingdings" panose="05000000000000000000" pitchFamily="2" charset="2"/>
              <a:buChar char="l"/>
            </a:pPr>
            <a:r>
              <a:rPr lang="ja-JP" altLang="en-US" dirty="0"/>
              <a:t>電源が切れてしまうと役に立たないので、電池式の充電器は必ず用意しておきましょう。</a:t>
            </a:r>
            <a:endParaRPr lang="en-US" altLang="ja-JP" dirty="0"/>
          </a:p>
        </p:txBody>
      </p:sp>
      <p:sp>
        <p:nvSpPr>
          <p:cNvPr id="8" name="テキスト ボックス 7"/>
          <p:cNvSpPr txBox="1"/>
          <p:nvPr/>
        </p:nvSpPr>
        <p:spPr>
          <a:xfrm>
            <a:off x="670804" y="3382563"/>
            <a:ext cx="3566232" cy="783193"/>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nchor="ctr">
            <a:spAutoFit/>
          </a:bodyPr>
          <a:lstStyle/>
          <a:p>
            <a:pPr algn="ctr"/>
            <a:r>
              <a:rPr kumimoji="1" lang="ja-JP" altLang="en-US" sz="2000" b="1" dirty="0"/>
              <a:t>緊急時の連絡方法を決めて、</a:t>
            </a:r>
            <a:br>
              <a:rPr kumimoji="1" lang="en-US" altLang="ja-JP" sz="2000" b="1" dirty="0"/>
            </a:br>
            <a:r>
              <a:rPr kumimoji="1" lang="ja-JP" altLang="en-US" sz="2000" b="1" dirty="0"/>
              <a:t>練習しておく</a:t>
            </a:r>
            <a:endParaRPr kumimoji="1" lang="en-US" altLang="ja-JP" sz="2000" b="1" dirty="0"/>
          </a:p>
        </p:txBody>
      </p:sp>
      <p:sp>
        <p:nvSpPr>
          <p:cNvPr id="9" name="テキスト ボックス 8"/>
          <p:cNvSpPr txBox="1"/>
          <p:nvPr/>
        </p:nvSpPr>
        <p:spPr>
          <a:xfrm>
            <a:off x="5703037" y="3382563"/>
            <a:ext cx="2196221" cy="783193"/>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nchor="ctr">
            <a:spAutoFit/>
          </a:bodyPr>
          <a:lstStyle/>
          <a:p>
            <a:pPr algn="ctr"/>
            <a:r>
              <a:rPr kumimoji="1" lang="ja-JP" altLang="en-US" sz="2000" b="1" dirty="0"/>
              <a:t>電池式の</a:t>
            </a:r>
            <a:br>
              <a:rPr kumimoji="1" lang="en-US" altLang="ja-JP" sz="2000" b="1" dirty="0"/>
            </a:br>
            <a:r>
              <a:rPr kumimoji="1" lang="ja-JP" altLang="en-US" sz="2000" b="1" dirty="0"/>
              <a:t>充電器を用意</a:t>
            </a:r>
            <a:endParaRPr kumimoji="1" lang="en-US" altLang="ja-JP" sz="2000" b="1" dirty="0"/>
          </a:p>
        </p:txBody>
      </p:sp>
      <p:sp>
        <p:nvSpPr>
          <p:cNvPr id="11" name="正方形/長方形 10"/>
          <p:cNvSpPr/>
          <p:nvPr/>
        </p:nvSpPr>
        <p:spPr>
          <a:xfrm>
            <a:off x="3637364" y="6630829"/>
            <a:ext cx="5506636" cy="230832"/>
          </a:xfrm>
          <a:prstGeom prst="rect">
            <a:avLst/>
          </a:prstGeom>
        </p:spPr>
        <p:txBody>
          <a:bodyPr wrap="none">
            <a:spAutoFit/>
          </a:bodyPr>
          <a:lstStyle/>
          <a:p>
            <a:pPr algn="r"/>
            <a:r>
              <a:rPr lang="ja-JP" altLang="en-US" sz="900" dirty="0"/>
              <a:t>参考：日本糖尿病学会 編・著：糖尿病医療者のための災害時糖尿病診療マニュアル</a:t>
            </a:r>
            <a:r>
              <a:rPr lang="en-US" altLang="ja-JP" sz="900" dirty="0"/>
              <a:t>, p.92, </a:t>
            </a:r>
            <a:r>
              <a:rPr lang="ja-JP" altLang="en-US" sz="900" dirty="0"/>
              <a:t>文光堂</a:t>
            </a:r>
            <a:r>
              <a:rPr lang="en-US" altLang="ja-JP" sz="900" dirty="0"/>
              <a:t> 2014</a:t>
            </a:r>
          </a:p>
        </p:txBody>
      </p:sp>
    </p:spTree>
    <p:extLst>
      <p:ext uri="{BB962C8B-B14F-4D97-AF65-F5344CB8AC3E}">
        <p14:creationId xmlns:p14="http://schemas.microsoft.com/office/powerpoint/2010/main" val="2813598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rie.nishimura\Documents\●Januvia\20181012_★災害\スライド\素材\181210_災害対策スライド・イラストデータ_181210\bousai_1210-23.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357" t="22384" r="25503" b="23229"/>
          <a:stretch/>
        </p:blipFill>
        <p:spPr bwMode="auto">
          <a:xfrm>
            <a:off x="3228975" y="3600450"/>
            <a:ext cx="2676526" cy="2962275"/>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4"/>
          </p:nvPr>
        </p:nvSpPr>
        <p:spPr/>
        <p:txBody>
          <a:bodyPr/>
          <a:lstStyle/>
          <a:p>
            <a:fld id="{9FD83A67-C334-4EBD-BE04-EE2E4B494E79}" type="slidenum">
              <a:rPr lang="en-US" altLang="ja-JP" smtClean="0"/>
              <a:pPr/>
              <a:t>15</a:t>
            </a:fld>
            <a:endParaRPr lang="en-US" dirty="0"/>
          </a:p>
        </p:txBody>
      </p:sp>
      <p:sp>
        <p:nvSpPr>
          <p:cNvPr id="3" name="タイトル 2"/>
          <p:cNvSpPr>
            <a:spLocks noGrp="1"/>
          </p:cNvSpPr>
          <p:nvPr>
            <p:ph type="title"/>
          </p:nvPr>
        </p:nvSpPr>
        <p:spPr/>
        <p:txBody>
          <a:bodyPr/>
          <a:lstStyle/>
          <a:p>
            <a:r>
              <a:rPr kumimoji="1" lang="ja-JP" altLang="en-US" dirty="0"/>
              <a:t>避難所の確認</a:t>
            </a:r>
          </a:p>
        </p:txBody>
      </p:sp>
      <p:sp>
        <p:nvSpPr>
          <p:cNvPr id="5" name="テキスト ボックス 4"/>
          <p:cNvSpPr txBox="1"/>
          <p:nvPr/>
        </p:nvSpPr>
        <p:spPr>
          <a:xfrm>
            <a:off x="247650" y="1266825"/>
            <a:ext cx="8639175" cy="1754326"/>
          </a:xfrm>
          <a:prstGeom prst="rect">
            <a:avLst/>
          </a:prstGeom>
          <a:noFill/>
        </p:spPr>
        <p:txBody>
          <a:bodyPr wrap="square" rtlCol="0">
            <a:spAutoFit/>
          </a:bodyPr>
          <a:lstStyle/>
          <a:p>
            <a:pPr marL="285750" indent="-285750">
              <a:buFont typeface="Wingdings" panose="05000000000000000000" pitchFamily="2" charset="2"/>
              <a:buChar char="l"/>
            </a:pPr>
            <a:r>
              <a:rPr lang="ja-JP" altLang="en-US" dirty="0"/>
              <a:t>大災害に遭遇したときに避難する場所をあらかじめ家族で確認して</a:t>
            </a:r>
            <a:br>
              <a:rPr lang="en-US" altLang="ja-JP" dirty="0"/>
            </a:br>
            <a:r>
              <a:rPr lang="ja-JP" altLang="en-US" dirty="0"/>
              <a:t>おきましょう。</a:t>
            </a:r>
            <a:br>
              <a:rPr lang="en-US" altLang="ja-JP" dirty="0"/>
            </a:br>
            <a:r>
              <a:rPr lang="ja-JP" altLang="en-US" dirty="0"/>
              <a:t>避難所には多くの被災者が押し寄せ、満員になってしまう場合もあります。</a:t>
            </a:r>
            <a:br>
              <a:rPr lang="en-US" altLang="ja-JP" dirty="0"/>
            </a:br>
            <a:r>
              <a:rPr lang="en-US" altLang="ja-JP" dirty="0"/>
              <a:t>1</a:t>
            </a:r>
            <a:r>
              <a:rPr lang="ja-JP" altLang="en-US" dirty="0"/>
              <a:t>ヵ所ではなく、他の避難所やその避難経路の安全も確認しておきましょう。</a:t>
            </a:r>
            <a:endParaRPr lang="en-US" altLang="ja-JP" dirty="0"/>
          </a:p>
          <a:p>
            <a:pPr marL="285750" indent="-285750">
              <a:buFont typeface="Wingdings" panose="05000000000000000000" pitchFamily="2" charset="2"/>
              <a:buChar char="l"/>
            </a:pPr>
            <a:r>
              <a:rPr lang="ja-JP" altLang="en-US" dirty="0"/>
              <a:t>災害時は交通の遮断で帰宅困難となる場合も予測されます。そのときは仕事場</a:t>
            </a:r>
            <a:br>
              <a:rPr lang="en-US" altLang="ja-JP" dirty="0"/>
            </a:br>
            <a:r>
              <a:rPr lang="ja-JP" altLang="en-US" dirty="0"/>
              <a:t>近くの避難所や帰宅困難者用の臨時施設なども調べておく必要があります。</a:t>
            </a:r>
            <a:endParaRPr lang="en-US" altLang="ja-JP" dirty="0"/>
          </a:p>
        </p:txBody>
      </p:sp>
      <p:sp>
        <p:nvSpPr>
          <p:cNvPr id="6" name="テキスト ボックス 5"/>
          <p:cNvSpPr txBox="1"/>
          <p:nvPr/>
        </p:nvSpPr>
        <p:spPr>
          <a:xfrm>
            <a:off x="856807" y="2979926"/>
            <a:ext cx="3400868" cy="442674"/>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nchor="ctr">
            <a:spAutoFit/>
          </a:bodyPr>
          <a:lstStyle/>
          <a:p>
            <a:pPr algn="ctr"/>
            <a:r>
              <a:rPr kumimoji="1" lang="ja-JP" altLang="en-US" sz="2000" b="1" dirty="0"/>
              <a:t>避難所と避難経路を確認</a:t>
            </a:r>
            <a:endParaRPr kumimoji="1" lang="en-US" altLang="ja-JP" sz="2000" b="1" dirty="0"/>
          </a:p>
        </p:txBody>
      </p:sp>
      <p:sp>
        <p:nvSpPr>
          <p:cNvPr id="10" name="正方形/長方形 9"/>
          <p:cNvSpPr/>
          <p:nvPr/>
        </p:nvSpPr>
        <p:spPr>
          <a:xfrm>
            <a:off x="3637364" y="6630829"/>
            <a:ext cx="5506636" cy="230832"/>
          </a:xfrm>
          <a:prstGeom prst="rect">
            <a:avLst/>
          </a:prstGeom>
        </p:spPr>
        <p:txBody>
          <a:bodyPr wrap="none">
            <a:spAutoFit/>
          </a:bodyPr>
          <a:lstStyle/>
          <a:p>
            <a:pPr algn="r"/>
            <a:r>
              <a:rPr lang="ja-JP" altLang="en-US" sz="900" dirty="0"/>
              <a:t>参考：日本糖尿病学会 編・著：糖尿病医療者のための災害時糖尿病診療マニュアル</a:t>
            </a:r>
            <a:r>
              <a:rPr lang="en-US" altLang="ja-JP" sz="900" dirty="0"/>
              <a:t>, p.92, </a:t>
            </a:r>
            <a:r>
              <a:rPr lang="ja-JP" altLang="en-US" sz="900" dirty="0"/>
              <a:t>文光堂</a:t>
            </a:r>
            <a:r>
              <a:rPr lang="en-US" altLang="ja-JP" sz="900" dirty="0"/>
              <a:t> 2014</a:t>
            </a:r>
          </a:p>
        </p:txBody>
      </p:sp>
    </p:spTree>
    <p:extLst>
      <p:ext uri="{BB962C8B-B14F-4D97-AF65-F5344CB8AC3E}">
        <p14:creationId xmlns:p14="http://schemas.microsoft.com/office/powerpoint/2010/main" val="2813598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rie.nishimura\Documents\●Januvia\20181012_★災害\スライド\素材\181210_災害対策スライド・イラストデータ_181210\bousai_1210-2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1841" y="1736090"/>
            <a:ext cx="5048256" cy="50482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rie.nishimura\Documents\●Januvia\20181012_★災害\スライド\素材\181210_災害対策スライド・イラストデータ_181210\bousai_1210-02.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4325" t="23908" r="32681" b="26386"/>
          <a:stretch/>
        </p:blipFill>
        <p:spPr bwMode="auto">
          <a:xfrm>
            <a:off x="2204085" y="4086225"/>
            <a:ext cx="1605915" cy="24193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rie.nishimura\Documents\●Januvia\20181012_★災害\スライド\素材\181210_災害対策スライド・イラストデータ_181210\bousai_1210-01.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9064" t="19227" r="38148" b="16477"/>
          <a:stretch/>
        </p:blipFill>
        <p:spPr bwMode="auto">
          <a:xfrm>
            <a:off x="3810000" y="3190875"/>
            <a:ext cx="1219200" cy="3439954"/>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2"/>
          <p:cNvSpPr>
            <a:spLocks noGrp="1"/>
          </p:cNvSpPr>
          <p:nvPr>
            <p:ph type="sldNum" sz="quarter" idx="4"/>
          </p:nvPr>
        </p:nvSpPr>
        <p:spPr/>
        <p:txBody>
          <a:bodyPr/>
          <a:lstStyle/>
          <a:p>
            <a:fld id="{9FD83A67-C334-4EBD-BE04-EE2E4B494E79}" type="slidenum">
              <a:rPr lang="en-US" altLang="ja-JP" smtClean="0"/>
              <a:pPr/>
              <a:t>2</a:t>
            </a:fld>
            <a:endParaRPr lang="en-US" dirty="0"/>
          </a:p>
        </p:txBody>
      </p:sp>
      <p:sp>
        <p:nvSpPr>
          <p:cNvPr id="5" name="タイトル 4"/>
          <p:cNvSpPr>
            <a:spLocks noGrp="1"/>
          </p:cNvSpPr>
          <p:nvPr>
            <p:ph type="title"/>
          </p:nvPr>
        </p:nvSpPr>
        <p:spPr/>
        <p:txBody>
          <a:bodyPr/>
          <a:lstStyle/>
          <a:p>
            <a:r>
              <a:rPr kumimoji="1" lang="ja-JP" altLang="en-US" dirty="0"/>
              <a:t>災害時の食事</a:t>
            </a:r>
          </a:p>
        </p:txBody>
      </p:sp>
      <p:sp>
        <p:nvSpPr>
          <p:cNvPr id="2" name="テキスト ボックス 1"/>
          <p:cNvSpPr txBox="1"/>
          <p:nvPr/>
        </p:nvSpPr>
        <p:spPr>
          <a:xfrm>
            <a:off x="247650" y="1266825"/>
            <a:ext cx="8639175" cy="1477328"/>
          </a:xfrm>
          <a:prstGeom prst="rect">
            <a:avLst/>
          </a:prstGeom>
          <a:noFill/>
        </p:spPr>
        <p:txBody>
          <a:bodyPr wrap="square" rtlCol="0">
            <a:spAutoFit/>
          </a:bodyPr>
          <a:lstStyle/>
          <a:p>
            <a:pPr marL="285750" indent="-285750">
              <a:buFont typeface="Wingdings" panose="05000000000000000000" pitchFamily="2" charset="2"/>
              <a:buChar char="l"/>
            </a:pPr>
            <a:r>
              <a:rPr kumimoji="1" lang="ja-JP" altLang="en-US" dirty="0"/>
              <a:t>食料不足時には選択の余地はなく、そのときに食べられるものを食べることに</a:t>
            </a:r>
            <a:br>
              <a:rPr kumimoji="1" lang="en-US" altLang="ja-JP" dirty="0"/>
            </a:br>
            <a:r>
              <a:rPr kumimoji="1" lang="ja-JP" altLang="en-US" dirty="0"/>
              <a:t>なります。食事の供給量が十分量になると、全部食べるとカロリー過多になる場合もあります。</a:t>
            </a:r>
            <a:br>
              <a:rPr kumimoji="1" lang="en-US" altLang="ja-JP" dirty="0"/>
            </a:br>
            <a:r>
              <a:rPr kumimoji="1" lang="ja-JP" altLang="en-US" dirty="0"/>
              <a:t>周囲に気兼ねして残さず食べるのではなく、必要な量だけ食べることを</a:t>
            </a:r>
            <a:br>
              <a:rPr kumimoji="1" lang="en-US" altLang="ja-JP" dirty="0"/>
            </a:br>
            <a:r>
              <a:rPr kumimoji="1" lang="ja-JP" altLang="en-US" dirty="0"/>
              <a:t>心</a:t>
            </a:r>
            <a:r>
              <a:rPr lang="ja-JP" altLang="en-US" dirty="0"/>
              <a:t>が</a:t>
            </a:r>
            <a:r>
              <a:rPr kumimoji="1" lang="ja-JP" altLang="en-US" dirty="0"/>
              <a:t>けましょう。</a:t>
            </a:r>
          </a:p>
        </p:txBody>
      </p:sp>
      <p:sp>
        <p:nvSpPr>
          <p:cNvPr id="7" name="角丸四角形吹き出し 6"/>
          <p:cNvSpPr/>
          <p:nvPr/>
        </p:nvSpPr>
        <p:spPr>
          <a:xfrm>
            <a:off x="1661001" y="2876550"/>
            <a:ext cx="1770063" cy="828675"/>
          </a:xfrm>
          <a:prstGeom prst="wedgeRoundRectCallout">
            <a:avLst>
              <a:gd name="adj1" fmla="val 64348"/>
              <a:gd name="adj2" fmla="val 97782"/>
              <a:gd name="adj3" fmla="val 16667"/>
            </a:avLst>
          </a:prstGeom>
          <a:solidFill>
            <a:schemeClr val="bg1"/>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わたしは</a:t>
            </a:r>
            <a:endParaRPr kumimoji="1" lang="en-US" altLang="ja-JP" sz="1600" dirty="0">
              <a:solidFill>
                <a:schemeClr val="tx1"/>
              </a:solidFill>
            </a:endParaRPr>
          </a:p>
          <a:p>
            <a:pPr algn="ctr"/>
            <a:r>
              <a:rPr lang="en-US" altLang="ja-JP" sz="1600" dirty="0">
                <a:solidFill>
                  <a:schemeClr val="tx1"/>
                </a:solidFill>
              </a:rPr>
              <a:t>1</a:t>
            </a:r>
            <a:r>
              <a:rPr lang="ja-JP" altLang="en-US" sz="1600" dirty="0">
                <a:solidFill>
                  <a:schemeClr val="tx1"/>
                </a:solidFill>
              </a:rPr>
              <a:t>日</a:t>
            </a:r>
            <a:r>
              <a:rPr lang="en-US" altLang="ja-JP" sz="1600" dirty="0">
                <a:solidFill>
                  <a:schemeClr val="tx1"/>
                </a:solidFill>
              </a:rPr>
              <a:t>1,600kcal</a:t>
            </a:r>
          </a:p>
          <a:p>
            <a:pPr algn="ctr"/>
            <a:r>
              <a:rPr kumimoji="1" lang="ja-JP" altLang="en-US" sz="1600" dirty="0">
                <a:solidFill>
                  <a:schemeClr val="tx1"/>
                </a:solidFill>
              </a:rPr>
              <a:t>（</a:t>
            </a:r>
            <a:r>
              <a:rPr kumimoji="1" lang="en-US" altLang="ja-JP" sz="1600" dirty="0">
                <a:solidFill>
                  <a:schemeClr val="tx1"/>
                </a:solidFill>
              </a:rPr>
              <a:t>20</a:t>
            </a:r>
            <a:r>
              <a:rPr kumimoji="1" lang="ja-JP" altLang="en-US" sz="1600" dirty="0">
                <a:solidFill>
                  <a:schemeClr val="tx1"/>
                </a:solidFill>
              </a:rPr>
              <a:t>単位）</a:t>
            </a:r>
          </a:p>
        </p:txBody>
      </p:sp>
      <p:sp>
        <p:nvSpPr>
          <p:cNvPr id="12" name="角丸四角形吹き出し 11"/>
          <p:cNvSpPr/>
          <p:nvPr/>
        </p:nvSpPr>
        <p:spPr>
          <a:xfrm>
            <a:off x="434023" y="4086225"/>
            <a:ext cx="1770063" cy="828675"/>
          </a:xfrm>
          <a:prstGeom prst="wedgeRoundRectCallout">
            <a:avLst>
              <a:gd name="adj1" fmla="val 52721"/>
              <a:gd name="adj2" fmla="val 95543"/>
              <a:gd name="adj3" fmla="val 16667"/>
            </a:avLst>
          </a:prstGeom>
          <a:solidFill>
            <a:schemeClr val="bg1"/>
          </a:solidFill>
          <a:ln>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rPr>
              <a:t>ぼくは</a:t>
            </a:r>
            <a:endParaRPr kumimoji="1" lang="en-US" altLang="ja-JP" sz="1600" dirty="0">
              <a:solidFill>
                <a:schemeClr val="tx1"/>
              </a:solidFill>
            </a:endParaRPr>
          </a:p>
          <a:p>
            <a:pPr algn="ctr"/>
            <a:r>
              <a:rPr lang="en-US" altLang="ja-JP" sz="1600" dirty="0">
                <a:solidFill>
                  <a:schemeClr val="tx1"/>
                </a:solidFill>
              </a:rPr>
              <a:t>1</a:t>
            </a:r>
            <a:r>
              <a:rPr lang="ja-JP" altLang="en-US" sz="1600" dirty="0">
                <a:solidFill>
                  <a:schemeClr val="tx1"/>
                </a:solidFill>
              </a:rPr>
              <a:t>日</a:t>
            </a:r>
            <a:r>
              <a:rPr lang="en-US" altLang="ja-JP" sz="1600" dirty="0">
                <a:solidFill>
                  <a:schemeClr val="tx1"/>
                </a:solidFill>
              </a:rPr>
              <a:t>2,000kcal</a:t>
            </a:r>
          </a:p>
          <a:p>
            <a:pPr algn="ctr"/>
            <a:r>
              <a:rPr kumimoji="1" lang="ja-JP" altLang="en-US" sz="1600" dirty="0">
                <a:solidFill>
                  <a:schemeClr val="tx1"/>
                </a:solidFill>
              </a:rPr>
              <a:t>（</a:t>
            </a:r>
            <a:r>
              <a:rPr kumimoji="1" lang="en-US" altLang="ja-JP" sz="1600" dirty="0">
                <a:solidFill>
                  <a:schemeClr val="tx1"/>
                </a:solidFill>
              </a:rPr>
              <a:t>25</a:t>
            </a:r>
            <a:r>
              <a:rPr kumimoji="1" lang="ja-JP" altLang="en-US" sz="1600" dirty="0">
                <a:solidFill>
                  <a:schemeClr val="tx1"/>
                </a:solidFill>
              </a:rPr>
              <a:t>単位）</a:t>
            </a:r>
          </a:p>
        </p:txBody>
      </p:sp>
      <p:sp>
        <p:nvSpPr>
          <p:cNvPr id="17" name="正方形/長方形 16"/>
          <p:cNvSpPr/>
          <p:nvPr/>
        </p:nvSpPr>
        <p:spPr>
          <a:xfrm>
            <a:off x="3637364" y="6630829"/>
            <a:ext cx="5506636" cy="230832"/>
          </a:xfrm>
          <a:prstGeom prst="rect">
            <a:avLst/>
          </a:prstGeom>
        </p:spPr>
        <p:txBody>
          <a:bodyPr wrap="none">
            <a:spAutoFit/>
          </a:bodyPr>
          <a:lstStyle/>
          <a:p>
            <a:pPr algn="r"/>
            <a:r>
              <a:rPr lang="ja-JP" altLang="en-US" sz="900" dirty="0"/>
              <a:t>参考：日本糖尿病学会 編・著：糖尿病医療者のための災害時糖尿病診療マニュアル</a:t>
            </a:r>
            <a:r>
              <a:rPr lang="en-US" altLang="ja-JP" sz="900" dirty="0"/>
              <a:t>, p.53, </a:t>
            </a:r>
            <a:r>
              <a:rPr lang="ja-JP" altLang="en-US" sz="900" dirty="0"/>
              <a:t>文光堂</a:t>
            </a:r>
            <a:r>
              <a:rPr lang="en-US" altLang="ja-JP" sz="900" dirty="0"/>
              <a:t> 2014</a:t>
            </a:r>
          </a:p>
        </p:txBody>
      </p:sp>
      <p:sp>
        <p:nvSpPr>
          <p:cNvPr id="9" name="正方形/長方形 8"/>
          <p:cNvSpPr/>
          <p:nvPr/>
        </p:nvSpPr>
        <p:spPr>
          <a:xfrm>
            <a:off x="6089648" y="3392380"/>
            <a:ext cx="2435225" cy="2031325"/>
          </a:xfrm>
          <a:prstGeom prst="rect">
            <a:avLst/>
          </a:prstGeom>
        </p:spPr>
        <p:txBody>
          <a:bodyPr wrap="square">
            <a:spAutoFit/>
          </a:bodyPr>
          <a:lstStyle/>
          <a:p>
            <a:pPr algn="ctr"/>
            <a:r>
              <a:rPr lang="ja-JP" altLang="en-US" b="1" u="sng" dirty="0"/>
              <a:t>ポイント</a:t>
            </a:r>
          </a:p>
          <a:p>
            <a:pPr algn="ctr"/>
            <a:endParaRPr lang="ja-JP" altLang="en-US" dirty="0"/>
          </a:p>
          <a:p>
            <a:pPr algn="ctr"/>
            <a:r>
              <a:rPr lang="ja-JP" altLang="en-US" dirty="0"/>
              <a:t>あなたの</a:t>
            </a:r>
            <a:br>
              <a:rPr lang="en-US" altLang="ja-JP" dirty="0"/>
            </a:br>
            <a:r>
              <a:rPr lang="en-US" altLang="ja-JP" dirty="0"/>
              <a:t>1</a:t>
            </a:r>
            <a:r>
              <a:rPr lang="ja-JP" altLang="en-US" dirty="0"/>
              <a:t>日のエネルギー量の</a:t>
            </a:r>
            <a:br>
              <a:rPr lang="en-US" altLang="ja-JP" dirty="0"/>
            </a:br>
            <a:r>
              <a:rPr lang="ja-JP" altLang="en-US" dirty="0"/>
              <a:t>目安を、</a:t>
            </a:r>
            <a:br>
              <a:rPr lang="en-US" altLang="ja-JP" dirty="0"/>
            </a:br>
            <a:r>
              <a:rPr lang="ja-JP" altLang="en-US" dirty="0"/>
              <a:t>医師と相談して</a:t>
            </a:r>
            <a:br>
              <a:rPr lang="en-US" altLang="ja-JP" dirty="0"/>
            </a:br>
            <a:r>
              <a:rPr lang="ja-JP" altLang="en-US" dirty="0"/>
              <a:t>おきましょう。</a:t>
            </a:r>
          </a:p>
        </p:txBody>
      </p:sp>
    </p:spTree>
    <p:extLst>
      <p:ext uri="{BB962C8B-B14F-4D97-AF65-F5344CB8AC3E}">
        <p14:creationId xmlns:p14="http://schemas.microsoft.com/office/powerpoint/2010/main" val="513912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rie.nishimura\Documents\●Januvia\20181012_★災害\スライド\素材\181210_災害対策スライド・イラストデータ_181210\bousai_1210-04.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623" t="25121" r="15900" b="25373"/>
          <a:stretch/>
        </p:blipFill>
        <p:spPr bwMode="auto">
          <a:xfrm>
            <a:off x="5219700" y="3429001"/>
            <a:ext cx="3790950" cy="27813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rie.nishimura\Documents\●Januvia\20181012_★災害\スライド\素材\181210_災害対策スライド・イラストデータ_181210\bousai_1210-03.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477" t="19141" r="19283" b="19938"/>
          <a:stretch/>
        </p:blipFill>
        <p:spPr bwMode="auto">
          <a:xfrm>
            <a:off x="1114425" y="3152775"/>
            <a:ext cx="3362325" cy="3400425"/>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2"/>
          <p:cNvSpPr>
            <a:spLocks noGrp="1"/>
          </p:cNvSpPr>
          <p:nvPr>
            <p:ph type="sldNum" sz="quarter" idx="4"/>
          </p:nvPr>
        </p:nvSpPr>
        <p:spPr/>
        <p:txBody>
          <a:bodyPr/>
          <a:lstStyle/>
          <a:p>
            <a:fld id="{9FD83A67-C334-4EBD-BE04-EE2E4B494E79}" type="slidenum">
              <a:rPr lang="en-US" altLang="ja-JP" smtClean="0"/>
              <a:pPr/>
              <a:t>3</a:t>
            </a:fld>
            <a:endParaRPr lang="en-US" dirty="0"/>
          </a:p>
        </p:txBody>
      </p:sp>
      <p:sp>
        <p:nvSpPr>
          <p:cNvPr id="5" name="タイトル 4"/>
          <p:cNvSpPr>
            <a:spLocks noGrp="1"/>
          </p:cNvSpPr>
          <p:nvPr>
            <p:ph type="title"/>
          </p:nvPr>
        </p:nvSpPr>
        <p:spPr/>
        <p:txBody>
          <a:bodyPr/>
          <a:lstStyle/>
          <a:p>
            <a:r>
              <a:rPr kumimoji="1" lang="ja-JP" altLang="en-US" dirty="0"/>
              <a:t>災害時の食事</a:t>
            </a:r>
          </a:p>
        </p:txBody>
      </p:sp>
      <p:sp>
        <p:nvSpPr>
          <p:cNvPr id="2" name="テキスト ボックス 1"/>
          <p:cNvSpPr txBox="1"/>
          <p:nvPr/>
        </p:nvSpPr>
        <p:spPr>
          <a:xfrm>
            <a:off x="247650" y="1266825"/>
            <a:ext cx="8639175" cy="923330"/>
          </a:xfrm>
          <a:prstGeom prst="rect">
            <a:avLst/>
          </a:prstGeom>
          <a:noFill/>
        </p:spPr>
        <p:txBody>
          <a:bodyPr wrap="square" rtlCol="0">
            <a:spAutoFit/>
          </a:bodyPr>
          <a:lstStyle/>
          <a:p>
            <a:pPr marL="285750" indent="-285750">
              <a:buFont typeface="Wingdings" panose="05000000000000000000" pitchFamily="2" charset="2"/>
              <a:buChar char="l"/>
            </a:pPr>
            <a:r>
              <a:rPr lang="ja-JP" altLang="en-US" dirty="0"/>
              <a:t>災害時に供給される食品は、</a:t>
            </a:r>
            <a:br>
              <a:rPr lang="en-US" altLang="ja-JP" dirty="0"/>
            </a:br>
            <a:r>
              <a:rPr lang="ja-JP" altLang="en-US" dirty="0"/>
              <a:t>インスタント食品やおにぎり、菓子パン、缶詰など、糖質の多いものに偏り、</a:t>
            </a:r>
            <a:br>
              <a:rPr lang="en-US" altLang="ja-JP" dirty="0"/>
            </a:br>
            <a:r>
              <a:rPr lang="ja-JP" altLang="en-US" dirty="0"/>
              <a:t>たんぱく質、野菜を食べる機会が得られにくいです。</a:t>
            </a:r>
          </a:p>
        </p:txBody>
      </p:sp>
      <p:sp>
        <p:nvSpPr>
          <p:cNvPr id="4" name="テキスト ボックス 3"/>
          <p:cNvSpPr txBox="1"/>
          <p:nvPr/>
        </p:nvSpPr>
        <p:spPr>
          <a:xfrm>
            <a:off x="1371599" y="2399705"/>
            <a:ext cx="2939285" cy="545480"/>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nchor="ctr">
            <a:noAutofit/>
          </a:bodyPr>
          <a:lstStyle/>
          <a:p>
            <a:pPr algn="ctr"/>
            <a:r>
              <a:rPr kumimoji="1" lang="ja-JP" altLang="en-US" sz="2000" b="1" dirty="0"/>
              <a:t>多くなりがちなもの</a:t>
            </a:r>
            <a:endParaRPr kumimoji="1" lang="en-US" altLang="ja-JP" sz="2000" b="1" dirty="0"/>
          </a:p>
        </p:txBody>
      </p:sp>
      <p:sp>
        <p:nvSpPr>
          <p:cNvPr id="14" name="テキスト ボックス 13"/>
          <p:cNvSpPr txBox="1"/>
          <p:nvPr/>
        </p:nvSpPr>
        <p:spPr>
          <a:xfrm>
            <a:off x="5486400" y="2400279"/>
            <a:ext cx="3241681" cy="545480"/>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nchor="ctr">
            <a:noAutofit/>
          </a:bodyPr>
          <a:lstStyle/>
          <a:p>
            <a:pPr algn="ctr"/>
            <a:r>
              <a:rPr kumimoji="1" lang="ja-JP" altLang="en-US" sz="2000" b="1" dirty="0"/>
              <a:t>少なくなりがちなもの</a:t>
            </a:r>
            <a:endParaRPr kumimoji="1" lang="en-US" altLang="ja-JP" sz="2000" b="1" dirty="0"/>
          </a:p>
        </p:txBody>
      </p:sp>
      <p:sp>
        <p:nvSpPr>
          <p:cNvPr id="18" name="正方形/長方形 17"/>
          <p:cNvSpPr/>
          <p:nvPr/>
        </p:nvSpPr>
        <p:spPr>
          <a:xfrm>
            <a:off x="3637364" y="6630829"/>
            <a:ext cx="5506636" cy="230832"/>
          </a:xfrm>
          <a:prstGeom prst="rect">
            <a:avLst/>
          </a:prstGeom>
        </p:spPr>
        <p:txBody>
          <a:bodyPr wrap="none">
            <a:spAutoFit/>
          </a:bodyPr>
          <a:lstStyle/>
          <a:p>
            <a:pPr algn="r"/>
            <a:r>
              <a:rPr lang="ja-JP" altLang="en-US" sz="900" dirty="0"/>
              <a:t>参考：日本糖尿病学会 編・著：糖尿病医療者のための災害時糖尿病診療マニュアル</a:t>
            </a:r>
            <a:r>
              <a:rPr lang="en-US" altLang="ja-JP" sz="900" dirty="0"/>
              <a:t>, p.53, </a:t>
            </a:r>
            <a:r>
              <a:rPr lang="ja-JP" altLang="en-US" sz="900" dirty="0"/>
              <a:t>文光堂</a:t>
            </a:r>
            <a:r>
              <a:rPr lang="en-US" altLang="ja-JP" sz="900" dirty="0"/>
              <a:t> 2014</a:t>
            </a:r>
          </a:p>
        </p:txBody>
      </p:sp>
    </p:spTree>
    <p:extLst>
      <p:ext uri="{BB962C8B-B14F-4D97-AF65-F5344CB8AC3E}">
        <p14:creationId xmlns:p14="http://schemas.microsoft.com/office/powerpoint/2010/main" val="760791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Users\rie.nishimura\Documents\●Januvia\20181012_★災害\スライド\素材\181210_災害対策スライド・イラストデータ_181210\bousai_1210-07.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672" t="27293" r="25570" b="28664"/>
          <a:stretch/>
        </p:blipFill>
        <p:spPr bwMode="auto">
          <a:xfrm>
            <a:off x="6305550" y="3809999"/>
            <a:ext cx="2592388" cy="239077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rie.nishimura\Documents\●Januvia\20181012_★災害\スライド\素材\181210_災害対策スライド・イラストデータ_181210\bousai_1210-04.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515" t="24027" r="15876" b="24573"/>
          <a:stretch/>
        </p:blipFill>
        <p:spPr bwMode="auto">
          <a:xfrm>
            <a:off x="3076575" y="3905250"/>
            <a:ext cx="3019426" cy="229552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C:\Users\rie.nishimura\Documents\●Januvia\20181012_★災害\スライド\素材\181210_災害対策スライド・イラストデータ_181210\bousai_1210-06.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6782" t="26394" r="27721" b="25650"/>
          <a:stretch/>
        </p:blipFill>
        <p:spPr bwMode="auto">
          <a:xfrm>
            <a:off x="564391" y="3810000"/>
            <a:ext cx="2512184" cy="2647950"/>
          </a:xfrm>
          <a:prstGeom prst="rect">
            <a:avLst/>
          </a:prstGeom>
          <a:noFill/>
          <a:extLst>
            <a:ext uri="{909E8E84-426E-40DD-AFC4-6F175D3DCCD1}">
              <a14:hiddenFill xmlns:a14="http://schemas.microsoft.com/office/drawing/2010/main">
                <a:solidFill>
                  <a:srgbClr val="FFFFFF"/>
                </a:solidFill>
              </a14:hiddenFill>
            </a:ext>
          </a:extLst>
        </p:spPr>
      </p:pic>
      <p:sp>
        <p:nvSpPr>
          <p:cNvPr id="3" name="スライド番号プレースホルダー 2"/>
          <p:cNvSpPr>
            <a:spLocks noGrp="1"/>
          </p:cNvSpPr>
          <p:nvPr>
            <p:ph type="sldNum" sz="quarter" idx="4"/>
          </p:nvPr>
        </p:nvSpPr>
        <p:spPr/>
        <p:txBody>
          <a:bodyPr/>
          <a:lstStyle/>
          <a:p>
            <a:fld id="{9FD83A67-C334-4EBD-BE04-EE2E4B494E79}" type="slidenum">
              <a:rPr lang="en-US" altLang="ja-JP" smtClean="0"/>
              <a:pPr/>
              <a:t>4</a:t>
            </a:fld>
            <a:endParaRPr lang="en-US" dirty="0"/>
          </a:p>
        </p:txBody>
      </p:sp>
      <p:sp>
        <p:nvSpPr>
          <p:cNvPr id="5" name="タイトル 4"/>
          <p:cNvSpPr>
            <a:spLocks noGrp="1"/>
          </p:cNvSpPr>
          <p:nvPr>
            <p:ph type="title"/>
          </p:nvPr>
        </p:nvSpPr>
        <p:spPr/>
        <p:txBody>
          <a:bodyPr/>
          <a:lstStyle/>
          <a:p>
            <a:r>
              <a:rPr kumimoji="1" lang="ja-JP" altLang="en-US" dirty="0"/>
              <a:t>災害時の食事</a:t>
            </a:r>
          </a:p>
        </p:txBody>
      </p:sp>
      <p:sp>
        <p:nvSpPr>
          <p:cNvPr id="2" name="テキスト ボックス 1"/>
          <p:cNvSpPr txBox="1"/>
          <p:nvPr/>
        </p:nvSpPr>
        <p:spPr>
          <a:xfrm>
            <a:off x="247650" y="1266825"/>
            <a:ext cx="8639175" cy="1200329"/>
          </a:xfrm>
          <a:prstGeom prst="rect">
            <a:avLst/>
          </a:prstGeom>
          <a:noFill/>
        </p:spPr>
        <p:txBody>
          <a:bodyPr wrap="square" rtlCol="0">
            <a:spAutoFit/>
          </a:bodyPr>
          <a:lstStyle/>
          <a:p>
            <a:pPr marL="285750" indent="-285750">
              <a:buFont typeface="Wingdings" panose="05000000000000000000" pitchFamily="2" charset="2"/>
              <a:buChar char="l"/>
            </a:pPr>
            <a:r>
              <a:rPr kumimoji="1" lang="ja-JP" altLang="en-US" dirty="0"/>
              <a:t>食品のカロリー表示に注意し、</a:t>
            </a:r>
            <a:br>
              <a:rPr kumimoji="1" lang="en-US" altLang="ja-JP" dirty="0"/>
            </a:br>
            <a:r>
              <a:rPr kumimoji="1" lang="ja-JP" altLang="en-US" dirty="0"/>
              <a:t>できるだけ日常生活での摂取量に近づけるよう心がけましょう。</a:t>
            </a:r>
            <a:br>
              <a:rPr kumimoji="1" lang="en-US" altLang="ja-JP" dirty="0"/>
            </a:br>
            <a:r>
              <a:rPr kumimoji="1" lang="ja-JP" altLang="en-US" dirty="0"/>
              <a:t>例えば、麺類の汁を飲み干さないようにする、野菜やたんぱく質を先に食べ、</a:t>
            </a:r>
            <a:br>
              <a:rPr kumimoji="1" lang="en-US" altLang="ja-JP" dirty="0"/>
            </a:br>
            <a:r>
              <a:rPr kumimoji="1" lang="ja-JP" altLang="en-US" dirty="0"/>
              <a:t>炭水化物はなるべく後に食べるよう心がけるなどの工夫ができます。</a:t>
            </a:r>
          </a:p>
        </p:txBody>
      </p:sp>
      <p:sp>
        <p:nvSpPr>
          <p:cNvPr id="8" name="テキスト ボックス 7"/>
          <p:cNvSpPr txBox="1"/>
          <p:nvPr/>
        </p:nvSpPr>
        <p:spPr>
          <a:xfrm>
            <a:off x="564391" y="2766383"/>
            <a:ext cx="2333558" cy="783193"/>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nchor="ctr">
            <a:spAutoFit/>
          </a:bodyPr>
          <a:lstStyle/>
          <a:p>
            <a:pPr algn="ctr"/>
            <a:r>
              <a:rPr kumimoji="1" lang="ja-JP" altLang="en-US" sz="2000" b="1" dirty="0"/>
              <a:t>麺類の汁は</a:t>
            </a:r>
            <a:endParaRPr kumimoji="1" lang="en-US" altLang="ja-JP" sz="2000" b="1" dirty="0"/>
          </a:p>
          <a:p>
            <a:pPr algn="ctr"/>
            <a:r>
              <a:rPr lang="ja-JP" altLang="en-US" sz="2000" b="1" dirty="0"/>
              <a:t>飲み干さない</a:t>
            </a:r>
            <a:endParaRPr kumimoji="1" lang="en-US" altLang="ja-JP" sz="2000" b="1" dirty="0"/>
          </a:p>
        </p:txBody>
      </p:sp>
      <p:sp>
        <p:nvSpPr>
          <p:cNvPr id="9" name="テキスト ボックス 8"/>
          <p:cNvSpPr txBox="1"/>
          <p:nvPr/>
        </p:nvSpPr>
        <p:spPr>
          <a:xfrm>
            <a:off x="6224340" y="2766383"/>
            <a:ext cx="2600293" cy="783193"/>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nchor="ctr">
            <a:spAutoFit/>
          </a:bodyPr>
          <a:lstStyle/>
          <a:p>
            <a:pPr algn="ctr"/>
            <a:r>
              <a:rPr kumimoji="1" lang="ja-JP" altLang="en-US" sz="2000" b="1" dirty="0"/>
              <a:t>炭水化物は</a:t>
            </a:r>
            <a:br>
              <a:rPr kumimoji="1" lang="en-US" altLang="ja-JP" sz="2000" b="1" dirty="0"/>
            </a:br>
            <a:r>
              <a:rPr kumimoji="1" lang="ja-JP" altLang="en-US" sz="2000" b="1" dirty="0"/>
              <a:t>なるべく後に食べる</a:t>
            </a:r>
            <a:endParaRPr kumimoji="1" lang="en-US" altLang="ja-JP" sz="2000" b="1" dirty="0"/>
          </a:p>
        </p:txBody>
      </p:sp>
      <p:sp>
        <p:nvSpPr>
          <p:cNvPr id="10" name="テキスト ボックス 9"/>
          <p:cNvSpPr txBox="1"/>
          <p:nvPr/>
        </p:nvSpPr>
        <p:spPr>
          <a:xfrm>
            <a:off x="3270532" y="2766382"/>
            <a:ext cx="2600293" cy="783193"/>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nchor="ctr">
            <a:spAutoFit/>
          </a:bodyPr>
          <a:lstStyle/>
          <a:p>
            <a:pPr algn="ctr"/>
            <a:r>
              <a:rPr kumimoji="1" lang="ja-JP" altLang="en-US" sz="2000" b="1" dirty="0"/>
              <a:t>野菜・たんぱく質を</a:t>
            </a:r>
            <a:br>
              <a:rPr kumimoji="1" lang="en-US" altLang="ja-JP" sz="2000" b="1" dirty="0"/>
            </a:br>
            <a:r>
              <a:rPr kumimoji="1" lang="ja-JP" altLang="en-US" sz="2000" b="1" dirty="0"/>
              <a:t>先に食べる</a:t>
            </a:r>
            <a:endParaRPr kumimoji="1" lang="en-US" altLang="ja-JP" sz="2000" b="1" dirty="0"/>
          </a:p>
        </p:txBody>
      </p:sp>
      <p:sp>
        <p:nvSpPr>
          <p:cNvPr id="21" name="正方形/長方形 20"/>
          <p:cNvSpPr/>
          <p:nvPr/>
        </p:nvSpPr>
        <p:spPr>
          <a:xfrm>
            <a:off x="3637364" y="6630829"/>
            <a:ext cx="5506636" cy="230832"/>
          </a:xfrm>
          <a:prstGeom prst="rect">
            <a:avLst/>
          </a:prstGeom>
        </p:spPr>
        <p:txBody>
          <a:bodyPr wrap="none">
            <a:spAutoFit/>
          </a:bodyPr>
          <a:lstStyle/>
          <a:p>
            <a:pPr algn="r"/>
            <a:r>
              <a:rPr lang="ja-JP" altLang="en-US" sz="900" dirty="0"/>
              <a:t>参考：日本糖尿病学会 編・著：糖尿病医療者のための災害時糖尿病診療マニュアル</a:t>
            </a:r>
            <a:r>
              <a:rPr lang="en-US" altLang="ja-JP" sz="900" dirty="0"/>
              <a:t>, p.53, </a:t>
            </a:r>
            <a:r>
              <a:rPr lang="ja-JP" altLang="en-US" sz="900" dirty="0"/>
              <a:t>文光堂</a:t>
            </a:r>
            <a:r>
              <a:rPr lang="en-US" altLang="ja-JP" sz="900" dirty="0"/>
              <a:t> 2014</a:t>
            </a:r>
          </a:p>
        </p:txBody>
      </p:sp>
    </p:spTree>
    <p:extLst>
      <p:ext uri="{BB962C8B-B14F-4D97-AF65-F5344CB8AC3E}">
        <p14:creationId xmlns:p14="http://schemas.microsoft.com/office/powerpoint/2010/main" val="760791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rie.nishimura\Documents\●Januvia\20181012_★災害\スライド\素材\181210_災害対策スライド・イラストデータ_181210\bousai_1210-09.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517" t="19939" r="32965" b="19122"/>
          <a:stretch/>
        </p:blipFill>
        <p:spPr bwMode="auto">
          <a:xfrm>
            <a:off x="5343526" y="2744154"/>
            <a:ext cx="1733550" cy="315182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rie.nishimura\Documents\●Januvia\20181012_★災害\スライド\素材\181210_災害対策スライド・イラストデータ_181210\bousai_1210-08.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6719" t="25986" r="36744" b="26135"/>
          <a:stretch/>
        </p:blipFill>
        <p:spPr bwMode="auto">
          <a:xfrm>
            <a:off x="2133599" y="3314699"/>
            <a:ext cx="1362075" cy="2457451"/>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4"/>
          </p:nvPr>
        </p:nvSpPr>
        <p:spPr/>
        <p:txBody>
          <a:bodyPr/>
          <a:lstStyle/>
          <a:p>
            <a:fld id="{9FD83A67-C334-4EBD-BE04-EE2E4B494E79}" type="slidenum">
              <a:rPr lang="en-US" altLang="ja-JP" smtClean="0"/>
              <a:pPr/>
              <a:t>5</a:t>
            </a:fld>
            <a:endParaRPr lang="en-US" dirty="0"/>
          </a:p>
        </p:txBody>
      </p:sp>
      <p:sp>
        <p:nvSpPr>
          <p:cNvPr id="3" name="タイトル 2"/>
          <p:cNvSpPr>
            <a:spLocks noGrp="1"/>
          </p:cNvSpPr>
          <p:nvPr>
            <p:ph type="title"/>
          </p:nvPr>
        </p:nvSpPr>
        <p:spPr/>
        <p:txBody>
          <a:bodyPr/>
          <a:lstStyle/>
          <a:p>
            <a:r>
              <a:rPr kumimoji="1" lang="ja-JP" altLang="en-US" dirty="0"/>
              <a:t>災害時の運動</a:t>
            </a:r>
          </a:p>
        </p:txBody>
      </p:sp>
      <p:sp>
        <p:nvSpPr>
          <p:cNvPr id="5" name="テキスト ボックス 4"/>
          <p:cNvSpPr txBox="1"/>
          <p:nvPr/>
        </p:nvSpPr>
        <p:spPr>
          <a:xfrm>
            <a:off x="247650" y="1266825"/>
            <a:ext cx="8639175" cy="1477328"/>
          </a:xfrm>
          <a:prstGeom prst="rect">
            <a:avLst/>
          </a:prstGeom>
          <a:noFill/>
        </p:spPr>
        <p:txBody>
          <a:bodyPr wrap="square" rtlCol="0">
            <a:spAutoFit/>
          </a:bodyPr>
          <a:lstStyle/>
          <a:p>
            <a:pPr marL="285750" indent="-285750">
              <a:buFont typeface="Wingdings" panose="05000000000000000000" pitchFamily="2" charset="2"/>
              <a:buChar char="l"/>
            </a:pPr>
            <a:r>
              <a:rPr kumimoji="1" lang="ja-JP" altLang="en-US" dirty="0"/>
              <a:t>多くの被災地は、運動ができる環境にありません。</a:t>
            </a:r>
            <a:br>
              <a:rPr lang="en-US" altLang="ja-JP" dirty="0"/>
            </a:br>
            <a:r>
              <a:rPr lang="ja-JP" altLang="en-US" dirty="0"/>
              <a:t>また、他の人の目が気になったり、精神的に落ち込んでしまったりして</a:t>
            </a:r>
            <a:br>
              <a:rPr lang="en-US" altLang="ja-JP" dirty="0"/>
            </a:br>
            <a:r>
              <a:rPr lang="ja-JP" altLang="en-US" dirty="0"/>
              <a:t>運動ができず、運動不足になりがちです。</a:t>
            </a:r>
            <a:endParaRPr lang="en-US" altLang="ja-JP" dirty="0"/>
          </a:p>
          <a:p>
            <a:pPr marL="285750" indent="-285750">
              <a:buFont typeface="Wingdings" panose="05000000000000000000" pitchFamily="2" charset="2"/>
              <a:buChar char="l"/>
            </a:pPr>
            <a:r>
              <a:rPr kumimoji="1" lang="ja-JP" altLang="en-US" dirty="0"/>
              <a:t>深部静脈血栓症（</a:t>
            </a:r>
            <a:r>
              <a:rPr kumimoji="1" lang="en-US" altLang="ja-JP" dirty="0"/>
              <a:t>DVT</a:t>
            </a:r>
            <a:r>
              <a:rPr kumimoji="1" lang="ja-JP" altLang="en-US" dirty="0"/>
              <a:t>）予防のため、足の屈伸やストレッチのような運動を</a:t>
            </a:r>
            <a:br>
              <a:rPr kumimoji="1" lang="en-US" altLang="ja-JP" dirty="0"/>
            </a:br>
            <a:r>
              <a:rPr kumimoji="1" lang="ja-JP" altLang="en-US" dirty="0"/>
              <a:t>心がけましょう。</a:t>
            </a:r>
            <a:endParaRPr kumimoji="1" lang="en-US" altLang="ja-JP" dirty="0"/>
          </a:p>
        </p:txBody>
      </p:sp>
      <p:sp>
        <p:nvSpPr>
          <p:cNvPr id="8" name="テキスト ボックス 7"/>
          <p:cNvSpPr txBox="1"/>
          <p:nvPr/>
        </p:nvSpPr>
        <p:spPr>
          <a:xfrm>
            <a:off x="5170759" y="5895973"/>
            <a:ext cx="2029172" cy="442674"/>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nchor="ctr">
            <a:spAutoFit/>
          </a:bodyPr>
          <a:lstStyle/>
          <a:p>
            <a:pPr algn="ctr"/>
            <a:r>
              <a:rPr kumimoji="1" lang="ja-JP" altLang="en-US" sz="2000" b="1" dirty="0"/>
              <a:t>ストレッチ</a:t>
            </a:r>
            <a:endParaRPr kumimoji="1" lang="en-US" altLang="ja-JP" sz="2000" b="1" dirty="0"/>
          </a:p>
        </p:txBody>
      </p:sp>
      <p:sp>
        <p:nvSpPr>
          <p:cNvPr id="9" name="テキスト ボックス 8"/>
          <p:cNvSpPr txBox="1"/>
          <p:nvPr/>
        </p:nvSpPr>
        <p:spPr>
          <a:xfrm>
            <a:off x="1944070" y="5895973"/>
            <a:ext cx="2029172" cy="442674"/>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nchor="ctr">
            <a:spAutoFit/>
          </a:bodyPr>
          <a:lstStyle/>
          <a:p>
            <a:pPr algn="ctr"/>
            <a:r>
              <a:rPr kumimoji="1" lang="ja-JP" altLang="en-US" sz="2000" b="1" dirty="0"/>
              <a:t>屈伸</a:t>
            </a:r>
            <a:endParaRPr kumimoji="1" lang="en-US" altLang="ja-JP" sz="2000" b="1" dirty="0"/>
          </a:p>
        </p:txBody>
      </p:sp>
      <p:sp>
        <p:nvSpPr>
          <p:cNvPr id="11" name="正方形/長方形 10"/>
          <p:cNvSpPr/>
          <p:nvPr/>
        </p:nvSpPr>
        <p:spPr>
          <a:xfrm>
            <a:off x="3637364" y="6630829"/>
            <a:ext cx="5506636" cy="230832"/>
          </a:xfrm>
          <a:prstGeom prst="rect">
            <a:avLst/>
          </a:prstGeom>
        </p:spPr>
        <p:txBody>
          <a:bodyPr wrap="none">
            <a:spAutoFit/>
          </a:bodyPr>
          <a:lstStyle/>
          <a:p>
            <a:pPr algn="r"/>
            <a:r>
              <a:rPr lang="ja-JP" altLang="en-US" sz="900" dirty="0"/>
              <a:t>参考：日本糖尿病学会 編・著：糖尿病医療者のための災害時糖尿病診療マニュアル</a:t>
            </a:r>
            <a:r>
              <a:rPr lang="en-US" altLang="ja-JP" sz="900" dirty="0"/>
              <a:t>, p.53, </a:t>
            </a:r>
            <a:r>
              <a:rPr lang="ja-JP" altLang="en-US" sz="900" dirty="0"/>
              <a:t>文光堂</a:t>
            </a:r>
            <a:r>
              <a:rPr lang="en-US" altLang="ja-JP" sz="900" dirty="0"/>
              <a:t> 2014</a:t>
            </a:r>
          </a:p>
        </p:txBody>
      </p:sp>
    </p:spTree>
    <p:extLst>
      <p:ext uri="{BB962C8B-B14F-4D97-AF65-F5344CB8AC3E}">
        <p14:creationId xmlns:p14="http://schemas.microsoft.com/office/powerpoint/2010/main" val="2233977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Users\rie.nishimura\Documents\●Januvia\20181012_★災害\スライド\素材\181210_災害対策スライド・イラストデータ_181210\bousai_1210-1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2631" t="16576" r="19729" b="17079"/>
          <a:stretch/>
        </p:blipFill>
        <p:spPr bwMode="auto">
          <a:xfrm>
            <a:off x="5400675" y="3143250"/>
            <a:ext cx="2838450" cy="326707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Users\rie.nishimura\Documents\●Januvia\20181012_★災害\スライド\素材\181210_災害対策スライド・イラストデータ_181210\bousai_1210-10.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374" t="19770" r="10035" b="16174"/>
          <a:stretch/>
        </p:blipFill>
        <p:spPr bwMode="auto">
          <a:xfrm>
            <a:off x="857250" y="3429000"/>
            <a:ext cx="3562350" cy="2867026"/>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4"/>
          </p:nvPr>
        </p:nvSpPr>
        <p:spPr/>
        <p:txBody>
          <a:bodyPr/>
          <a:lstStyle/>
          <a:p>
            <a:fld id="{9FD83A67-C334-4EBD-BE04-EE2E4B494E79}" type="slidenum">
              <a:rPr lang="en-US" altLang="ja-JP" smtClean="0"/>
              <a:pPr/>
              <a:t>6</a:t>
            </a:fld>
            <a:endParaRPr lang="en-US" dirty="0"/>
          </a:p>
        </p:txBody>
      </p:sp>
      <p:sp>
        <p:nvSpPr>
          <p:cNvPr id="3" name="タイトル 2"/>
          <p:cNvSpPr>
            <a:spLocks noGrp="1"/>
          </p:cNvSpPr>
          <p:nvPr>
            <p:ph type="title"/>
          </p:nvPr>
        </p:nvSpPr>
        <p:spPr/>
        <p:txBody>
          <a:bodyPr/>
          <a:lstStyle/>
          <a:p>
            <a:r>
              <a:rPr kumimoji="1" lang="ja-JP" altLang="en-US" dirty="0"/>
              <a:t>災害時の運動</a:t>
            </a:r>
          </a:p>
        </p:txBody>
      </p:sp>
      <p:sp>
        <p:nvSpPr>
          <p:cNvPr id="5" name="テキスト ボックス 4"/>
          <p:cNvSpPr txBox="1"/>
          <p:nvPr/>
        </p:nvSpPr>
        <p:spPr>
          <a:xfrm>
            <a:off x="247650" y="1266825"/>
            <a:ext cx="8639175" cy="923330"/>
          </a:xfrm>
          <a:prstGeom prst="rect">
            <a:avLst/>
          </a:prstGeom>
          <a:noFill/>
        </p:spPr>
        <p:txBody>
          <a:bodyPr wrap="square" rtlCol="0">
            <a:spAutoFit/>
          </a:bodyPr>
          <a:lstStyle/>
          <a:p>
            <a:pPr marL="285750" indent="-285750">
              <a:buFont typeface="Wingdings" panose="05000000000000000000" pitchFamily="2" charset="2"/>
              <a:buChar char="l"/>
            </a:pPr>
            <a:r>
              <a:rPr kumimoji="1" lang="ja-JP" altLang="en-US" dirty="0"/>
              <a:t>災害時には、ガソリン不足も考えられます。</a:t>
            </a:r>
            <a:br>
              <a:rPr kumimoji="1" lang="en-US" altLang="ja-JP" dirty="0"/>
            </a:br>
            <a:r>
              <a:rPr kumimoji="1" lang="ja-JP" altLang="en-US" dirty="0"/>
              <a:t>この影響で歩行量が増えたり、復旧作業のため活動量が増えたりする状況では、</a:t>
            </a:r>
            <a:br>
              <a:rPr kumimoji="1" lang="en-US" altLang="ja-JP" dirty="0"/>
            </a:br>
            <a:r>
              <a:rPr kumimoji="1" lang="ja-JP" altLang="en-US" dirty="0"/>
              <a:t>低血糖の出現にも注意しましょう。</a:t>
            </a:r>
          </a:p>
        </p:txBody>
      </p:sp>
      <p:sp>
        <p:nvSpPr>
          <p:cNvPr id="10" name="テキスト ボックス 9"/>
          <p:cNvSpPr txBox="1"/>
          <p:nvPr/>
        </p:nvSpPr>
        <p:spPr>
          <a:xfrm>
            <a:off x="2720530" y="2190633"/>
            <a:ext cx="3686619" cy="783193"/>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nchor="ctr">
            <a:spAutoFit/>
          </a:bodyPr>
          <a:lstStyle/>
          <a:p>
            <a:pPr algn="ctr"/>
            <a:r>
              <a:rPr kumimoji="1" lang="ja-JP" altLang="en-US" sz="2000" b="1" dirty="0"/>
              <a:t>歩行量や活動量の増加による</a:t>
            </a:r>
            <a:br>
              <a:rPr kumimoji="1" lang="en-US" altLang="ja-JP" sz="2000" b="1" dirty="0"/>
            </a:br>
            <a:r>
              <a:rPr kumimoji="1" lang="ja-JP" altLang="en-US" sz="2000" b="1" dirty="0"/>
              <a:t>低血糖の出現に注意！</a:t>
            </a:r>
            <a:endParaRPr kumimoji="1" lang="en-US" altLang="ja-JP" sz="2000" b="1" dirty="0"/>
          </a:p>
        </p:txBody>
      </p:sp>
      <p:sp>
        <p:nvSpPr>
          <p:cNvPr id="11" name="正方形/長方形 10"/>
          <p:cNvSpPr/>
          <p:nvPr/>
        </p:nvSpPr>
        <p:spPr>
          <a:xfrm>
            <a:off x="3637364" y="6630829"/>
            <a:ext cx="5506636" cy="230832"/>
          </a:xfrm>
          <a:prstGeom prst="rect">
            <a:avLst/>
          </a:prstGeom>
        </p:spPr>
        <p:txBody>
          <a:bodyPr wrap="none">
            <a:spAutoFit/>
          </a:bodyPr>
          <a:lstStyle/>
          <a:p>
            <a:pPr algn="r"/>
            <a:r>
              <a:rPr lang="ja-JP" altLang="en-US" sz="900" dirty="0"/>
              <a:t>参考：日本糖尿病学会 編・著：糖尿病医療者のための災害時糖尿病診療マニュアル</a:t>
            </a:r>
            <a:r>
              <a:rPr lang="en-US" altLang="ja-JP" sz="900" dirty="0"/>
              <a:t>, p.53, </a:t>
            </a:r>
            <a:r>
              <a:rPr lang="ja-JP" altLang="en-US" sz="900" dirty="0"/>
              <a:t>文光堂</a:t>
            </a:r>
            <a:r>
              <a:rPr lang="en-US" altLang="ja-JP" sz="900" dirty="0"/>
              <a:t> 2014</a:t>
            </a:r>
          </a:p>
        </p:txBody>
      </p:sp>
    </p:spTree>
    <p:extLst>
      <p:ext uri="{BB962C8B-B14F-4D97-AF65-F5344CB8AC3E}">
        <p14:creationId xmlns:p14="http://schemas.microsoft.com/office/powerpoint/2010/main" val="4148475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4"/>
          </p:nvPr>
        </p:nvSpPr>
        <p:spPr/>
        <p:txBody>
          <a:bodyPr/>
          <a:lstStyle/>
          <a:p>
            <a:fld id="{9FD83A67-C334-4EBD-BE04-EE2E4B494E79}" type="slidenum">
              <a:rPr lang="en-US" altLang="ja-JP" smtClean="0"/>
              <a:pPr/>
              <a:t>7</a:t>
            </a:fld>
            <a:endParaRPr lang="en-US" dirty="0"/>
          </a:p>
        </p:txBody>
      </p:sp>
      <p:sp>
        <p:nvSpPr>
          <p:cNvPr id="5" name="タイトル 4"/>
          <p:cNvSpPr>
            <a:spLocks noGrp="1"/>
          </p:cNvSpPr>
          <p:nvPr>
            <p:ph type="title"/>
          </p:nvPr>
        </p:nvSpPr>
        <p:spPr/>
        <p:txBody>
          <a:bodyPr/>
          <a:lstStyle/>
          <a:p>
            <a:r>
              <a:rPr kumimoji="1" lang="ja-JP" altLang="en-US" dirty="0"/>
              <a:t>非常用キットのチェックリスト</a:t>
            </a:r>
          </a:p>
        </p:txBody>
      </p:sp>
      <p:graphicFrame>
        <p:nvGraphicFramePr>
          <p:cNvPr id="2" name="表 1"/>
          <p:cNvGraphicFramePr>
            <a:graphicFrameLocks noGrp="1"/>
          </p:cNvGraphicFramePr>
          <p:nvPr>
            <p:extLst>
              <p:ext uri="{D42A27DB-BD31-4B8C-83A1-F6EECF244321}">
                <p14:modId xmlns:p14="http://schemas.microsoft.com/office/powerpoint/2010/main" val="2762027842"/>
              </p:ext>
            </p:extLst>
          </p:nvPr>
        </p:nvGraphicFramePr>
        <p:xfrm>
          <a:off x="590395" y="1214755"/>
          <a:ext cx="3548380" cy="2499360"/>
        </p:xfrm>
        <a:graphic>
          <a:graphicData uri="http://schemas.openxmlformats.org/drawingml/2006/table">
            <a:tbl>
              <a:tblPr firstRow="1" bandRow="1">
                <a:tableStyleId>{5940675A-B579-460E-94D1-54222C63F5DA}</a:tableStyleId>
              </a:tblPr>
              <a:tblGrid>
                <a:gridCol w="3548380">
                  <a:extLst>
                    <a:ext uri="{9D8B030D-6E8A-4147-A177-3AD203B41FA5}">
                      <a16:colId xmlns:a16="http://schemas.microsoft.com/office/drawing/2014/main" val="20000"/>
                    </a:ext>
                  </a:extLst>
                </a:gridCol>
              </a:tblGrid>
              <a:tr h="0">
                <a:tc>
                  <a:txBody>
                    <a:bodyPr/>
                    <a:lstStyle/>
                    <a:p>
                      <a:pPr algn="ctr"/>
                      <a:r>
                        <a:rPr kumimoji="1" lang="ja-JP" altLang="en-US" b="1" dirty="0"/>
                        <a:t>糖尿病用医薬品</a:t>
                      </a:r>
                    </a:p>
                  </a:txBody>
                  <a:tcPr anchor="ctr">
                    <a:solidFill>
                      <a:srgbClr val="FFC000"/>
                    </a:solidFill>
                  </a:tcPr>
                </a:tc>
                <a:extLst>
                  <a:ext uri="{0D108BD9-81ED-4DB2-BD59-A6C34878D82A}">
                    <a16:rowId xmlns:a16="http://schemas.microsoft.com/office/drawing/2014/main" val="10000"/>
                  </a:ext>
                </a:extLst>
              </a:tr>
              <a:tr h="0">
                <a:tc>
                  <a:txBody>
                    <a:bodyPr/>
                    <a:lstStyle/>
                    <a:p>
                      <a:r>
                        <a:rPr kumimoji="1" lang="ja-JP" altLang="en-US" sz="1400" dirty="0"/>
                        <a:t>□ 経口薬</a:t>
                      </a:r>
                    </a:p>
                  </a:txBody>
                  <a:tcPr anchor="ctr">
                    <a:solidFill>
                      <a:schemeClr val="bg1"/>
                    </a:solidFill>
                  </a:tcPr>
                </a:tc>
                <a:extLst>
                  <a:ext uri="{0D108BD9-81ED-4DB2-BD59-A6C34878D82A}">
                    <a16:rowId xmlns:a16="http://schemas.microsoft.com/office/drawing/2014/main" val="10001"/>
                  </a:ext>
                </a:extLst>
              </a:tr>
              <a:tr h="0">
                <a:tc>
                  <a:txBody>
                    <a:bodyPr/>
                    <a:lstStyle/>
                    <a:p>
                      <a:r>
                        <a:rPr kumimoji="1" lang="ja-JP" altLang="en-US" sz="1400" dirty="0"/>
                        <a:t>□ インスリン自己注射セット</a:t>
                      </a:r>
                    </a:p>
                  </a:txBody>
                  <a:tcPr anchor="ctr">
                    <a:solidFill>
                      <a:schemeClr val="bg1"/>
                    </a:solidFill>
                  </a:tcPr>
                </a:tc>
                <a:extLst>
                  <a:ext uri="{0D108BD9-81ED-4DB2-BD59-A6C34878D82A}">
                    <a16:rowId xmlns:a16="http://schemas.microsoft.com/office/drawing/2014/main" val="10002"/>
                  </a:ext>
                </a:extLst>
              </a:tr>
              <a:tr h="0">
                <a:tc>
                  <a:txBody>
                    <a:bodyPr/>
                    <a:lstStyle/>
                    <a:p>
                      <a:r>
                        <a:rPr kumimoji="1" lang="ja-JP" altLang="en-US" sz="1400" dirty="0"/>
                        <a:t>□ 血糖自己測定器</a:t>
                      </a:r>
                    </a:p>
                  </a:txBody>
                  <a:tcPr anchor="ctr">
                    <a:solidFill>
                      <a:schemeClr val="bg1"/>
                    </a:solidFill>
                  </a:tcPr>
                </a:tc>
                <a:extLst>
                  <a:ext uri="{0D108BD9-81ED-4DB2-BD59-A6C34878D82A}">
                    <a16:rowId xmlns:a16="http://schemas.microsoft.com/office/drawing/2014/main" val="10003"/>
                  </a:ext>
                </a:extLst>
              </a:tr>
              <a:tr h="0">
                <a:tc>
                  <a:txBody>
                    <a:bodyPr/>
                    <a:lstStyle/>
                    <a:p>
                      <a:r>
                        <a:rPr kumimoji="1" lang="ja-JP" altLang="en-US" sz="1400" dirty="0"/>
                        <a:t>□ 低血糖用のブドウ糖</a:t>
                      </a:r>
                    </a:p>
                  </a:txBody>
                  <a:tcPr anchor="ctr">
                    <a:solidFill>
                      <a:schemeClr val="bg1"/>
                    </a:solidFill>
                  </a:tcPr>
                </a:tc>
                <a:extLst>
                  <a:ext uri="{0D108BD9-81ED-4DB2-BD59-A6C34878D82A}">
                    <a16:rowId xmlns:a16="http://schemas.microsoft.com/office/drawing/2014/main" val="10004"/>
                  </a:ext>
                </a:extLst>
              </a:tr>
              <a:tr h="0">
                <a:tc>
                  <a:txBody>
                    <a:bodyPr/>
                    <a:lstStyle/>
                    <a:p>
                      <a:r>
                        <a:rPr kumimoji="1" lang="ja-JP" altLang="en-US" sz="1400" dirty="0"/>
                        <a:t>□ 糖尿病連携手帳</a:t>
                      </a:r>
                    </a:p>
                  </a:txBody>
                  <a:tcPr anchor="ctr">
                    <a:solidFill>
                      <a:schemeClr val="bg1"/>
                    </a:solidFill>
                  </a:tcPr>
                </a:tc>
                <a:extLst>
                  <a:ext uri="{0D108BD9-81ED-4DB2-BD59-A6C34878D82A}">
                    <a16:rowId xmlns:a16="http://schemas.microsoft.com/office/drawing/2014/main" val="10005"/>
                  </a:ext>
                </a:extLst>
              </a:tr>
              <a:tr h="0">
                <a:tc>
                  <a:txBody>
                    <a:bodyPr/>
                    <a:lstStyle/>
                    <a:p>
                      <a:r>
                        <a:rPr kumimoji="1" lang="ja-JP" altLang="en-US" sz="1400" dirty="0"/>
                        <a:t>□ お薬手帳（または処方箋の写し）</a:t>
                      </a:r>
                    </a:p>
                  </a:txBody>
                  <a:tcPr anchor="ctr">
                    <a:solidFill>
                      <a:schemeClr val="bg1"/>
                    </a:solidFill>
                  </a:tcPr>
                </a:tc>
                <a:extLst>
                  <a:ext uri="{0D108BD9-81ED-4DB2-BD59-A6C34878D82A}">
                    <a16:rowId xmlns:a16="http://schemas.microsoft.com/office/drawing/2014/main" val="10006"/>
                  </a:ext>
                </a:extLst>
              </a:tr>
              <a:tr h="0">
                <a:tc>
                  <a:txBody>
                    <a:bodyPr/>
                    <a:lstStyle/>
                    <a:p>
                      <a:r>
                        <a:rPr kumimoji="1" lang="ja-JP" altLang="en-US" sz="1400" dirty="0"/>
                        <a:t>□ 保険証</a:t>
                      </a:r>
                    </a:p>
                  </a:txBody>
                  <a:tcPr anchor="ctr">
                    <a:solidFill>
                      <a:schemeClr val="bg1"/>
                    </a:solidFill>
                  </a:tcPr>
                </a:tc>
                <a:extLst>
                  <a:ext uri="{0D108BD9-81ED-4DB2-BD59-A6C34878D82A}">
                    <a16:rowId xmlns:a16="http://schemas.microsoft.com/office/drawing/2014/main" val="10007"/>
                  </a:ext>
                </a:extLst>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1751060652"/>
              </p:ext>
            </p:extLst>
          </p:nvPr>
        </p:nvGraphicFramePr>
        <p:xfrm>
          <a:off x="590395" y="3917615"/>
          <a:ext cx="3548380" cy="1889760"/>
        </p:xfrm>
        <a:graphic>
          <a:graphicData uri="http://schemas.openxmlformats.org/drawingml/2006/table">
            <a:tbl>
              <a:tblPr firstRow="1" bandRow="1">
                <a:tableStyleId>{5940675A-B579-460E-94D1-54222C63F5DA}</a:tableStyleId>
              </a:tblPr>
              <a:tblGrid>
                <a:gridCol w="3548380">
                  <a:extLst>
                    <a:ext uri="{9D8B030D-6E8A-4147-A177-3AD203B41FA5}">
                      <a16:colId xmlns:a16="http://schemas.microsoft.com/office/drawing/2014/main" val="20000"/>
                    </a:ext>
                  </a:extLst>
                </a:gridCol>
              </a:tblGrid>
              <a:tr h="0">
                <a:tc>
                  <a:txBody>
                    <a:bodyPr/>
                    <a:lstStyle/>
                    <a:p>
                      <a:pPr algn="ctr"/>
                      <a:r>
                        <a:rPr kumimoji="1" lang="ja-JP" altLang="en-US" b="1" dirty="0"/>
                        <a:t>救急箱</a:t>
                      </a:r>
                    </a:p>
                  </a:txBody>
                  <a:tcPr anchor="ctr">
                    <a:solidFill>
                      <a:srgbClr val="FFC000"/>
                    </a:solidFill>
                  </a:tcPr>
                </a:tc>
                <a:extLst>
                  <a:ext uri="{0D108BD9-81ED-4DB2-BD59-A6C34878D82A}">
                    <a16:rowId xmlns:a16="http://schemas.microsoft.com/office/drawing/2014/main" val="10000"/>
                  </a:ext>
                </a:extLst>
              </a:tr>
              <a:tr h="0">
                <a:tc>
                  <a:txBody>
                    <a:bodyPr/>
                    <a:lstStyle/>
                    <a:p>
                      <a:r>
                        <a:rPr kumimoji="1" lang="ja-JP" altLang="en-US" sz="1400" dirty="0"/>
                        <a:t>□ 常備薬</a:t>
                      </a:r>
                    </a:p>
                  </a:txBody>
                  <a:tcPr anchor="ctr">
                    <a:solidFill>
                      <a:schemeClr val="bg1"/>
                    </a:solidFill>
                  </a:tcPr>
                </a:tc>
                <a:extLst>
                  <a:ext uri="{0D108BD9-81ED-4DB2-BD59-A6C34878D82A}">
                    <a16:rowId xmlns:a16="http://schemas.microsoft.com/office/drawing/2014/main" val="10001"/>
                  </a:ext>
                </a:extLst>
              </a:tr>
              <a:tr h="0">
                <a:tc>
                  <a:txBody>
                    <a:bodyPr/>
                    <a:lstStyle/>
                    <a:p>
                      <a:r>
                        <a:rPr kumimoji="1" lang="ja-JP" altLang="en-US" sz="1400" dirty="0"/>
                        <a:t>□ 消毒液</a:t>
                      </a:r>
                    </a:p>
                  </a:txBody>
                  <a:tcPr anchor="ctr">
                    <a:solidFill>
                      <a:schemeClr val="bg1"/>
                    </a:solidFill>
                  </a:tcPr>
                </a:tc>
                <a:extLst>
                  <a:ext uri="{0D108BD9-81ED-4DB2-BD59-A6C34878D82A}">
                    <a16:rowId xmlns:a16="http://schemas.microsoft.com/office/drawing/2014/main" val="10002"/>
                  </a:ext>
                </a:extLst>
              </a:tr>
              <a:tr h="0">
                <a:tc>
                  <a:txBody>
                    <a:bodyPr/>
                    <a:lstStyle/>
                    <a:p>
                      <a:r>
                        <a:rPr kumimoji="1" lang="ja-JP" altLang="en-US" sz="1400" dirty="0"/>
                        <a:t>□ ばんそうこう</a:t>
                      </a:r>
                    </a:p>
                  </a:txBody>
                  <a:tcPr anchor="ctr">
                    <a:solidFill>
                      <a:schemeClr val="bg1"/>
                    </a:solidFill>
                  </a:tcPr>
                </a:tc>
                <a:extLst>
                  <a:ext uri="{0D108BD9-81ED-4DB2-BD59-A6C34878D82A}">
                    <a16:rowId xmlns:a16="http://schemas.microsoft.com/office/drawing/2014/main" val="10003"/>
                  </a:ext>
                </a:extLst>
              </a:tr>
              <a:tr h="0">
                <a:tc>
                  <a:txBody>
                    <a:bodyPr/>
                    <a:lstStyle/>
                    <a:p>
                      <a:r>
                        <a:rPr kumimoji="1" lang="ja-JP" altLang="en-US" sz="1400" dirty="0"/>
                        <a:t>□ 体温計</a:t>
                      </a:r>
                    </a:p>
                  </a:txBody>
                  <a:tcPr anchor="ctr">
                    <a:solidFill>
                      <a:schemeClr val="bg1"/>
                    </a:solidFill>
                  </a:tcPr>
                </a:tc>
                <a:extLst>
                  <a:ext uri="{0D108BD9-81ED-4DB2-BD59-A6C34878D82A}">
                    <a16:rowId xmlns:a16="http://schemas.microsoft.com/office/drawing/2014/main" val="10004"/>
                  </a:ext>
                </a:extLst>
              </a:tr>
              <a:tr h="0">
                <a:tc>
                  <a:txBody>
                    <a:bodyPr/>
                    <a:lstStyle/>
                    <a:p>
                      <a:r>
                        <a:rPr kumimoji="1" lang="ja-JP" altLang="en-US" sz="1400" dirty="0"/>
                        <a:t>□ マスク</a:t>
                      </a:r>
                    </a:p>
                  </a:txBody>
                  <a:tcPr anchor="ctr">
                    <a:solidFill>
                      <a:schemeClr val="bg1"/>
                    </a:solidFill>
                  </a:tcPr>
                </a:tc>
                <a:extLst>
                  <a:ext uri="{0D108BD9-81ED-4DB2-BD59-A6C34878D82A}">
                    <a16:rowId xmlns:a16="http://schemas.microsoft.com/office/drawing/2014/main" val="10005"/>
                  </a:ext>
                </a:extLst>
              </a:tr>
            </a:tbl>
          </a:graphicData>
        </a:graphic>
      </p:graphicFrame>
      <p:graphicFrame>
        <p:nvGraphicFramePr>
          <p:cNvPr id="10" name="表 9"/>
          <p:cNvGraphicFramePr>
            <a:graphicFrameLocks noGrp="1"/>
          </p:cNvGraphicFramePr>
          <p:nvPr>
            <p:extLst>
              <p:ext uri="{D42A27DB-BD31-4B8C-83A1-F6EECF244321}">
                <p14:modId xmlns:p14="http://schemas.microsoft.com/office/powerpoint/2010/main" val="1657705018"/>
              </p:ext>
            </p:extLst>
          </p:nvPr>
        </p:nvGraphicFramePr>
        <p:xfrm>
          <a:off x="4824133" y="1214755"/>
          <a:ext cx="3548380" cy="5242560"/>
        </p:xfrm>
        <a:graphic>
          <a:graphicData uri="http://schemas.openxmlformats.org/drawingml/2006/table">
            <a:tbl>
              <a:tblPr firstRow="1" bandRow="1">
                <a:tableStyleId>{5940675A-B579-460E-94D1-54222C63F5DA}</a:tableStyleId>
              </a:tblPr>
              <a:tblGrid>
                <a:gridCol w="3548380">
                  <a:extLst>
                    <a:ext uri="{9D8B030D-6E8A-4147-A177-3AD203B41FA5}">
                      <a16:colId xmlns:a16="http://schemas.microsoft.com/office/drawing/2014/main" val="20000"/>
                    </a:ext>
                  </a:extLst>
                </a:gridCol>
              </a:tblGrid>
              <a:tr h="219607">
                <a:tc>
                  <a:txBody>
                    <a:bodyPr/>
                    <a:lstStyle/>
                    <a:p>
                      <a:pPr algn="ctr"/>
                      <a:r>
                        <a:rPr kumimoji="1" lang="ja-JP" altLang="en-US" b="1" dirty="0"/>
                        <a:t>生活用品</a:t>
                      </a:r>
                    </a:p>
                  </a:txBody>
                  <a:tcPr anchor="ctr">
                    <a:solidFill>
                      <a:srgbClr val="FFC000"/>
                    </a:solidFill>
                  </a:tcPr>
                </a:tc>
                <a:extLst>
                  <a:ext uri="{0D108BD9-81ED-4DB2-BD59-A6C34878D82A}">
                    <a16:rowId xmlns:a16="http://schemas.microsoft.com/office/drawing/2014/main" val="10000"/>
                  </a:ext>
                </a:extLst>
              </a:tr>
              <a:tr h="183006">
                <a:tc>
                  <a:txBody>
                    <a:bodyPr/>
                    <a:lstStyle/>
                    <a:p>
                      <a:r>
                        <a:rPr kumimoji="1" lang="ja-JP" altLang="en-US" sz="1400" dirty="0"/>
                        <a:t>□ 貴重品（現金、通帳）</a:t>
                      </a:r>
                    </a:p>
                  </a:txBody>
                  <a:tcPr anchor="ctr">
                    <a:solidFill>
                      <a:schemeClr val="bg1"/>
                    </a:solidFill>
                  </a:tcPr>
                </a:tc>
                <a:extLst>
                  <a:ext uri="{0D108BD9-81ED-4DB2-BD59-A6C34878D82A}">
                    <a16:rowId xmlns:a16="http://schemas.microsoft.com/office/drawing/2014/main" val="10001"/>
                  </a:ext>
                </a:extLst>
              </a:tr>
              <a:tr h="183006">
                <a:tc>
                  <a:txBody>
                    <a:bodyPr/>
                    <a:lstStyle/>
                    <a:p>
                      <a:r>
                        <a:rPr kumimoji="1" lang="ja-JP" altLang="en-US" sz="1400" dirty="0"/>
                        <a:t>□ 懐中電灯、電池</a:t>
                      </a:r>
                    </a:p>
                  </a:txBody>
                  <a:tcPr anchor="ctr">
                    <a:solidFill>
                      <a:schemeClr val="bg1"/>
                    </a:solidFill>
                  </a:tcPr>
                </a:tc>
                <a:extLst>
                  <a:ext uri="{0D108BD9-81ED-4DB2-BD59-A6C34878D82A}">
                    <a16:rowId xmlns:a16="http://schemas.microsoft.com/office/drawing/2014/main" val="10002"/>
                  </a:ext>
                </a:extLst>
              </a:tr>
              <a:tr h="183006">
                <a:tc>
                  <a:txBody>
                    <a:bodyPr/>
                    <a:lstStyle/>
                    <a:p>
                      <a:r>
                        <a:rPr kumimoji="1" lang="ja-JP" altLang="en-US" sz="1400" dirty="0"/>
                        <a:t>□ 携帯電話、充電器</a:t>
                      </a:r>
                    </a:p>
                  </a:txBody>
                  <a:tcPr anchor="ctr">
                    <a:solidFill>
                      <a:schemeClr val="bg1"/>
                    </a:solidFill>
                  </a:tcPr>
                </a:tc>
                <a:extLst>
                  <a:ext uri="{0D108BD9-81ED-4DB2-BD59-A6C34878D82A}">
                    <a16:rowId xmlns:a16="http://schemas.microsoft.com/office/drawing/2014/main" val="10003"/>
                  </a:ext>
                </a:extLst>
              </a:tr>
              <a:tr h="183006">
                <a:tc>
                  <a:txBody>
                    <a:bodyPr/>
                    <a:lstStyle/>
                    <a:p>
                      <a:r>
                        <a:rPr kumimoji="1" lang="ja-JP" altLang="en-US" sz="1400" dirty="0"/>
                        <a:t>□ 携帯用ラジオ</a:t>
                      </a:r>
                    </a:p>
                  </a:txBody>
                  <a:tcPr anchor="ctr">
                    <a:solidFill>
                      <a:schemeClr val="bg1"/>
                    </a:solidFill>
                  </a:tcPr>
                </a:tc>
                <a:extLst>
                  <a:ext uri="{0D108BD9-81ED-4DB2-BD59-A6C34878D82A}">
                    <a16:rowId xmlns:a16="http://schemas.microsoft.com/office/drawing/2014/main" val="10004"/>
                  </a:ext>
                </a:extLst>
              </a:tr>
              <a:tr h="183006">
                <a:tc>
                  <a:txBody>
                    <a:bodyPr/>
                    <a:lstStyle/>
                    <a:p>
                      <a:r>
                        <a:rPr kumimoji="1" lang="ja-JP" altLang="en-US" sz="1400" dirty="0"/>
                        <a:t>□ 飲料水</a:t>
                      </a:r>
                    </a:p>
                  </a:txBody>
                  <a:tcPr anchor="ctr">
                    <a:solidFill>
                      <a:schemeClr val="bg1"/>
                    </a:solidFill>
                  </a:tcPr>
                </a:tc>
                <a:extLst>
                  <a:ext uri="{0D108BD9-81ED-4DB2-BD59-A6C34878D82A}">
                    <a16:rowId xmlns:a16="http://schemas.microsoft.com/office/drawing/2014/main" val="10005"/>
                  </a:ext>
                </a:extLst>
              </a:tr>
              <a:tr h="183006">
                <a:tc>
                  <a:txBody>
                    <a:bodyPr/>
                    <a:lstStyle/>
                    <a:p>
                      <a:r>
                        <a:rPr kumimoji="1" lang="ja-JP" altLang="en-US" sz="1400" dirty="0"/>
                        <a:t>□ 非常食</a:t>
                      </a:r>
                    </a:p>
                  </a:txBody>
                  <a:tcPr anchor="ctr">
                    <a:solidFill>
                      <a:schemeClr val="bg1"/>
                    </a:solidFill>
                  </a:tcPr>
                </a:tc>
                <a:extLst>
                  <a:ext uri="{0D108BD9-81ED-4DB2-BD59-A6C34878D82A}">
                    <a16:rowId xmlns:a16="http://schemas.microsoft.com/office/drawing/2014/main" val="10006"/>
                  </a:ext>
                </a:extLst>
              </a:tr>
              <a:tr h="183006">
                <a:tc>
                  <a:txBody>
                    <a:bodyPr/>
                    <a:lstStyle/>
                    <a:p>
                      <a:r>
                        <a:rPr kumimoji="1" lang="ja-JP" altLang="en-US" sz="1400" dirty="0"/>
                        <a:t>□ 着替え</a:t>
                      </a:r>
                    </a:p>
                  </a:txBody>
                  <a:tcPr anchor="ctr">
                    <a:solidFill>
                      <a:schemeClr val="bg1"/>
                    </a:solidFill>
                  </a:tcPr>
                </a:tc>
                <a:extLst>
                  <a:ext uri="{0D108BD9-81ED-4DB2-BD59-A6C34878D82A}">
                    <a16:rowId xmlns:a16="http://schemas.microsoft.com/office/drawing/2014/main" val="10007"/>
                  </a:ext>
                </a:extLst>
              </a:tr>
              <a:tr h="183006">
                <a:tc>
                  <a:txBody>
                    <a:bodyPr/>
                    <a:lstStyle/>
                    <a:p>
                      <a:r>
                        <a:rPr kumimoji="1" lang="ja-JP" altLang="en-US" sz="1400" dirty="0"/>
                        <a:t>□ 室内履き</a:t>
                      </a:r>
                    </a:p>
                  </a:txBody>
                  <a:tcPr anchor="ctr">
                    <a:solidFill>
                      <a:schemeClr val="bg1"/>
                    </a:solidFill>
                  </a:tcPr>
                </a:tc>
                <a:extLst>
                  <a:ext uri="{0D108BD9-81ED-4DB2-BD59-A6C34878D82A}">
                    <a16:rowId xmlns:a16="http://schemas.microsoft.com/office/drawing/2014/main" val="10008"/>
                  </a:ext>
                </a:extLst>
              </a:tr>
              <a:tr h="183006">
                <a:tc>
                  <a:txBody>
                    <a:bodyPr/>
                    <a:lstStyle/>
                    <a:p>
                      <a:r>
                        <a:rPr kumimoji="1" lang="ja-JP" altLang="en-US" sz="1400" dirty="0"/>
                        <a:t>□ ウェットティッシュ</a:t>
                      </a:r>
                    </a:p>
                  </a:txBody>
                  <a:tcPr anchor="ctr">
                    <a:solidFill>
                      <a:schemeClr val="bg1"/>
                    </a:solidFill>
                  </a:tcPr>
                </a:tc>
                <a:extLst>
                  <a:ext uri="{0D108BD9-81ED-4DB2-BD59-A6C34878D82A}">
                    <a16:rowId xmlns:a16="http://schemas.microsoft.com/office/drawing/2014/main" val="10009"/>
                  </a:ext>
                </a:extLst>
              </a:tr>
              <a:tr h="183006">
                <a:tc>
                  <a:txBody>
                    <a:bodyPr/>
                    <a:lstStyle/>
                    <a:p>
                      <a:r>
                        <a:rPr kumimoji="1" lang="ja-JP" altLang="en-US" sz="1400" dirty="0"/>
                        <a:t>□ ビニール袋</a:t>
                      </a:r>
                    </a:p>
                  </a:txBody>
                  <a:tcPr anchor="ctr">
                    <a:solidFill>
                      <a:schemeClr val="bg1"/>
                    </a:solidFill>
                  </a:tcPr>
                </a:tc>
                <a:extLst>
                  <a:ext uri="{0D108BD9-81ED-4DB2-BD59-A6C34878D82A}">
                    <a16:rowId xmlns:a16="http://schemas.microsoft.com/office/drawing/2014/main" val="10010"/>
                  </a:ext>
                </a:extLst>
              </a:tr>
              <a:tr h="183006">
                <a:tc>
                  <a:txBody>
                    <a:bodyPr/>
                    <a:lstStyle/>
                    <a:p>
                      <a:r>
                        <a:rPr kumimoji="1" lang="ja-JP" altLang="en-US" sz="1400" dirty="0"/>
                        <a:t>□ 予備のめがね</a:t>
                      </a:r>
                    </a:p>
                  </a:txBody>
                  <a:tcPr anchor="ctr">
                    <a:solidFill>
                      <a:schemeClr val="bg1"/>
                    </a:solidFill>
                  </a:tcPr>
                </a:tc>
                <a:extLst>
                  <a:ext uri="{0D108BD9-81ED-4DB2-BD59-A6C34878D82A}">
                    <a16:rowId xmlns:a16="http://schemas.microsoft.com/office/drawing/2014/main" val="10011"/>
                  </a:ext>
                </a:extLst>
              </a:tr>
              <a:tr h="183006">
                <a:tc>
                  <a:txBody>
                    <a:bodyPr/>
                    <a:lstStyle/>
                    <a:p>
                      <a:r>
                        <a:rPr kumimoji="1" lang="ja-JP" altLang="en-US" sz="1400" dirty="0"/>
                        <a:t>□ メモ、筆記用具</a:t>
                      </a:r>
                    </a:p>
                  </a:txBody>
                  <a:tcPr anchor="ctr">
                    <a:solidFill>
                      <a:schemeClr val="bg1"/>
                    </a:solidFill>
                  </a:tcPr>
                </a:tc>
                <a:extLst>
                  <a:ext uri="{0D108BD9-81ED-4DB2-BD59-A6C34878D82A}">
                    <a16:rowId xmlns:a16="http://schemas.microsoft.com/office/drawing/2014/main" val="10012"/>
                  </a:ext>
                </a:extLst>
              </a:tr>
              <a:tr h="183006">
                <a:tc>
                  <a:txBody>
                    <a:bodyPr/>
                    <a:lstStyle/>
                    <a:p>
                      <a:r>
                        <a:rPr kumimoji="1" lang="ja-JP" altLang="en-US" sz="1400" dirty="0"/>
                        <a:t>□ 洗面用具、タオル</a:t>
                      </a:r>
                    </a:p>
                  </a:txBody>
                  <a:tcPr anchor="ctr">
                    <a:solidFill>
                      <a:schemeClr val="bg1"/>
                    </a:solidFill>
                  </a:tcPr>
                </a:tc>
                <a:extLst>
                  <a:ext uri="{0D108BD9-81ED-4DB2-BD59-A6C34878D82A}">
                    <a16:rowId xmlns:a16="http://schemas.microsoft.com/office/drawing/2014/main" val="10013"/>
                  </a:ext>
                </a:extLst>
              </a:tr>
              <a:tr h="183006">
                <a:tc>
                  <a:txBody>
                    <a:bodyPr/>
                    <a:lstStyle/>
                    <a:p>
                      <a:r>
                        <a:rPr kumimoji="1" lang="ja-JP" altLang="en-US" sz="1400" dirty="0"/>
                        <a:t>□</a:t>
                      </a:r>
                      <a:r>
                        <a:rPr kumimoji="1" lang="ja-JP" altLang="en-US" sz="1400" baseline="0" dirty="0"/>
                        <a:t> トイレットペーパー</a:t>
                      </a:r>
                      <a:endParaRPr kumimoji="1" lang="ja-JP" altLang="en-US" sz="1400" dirty="0"/>
                    </a:p>
                  </a:txBody>
                  <a:tcPr anchor="ctr">
                    <a:solidFill>
                      <a:schemeClr val="bg1"/>
                    </a:solidFill>
                  </a:tcPr>
                </a:tc>
                <a:extLst>
                  <a:ext uri="{0D108BD9-81ED-4DB2-BD59-A6C34878D82A}">
                    <a16:rowId xmlns:a16="http://schemas.microsoft.com/office/drawing/2014/main" val="10014"/>
                  </a:ext>
                </a:extLst>
              </a:tr>
              <a:tr h="183006">
                <a:tc>
                  <a:txBody>
                    <a:bodyPr/>
                    <a:lstStyle/>
                    <a:p>
                      <a:r>
                        <a:rPr kumimoji="1" lang="ja-JP" altLang="en-US" sz="1400" dirty="0"/>
                        <a:t>□ 生理用品</a:t>
                      </a:r>
                    </a:p>
                  </a:txBody>
                  <a:tcPr anchor="ctr">
                    <a:solidFill>
                      <a:schemeClr val="bg1"/>
                    </a:solidFill>
                  </a:tcPr>
                </a:tc>
                <a:extLst>
                  <a:ext uri="{0D108BD9-81ED-4DB2-BD59-A6C34878D82A}">
                    <a16:rowId xmlns:a16="http://schemas.microsoft.com/office/drawing/2014/main" val="10015"/>
                  </a:ext>
                </a:extLst>
              </a:tr>
              <a:tr h="183006">
                <a:tc>
                  <a:txBody>
                    <a:bodyPr/>
                    <a:lstStyle/>
                    <a:p>
                      <a:r>
                        <a:rPr kumimoji="1" lang="ja-JP" altLang="en-US" sz="1400" dirty="0"/>
                        <a:t>□ 軍手</a:t>
                      </a:r>
                    </a:p>
                  </a:txBody>
                  <a:tcPr anchor="ctr">
                    <a:solidFill>
                      <a:schemeClr val="bg1"/>
                    </a:solidFill>
                  </a:tcPr>
                </a:tc>
                <a:extLst>
                  <a:ext uri="{0D108BD9-81ED-4DB2-BD59-A6C34878D82A}">
                    <a16:rowId xmlns:a16="http://schemas.microsoft.com/office/drawing/2014/main" val="10016"/>
                  </a:ext>
                </a:extLst>
              </a:tr>
            </a:tbl>
          </a:graphicData>
        </a:graphic>
      </p:graphicFrame>
      <p:sp>
        <p:nvSpPr>
          <p:cNvPr id="13" name="正方形/長方形 12"/>
          <p:cNvSpPr/>
          <p:nvPr/>
        </p:nvSpPr>
        <p:spPr>
          <a:xfrm>
            <a:off x="3521948" y="6630829"/>
            <a:ext cx="5622052" cy="230832"/>
          </a:xfrm>
          <a:prstGeom prst="rect">
            <a:avLst/>
          </a:prstGeom>
        </p:spPr>
        <p:txBody>
          <a:bodyPr wrap="none">
            <a:spAutoFit/>
          </a:bodyPr>
          <a:lstStyle/>
          <a:p>
            <a:pPr algn="r"/>
            <a:r>
              <a:rPr lang="ja-JP" altLang="en-US" sz="900" dirty="0"/>
              <a:t>日本糖尿病学会 編・著：糖尿病医療者のための災害時糖尿病診療マニュアル</a:t>
            </a:r>
            <a:r>
              <a:rPr lang="en-US" altLang="ja-JP" sz="900" dirty="0"/>
              <a:t>, p.90, </a:t>
            </a:r>
            <a:r>
              <a:rPr lang="ja-JP" altLang="en-US" sz="900" dirty="0"/>
              <a:t>文光堂</a:t>
            </a:r>
            <a:r>
              <a:rPr lang="en-US" altLang="ja-JP" sz="900" dirty="0"/>
              <a:t> 2014 </a:t>
            </a:r>
            <a:r>
              <a:rPr lang="ja-JP" altLang="en-US" sz="900" dirty="0"/>
              <a:t>より転載</a:t>
            </a:r>
            <a:endParaRPr lang="en-US" altLang="ja-JP" sz="900" dirty="0"/>
          </a:p>
        </p:txBody>
      </p:sp>
    </p:spTree>
    <p:extLst>
      <p:ext uri="{BB962C8B-B14F-4D97-AF65-F5344CB8AC3E}">
        <p14:creationId xmlns:p14="http://schemas.microsoft.com/office/powerpoint/2010/main" val="4268805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rie.nishimura\Documents\●Januvia\20181012_★災害\スライド\素材\181210_災害対策スライド・イラストデータ_181210\bousai_1210-12.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121" t="12913" r="16796" b="12703"/>
          <a:stretch/>
        </p:blipFill>
        <p:spPr bwMode="auto">
          <a:xfrm>
            <a:off x="2895600" y="2619375"/>
            <a:ext cx="3238500" cy="3590925"/>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4"/>
          </p:nvPr>
        </p:nvSpPr>
        <p:spPr/>
        <p:txBody>
          <a:bodyPr/>
          <a:lstStyle/>
          <a:p>
            <a:fld id="{9FD83A67-C334-4EBD-BE04-EE2E4B494E79}" type="slidenum">
              <a:rPr lang="en-US" altLang="ja-JP" smtClean="0"/>
              <a:pPr/>
              <a:t>8</a:t>
            </a:fld>
            <a:endParaRPr lang="en-US" dirty="0"/>
          </a:p>
        </p:txBody>
      </p:sp>
      <p:sp>
        <p:nvSpPr>
          <p:cNvPr id="3" name="タイトル 2"/>
          <p:cNvSpPr>
            <a:spLocks noGrp="1"/>
          </p:cNvSpPr>
          <p:nvPr>
            <p:ph type="title"/>
          </p:nvPr>
        </p:nvSpPr>
        <p:spPr/>
        <p:txBody>
          <a:bodyPr/>
          <a:lstStyle/>
          <a:p>
            <a:r>
              <a:rPr kumimoji="1" lang="ja-JP" altLang="en-US" dirty="0"/>
              <a:t>避難袋</a:t>
            </a:r>
          </a:p>
        </p:txBody>
      </p:sp>
      <p:sp>
        <p:nvSpPr>
          <p:cNvPr id="6" name="テキスト ボックス 5"/>
          <p:cNvSpPr txBox="1"/>
          <p:nvPr/>
        </p:nvSpPr>
        <p:spPr>
          <a:xfrm>
            <a:off x="247650" y="1266825"/>
            <a:ext cx="8639175" cy="1200329"/>
          </a:xfrm>
          <a:prstGeom prst="rect">
            <a:avLst/>
          </a:prstGeom>
          <a:noFill/>
        </p:spPr>
        <p:txBody>
          <a:bodyPr wrap="square" rtlCol="0">
            <a:spAutoFit/>
          </a:bodyPr>
          <a:lstStyle/>
          <a:p>
            <a:pPr marL="285750" indent="-285750">
              <a:buFont typeface="Wingdings" panose="05000000000000000000" pitchFamily="2" charset="2"/>
              <a:buChar char="l"/>
            </a:pPr>
            <a:r>
              <a:rPr kumimoji="1" lang="ja-JP" altLang="en-US" dirty="0"/>
              <a:t>災害後</a:t>
            </a:r>
            <a:r>
              <a:rPr kumimoji="1" lang="en-US" altLang="ja-JP" dirty="0"/>
              <a:t>3</a:t>
            </a:r>
            <a:r>
              <a:rPr kumimoji="1" lang="ja-JP" altLang="en-US" dirty="0"/>
              <a:t>日間（超急性期）は、「自分の身は自分で守る」という意識をもち、</a:t>
            </a:r>
            <a:br>
              <a:rPr kumimoji="1" lang="en-US" altLang="ja-JP" dirty="0"/>
            </a:br>
            <a:r>
              <a:rPr kumimoji="1" lang="ja-JP" altLang="en-US" dirty="0"/>
              <a:t>非常用キットを準備しておくようにしましょう。</a:t>
            </a:r>
            <a:endParaRPr kumimoji="1" lang="en-US" altLang="ja-JP" dirty="0"/>
          </a:p>
          <a:p>
            <a:pPr marL="285750" indent="-285750">
              <a:buFont typeface="Wingdings" panose="05000000000000000000" pitchFamily="2" charset="2"/>
              <a:buChar char="l"/>
            </a:pPr>
            <a:r>
              <a:rPr lang="ja-JP" altLang="en-US" dirty="0"/>
              <a:t>避難袋には、水、食料、着替え、携帯用ラジオ、懐中電灯、電池などの</a:t>
            </a:r>
            <a:br>
              <a:rPr lang="en-US" altLang="ja-JP" dirty="0"/>
            </a:br>
            <a:r>
              <a:rPr lang="ja-JP" altLang="en-US" dirty="0"/>
              <a:t>非常用キットを用意しておきましょう。</a:t>
            </a:r>
            <a:endParaRPr lang="en-US" altLang="ja-JP" dirty="0"/>
          </a:p>
        </p:txBody>
      </p:sp>
      <p:sp>
        <p:nvSpPr>
          <p:cNvPr id="9" name="正方形/長方形 8"/>
          <p:cNvSpPr/>
          <p:nvPr/>
        </p:nvSpPr>
        <p:spPr>
          <a:xfrm>
            <a:off x="3637364" y="6630829"/>
            <a:ext cx="5506636" cy="230832"/>
          </a:xfrm>
          <a:prstGeom prst="rect">
            <a:avLst/>
          </a:prstGeom>
        </p:spPr>
        <p:txBody>
          <a:bodyPr wrap="none">
            <a:spAutoFit/>
          </a:bodyPr>
          <a:lstStyle/>
          <a:p>
            <a:pPr algn="r"/>
            <a:r>
              <a:rPr lang="ja-JP" altLang="en-US" sz="900" dirty="0"/>
              <a:t>参考：日本糖尿病学会 編・著：糖尿病医療者のための災害時糖尿病診療マニュアル</a:t>
            </a:r>
            <a:r>
              <a:rPr lang="en-US" altLang="ja-JP" sz="900" dirty="0"/>
              <a:t>, p.90, </a:t>
            </a:r>
            <a:r>
              <a:rPr lang="ja-JP" altLang="en-US" sz="900" dirty="0"/>
              <a:t>文光堂</a:t>
            </a:r>
            <a:r>
              <a:rPr lang="en-US" altLang="ja-JP" sz="900" dirty="0"/>
              <a:t> 2014</a:t>
            </a:r>
          </a:p>
        </p:txBody>
      </p:sp>
    </p:spTree>
    <p:extLst>
      <p:ext uri="{BB962C8B-B14F-4D97-AF65-F5344CB8AC3E}">
        <p14:creationId xmlns:p14="http://schemas.microsoft.com/office/powerpoint/2010/main" val="4214195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descr="C:\Users\rie.nishimura\Documents\●Januvia\20181012_★災害\スライド\素材\181210_災害対策スライド・イラストデータ_181210\bousai_1210-14.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127" t="18283" r="28586" b="17672"/>
          <a:stretch/>
        </p:blipFill>
        <p:spPr bwMode="auto">
          <a:xfrm>
            <a:off x="5324475" y="2876550"/>
            <a:ext cx="2295525" cy="3476626"/>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Users\rie.nishimura\Documents\●Januvia\20181012_★災害\スライド\素材\181210_災害対策スライド・イラストデータ_181210\bousai_1210-13.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182" t="18998" r="20370" b="18285"/>
          <a:stretch/>
        </p:blipFill>
        <p:spPr bwMode="auto">
          <a:xfrm>
            <a:off x="323850" y="3134914"/>
            <a:ext cx="3050492" cy="3218262"/>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4"/>
          </p:nvPr>
        </p:nvSpPr>
        <p:spPr/>
        <p:txBody>
          <a:bodyPr/>
          <a:lstStyle/>
          <a:p>
            <a:fld id="{9FD83A67-C334-4EBD-BE04-EE2E4B494E79}" type="slidenum">
              <a:rPr lang="en-US" altLang="ja-JP" smtClean="0"/>
              <a:pPr/>
              <a:t>9</a:t>
            </a:fld>
            <a:endParaRPr lang="en-US" dirty="0"/>
          </a:p>
        </p:txBody>
      </p:sp>
      <p:sp>
        <p:nvSpPr>
          <p:cNvPr id="3" name="タイトル 2"/>
          <p:cNvSpPr>
            <a:spLocks noGrp="1"/>
          </p:cNvSpPr>
          <p:nvPr>
            <p:ph type="title"/>
          </p:nvPr>
        </p:nvSpPr>
        <p:spPr/>
        <p:txBody>
          <a:bodyPr/>
          <a:lstStyle/>
          <a:p>
            <a:r>
              <a:rPr kumimoji="1" lang="ja-JP" altLang="en-US" dirty="0"/>
              <a:t>避難袋</a:t>
            </a:r>
          </a:p>
        </p:txBody>
      </p:sp>
      <p:sp>
        <p:nvSpPr>
          <p:cNvPr id="6" name="テキスト ボックス 5"/>
          <p:cNvSpPr txBox="1"/>
          <p:nvPr/>
        </p:nvSpPr>
        <p:spPr>
          <a:xfrm>
            <a:off x="247650" y="1266825"/>
            <a:ext cx="8639175" cy="1200329"/>
          </a:xfrm>
          <a:prstGeom prst="rect">
            <a:avLst/>
          </a:prstGeom>
          <a:noFill/>
        </p:spPr>
        <p:txBody>
          <a:bodyPr wrap="square" rtlCol="0">
            <a:spAutoFit/>
          </a:bodyPr>
          <a:lstStyle/>
          <a:p>
            <a:pPr marL="285750" indent="-285750">
              <a:buFont typeface="Wingdings" panose="05000000000000000000" pitchFamily="2" charset="2"/>
              <a:buChar char="l"/>
            </a:pPr>
            <a:r>
              <a:rPr lang="ja-JP" altLang="en-US" dirty="0"/>
              <a:t>避難袋には、</a:t>
            </a:r>
            <a:r>
              <a:rPr kumimoji="1" lang="ja-JP" altLang="en-US" dirty="0"/>
              <a:t>それぞれ</a:t>
            </a:r>
            <a:r>
              <a:rPr lang="en-US" altLang="ja-JP" dirty="0"/>
              <a:t>1</a:t>
            </a:r>
            <a:r>
              <a:rPr lang="ja-JP" altLang="en-US" dirty="0"/>
              <a:t>週間分の用意があるとよいですが、</a:t>
            </a:r>
            <a:br>
              <a:rPr lang="en-US" altLang="ja-JP" dirty="0"/>
            </a:br>
            <a:r>
              <a:rPr lang="ja-JP" altLang="en-US" dirty="0"/>
              <a:t>よくばりすぎると携帯できません。リュックなら</a:t>
            </a:r>
            <a:r>
              <a:rPr lang="en-US" altLang="ja-JP" dirty="0"/>
              <a:t>10</a:t>
            </a:r>
            <a:r>
              <a:rPr lang="ja-JP" altLang="en-US" dirty="0"/>
              <a:t>～</a:t>
            </a:r>
            <a:r>
              <a:rPr lang="en-US" altLang="ja-JP" dirty="0"/>
              <a:t>15kg</a:t>
            </a:r>
            <a:r>
              <a:rPr lang="ja-JP" altLang="en-US" dirty="0" err="1"/>
              <a:t>まで</a:t>
            </a:r>
            <a:r>
              <a:rPr lang="ja-JP" altLang="en-US" dirty="0"/>
              <a:t>としましょう。</a:t>
            </a:r>
            <a:br>
              <a:rPr lang="en-US" altLang="ja-JP" dirty="0"/>
            </a:br>
            <a:r>
              <a:rPr lang="ja-JP" altLang="en-US" dirty="0"/>
              <a:t>車輪のついているキャリーバッグに入れてもよいです。</a:t>
            </a:r>
            <a:endParaRPr lang="en-US" altLang="ja-JP" dirty="0"/>
          </a:p>
          <a:p>
            <a:pPr marL="285750" indent="-285750">
              <a:buFont typeface="Wingdings" panose="05000000000000000000" pitchFamily="2" charset="2"/>
              <a:buChar char="l"/>
            </a:pPr>
            <a:r>
              <a:rPr kumimoji="1" lang="ja-JP" altLang="en-US" dirty="0"/>
              <a:t>すぐに持ち出すことのできる場所に置きましょう。</a:t>
            </a:r>
            <a:endParaRPr kumimoji="1" lang="en-US" altLang="ja-JP" dirty="0"/>
          </a:p>
        </p:txBody>
      </p:sp>
      <p:sp>
        <p:nvSpPr>
          <p:cNvPr id="10" name="テキスト ボックス 9"/>
          <p:cNvSpPr txBox="1"/>
          <p:nvPr/>
        </p:nvSpPr>
        <p:spPr>
          <a:xfrm>
            <a:off x="2181448" y="2743317"/>
            <a:ext cx="2385789" cy="783193"/>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nchor="ctr">
            <a:spAutoFit/>
          </a:bodyPr>
          <a:lstStyle/>
          <a:p>
            <a:pPr algn="ctr"/>
            <a:r>
              <a:rPr kumimoji="1" lang="ja-JP" altLang="en-US" sz="2000" b="1" dirty="0"/>
              <a:t>すぐに</a:t>
            </a:r>
            <a:br>
              <a:rPr kumimoji="1" lang="en-US" altLang="ja-JP" sz="2000" b="1" dirty="0"/>
            </a:br>
            <a:r>
              <a:rPr kumimoji="1" lang="ja-JP" altLang="en-US" sz="2000" b="1" dirty="0"/>
              <a:t>持ち出せる場所に</a:t>
            </a:r>
            <a:endParaRPr kumimoji="1" lang="en-US" altLang="ja-JP" sz="2000" b="1" dirty="0"/>
          </a:p>
        </p:txBody>
      </p:sp>
      <p:sp>
        <p:nvSpPr>
          <p:cNvPr id="11" name="テキスト ボックス 10"/>
          <p:cNvSpPr txBox="1"/>
          <p:nvPr/>
        </p:nvSpPr>
        <p:spPr>
          <a:xfrm>
            <a:off x="6501036" y="2351721"/>
            <a:ext cx="2385789" cy="783193"/>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nchor="ctr">
            <a:spAutoFit/>
          </a:bodyPr>
          <a:lstStyle/>
          <a:p>
            <a:pPr algn="ctr"/>
            <a:r>
              <a:rPr kumimoji="1" lang="ja-JP" altLang="en-US" sz="2000" b="1" dirty="0"/>
              <a:t>車輪つきの</a:t>
            </a:r>
            <a:br>
              <a:rPr kumimoji="1" lang="en-US" altLang="ja-JP" sz="2000" b="1" dirty="0"/>
            </a:br>
            <a:r>
              <a:rPr kumimoji="1" lang="ja-JP" altLang="en-US" sz="2000" b="1" dirty="0"/>
              <a:t>キャリーバッグ</a:t>
            </a:r>
            <a:endParaRPr kumimoji="1" lang="en-US" altLang="ja-JP" sz="2000" b="1" dirty="0"/>
          </a:p>
        </p:txBody>
      </p:sp>
      <p:sp>
        <p:nvSpPr>
          <p:cNvPr id="12" name="正方形/長方形 11"/>
          <p:cNvSpPr/>
          <p:nvPr/>
        </p:nvSpPr>
        <p:spPr>
          <a:xfrm>
            <a:off x="3637364" y="6630829"/>
            <a:ext cx="5506636" cy="230832"/>
          </a:xfrm>
          <a:prstGeom prst="rect">
            <a:avLst/>
          </a:prstGeom>
        </p:spPr>
        <p:txBody>
          <a:bodyPr wrap="none">
            <a:spAutoFit/>
          </a:bodyPr>
          <a:lstStyle/>
          <a:p>
            <a:pPr algn="r"/>
            <a:r>
              <a:rPr lang="ja-JP" altLang="en-US" sz="900" dirty="0"/>
              <a:t>参考：日本糖尿病学会 編・著：糖尿病医療者のための災害時糖尿病診療マニュアル</a:t>
            </a:r>
            <a:r>
              <a:rPr lang="en-US" altLang="ja-JP" sz="900" dirty="0"/>
              <a:t>, p.90, </a:t>
            </a:r>
            <a:r>
              <a:rPr lang="ja-JP" altLang="en-US" sz="900" dirty="0"/>
              <a:t>文光堂</a:t>
            </a:r>
            <a:r>
              <a:rPr lang="en-US" altLang="ja-JP" sz="900" dirty="0"/>
              <a:t> 2014</a:t>
            </a:r>
          </a:p>
        </p:txBody>
      </p:sp>
    </p:spTree>
    <p:extLst>
      <p:ext uri="{BB962C8B-B14F-4D97-AF65-F5344CB8AC3E}">
        <p14:creationId xmlns:p14="http://schemas.microsoft.com/office/powerpoint/2010/main" val="265618279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4">
      <a:majorFont>
        <a:latin typeface="Arial"/>
        <a:ea typeface="メイリオ"/>
        <a:cs typeface=""/>
      </a:majorFont>
      <a:minorFont>
        <a:latin typeface="Arial"/>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CEE53721B07624BADCDAA34915243F8" ma:contentTypeVersion="1" ma:contentTypeDescription="Create a new document." ma:contentTypeScope="" ma:versionID="4fd8e42c9187d331fc418307033c723b">
  <xsd:schema xmlns:xsd="http://www.w3.org/2001/XMLSchema" xmlns:xs="http://www.w3.org/2001/XMLSchema" xmlns:p="http://schemas.microsoft.com/office/2006/metadata/properties" xmlns:ns2="a1b54463-ec5c-46ce-b089-281124ebc0ac" targetNamespace="http://schemas.microsoft.com/office/2006/metadata/properties" ma:root="true" ma:fieldsID="f426df05c16eb984013328f42e7dd3de" ns2:_="">
    <xsd:import namespace="a1b54463-ec5c-46ce-b089-281124ebc0ac"/>
    <xsd:element name="properties">
      <xsd:complexType>
        <xsd:sequence>
          <xsd:element name="documentManagement">
            <xsd:complexType>
              <xsd:all>
                <xsd:element ref="ns2:Sensitivity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b54463-ec5c-46ce-b089-281124ebc0ac" elementFormDefault="qualified">
    <xsd:import namespace="http://schemas.microsoft.com/office/2006/documentManagement/types"/>
    <xsd:import namespace="http://schemas.microsoft.com/office/infopath/2007/PartnerControls"/>
    <xsd:element name="Sensitivity_x0020_Classification" ma:index="8" ma:displayName="Sensitivity Classification" ma:description="**[INFO_URL]**" ma:internalName="Sensitivity_x0020_Classification">
      <xsd:simpleType>
        <xsd:restriction base="dms:Choice">
          <xsd:enumeration value="Sensitive (highest)"/>
          <xsd:enumeration value="Confidential"/>
          <xsd:enumeration value="Proprietary"/>
          <xsd:enumeration value="Public"/>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Sensitivity_x0020_Classification xmlns="a1b54463-ec5c-46ce-b089-281124ebc0ac">Confidential</Sensitivity_x0020_Classification>
  </documentManagement>
</p:properties>
</file>

<file path=customXml/item5.xml><?xml version="1.0" encoding="utf-8"?>
<sisl xmlns:xsi="http://www.w3.org/2001/XMLSchema-instance" xmlns:xsd="http://www.w3.org/2001/XMLSchema" xmlns="http://www.boldonjames.com/2008/01/sie/internal/label" sislVersion="0" policy="a10f9ac0-5937-4b4f-b459-96aedd9ed2c5" origin="userSelected">
  <element uid="72a5d865-2c9e-41bb-b8a0-b31322cd1ede" value=""/>
</sisl>
</file>

<file path=customXml/itemProps1.xml><?xml version="1.0" encoding="utf-8"?>
<ds:datastoreItem xmlns:ds="http://schemas.openxmlformats.org/officeDocument/2006/customXml" ds:itemID="{4D71AA8F-8A8E-4095-9F31-A9954AD37AA6}">
  <ds:schemaRefs>
    <ds:schemaRef ds:uri="http://www.w3.org/2001/XMLSchema"/>
    <ds:schemaRef ds:uri="http://www.boldonjames.com/2008/01/sie/internal/label"/>
  </ds:schemaRefs>
</ds:datastoreItem>
</file>

<file path=customXml/itemProps2.xml><?xml version="1.0" encoding="utf-8"?>
<ds:datastoreItem xmlns:ds="http://schemas.openxmlformats.org/officeDocument/2006/customXml" ds:itemID="{FFFD892C-AB2A-4713-8F9E-D91150BFDBBA}">
  <ds:schemaRefs>
    <ds:schemaRef ds:uri="http://schemas.microsoft.com/sharepoint/v3/contenttype/forms"/>
  </ds:schemaRefs>
</ds:datastoreItem>
</file>

<file path=customXml/itemProps3.xml><?xml version="1.0" encoding="utf-8"?>
<ds:datastoreItem xmlns:ds="http://schemas.openxmlformats.org/officeDocument/2006/customXml" ds:itemID="{6D97324E-470A-41CA-9769-0C128C9FC7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b54463-ec5c-46ce-b089-281124ebc0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EA9E2D7A-9ED9-4F56-AFCA-5A9BA7C2E950}">
  <ds:schemaRef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a1b54463-ec5c-46ce-b089-281124ebc0ac"/>
    <ds:schemaRef ds:uri="http://www.w3.org/XML/1998/namespace"/>
  </ds:schemaRefs>
</ds:datastoreItem>
</file>

<file path=customXml/itemProps5.xml><?xml version="1.0" encoding="utf-8"?>
<ds:datastoreItem xmlns:ds="http://schemas.openxmlformats.org/officeDocument/2006/customXml" ds:itemID="{1AC14E95-6245-4A03-A9FB-453C01319367}">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otalTime>2090</TotalTime>
  <Words>1659</Words>
  <Application>Microsoft Office PowerPoint</Application>
  <PresentationFormat>画面に合わせる (4:3)</PresentationFormat>
  <Paragraphs>186</Paragraphs>
  <Slides>15</Slides>
  <Notes>15</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15</vt:i4>
      </vt:variant>
    </vt:vector>
  </HeadingPairs>
  <TitlesOfParts>
    <vt:vector size="21" baseType="lpstr">
      <vt:lpstr>ＭＳ Ｐゴシック</vt:lpstr>
      <vt:lpstr>メイリオ</vt:lpstr>
      <vt:lpstr>Arial</vt:lpstr>
      <vt:lpstr>Calibri</vt:lpstr>
      <vt:lpstr>Wingdings</vt:lpstr>
      <vt:lpstr>Office ​​テーマ</vt:lpstr>
      <vt:lpstr>糖尿病患者さんのための 災害に備えるポイント</vt:lpstr>
      <vt:lpstr>災害時の食事</vt:lpstr>
      <vt:lpstr>災害時の食事</vt:lpstr>
      <vt:lpstr>災害時の食事</vt:lpstr>
      <vt:lpstr>災害時の運動</vt:lpstr>
      <vt:lpstr>災害時の運動</vt:lpstr>
      <vt:lpstr>非常用キットのチェックリスト</vt:lpstr>
      <vt:lpstr>避難袋</vt:lpstr>
      <vt:lpstr>避難袋</vt:lpstr>
      <vt:lpstr>避難袋</vt:lpstr>
      <vt:lpstr>医薬品</vt:lpstr>
      <vt:lpstr>薬入れポーチ（ケース）</vt:lpstr>
      <vt:lpstr>糖尿病連携手帳、 お薬手帳（または処方箋の写し）、緊急連絡先</vt:lpstr>
      <vt:lpstr>携帯電話</vt:lpstr>
      <vt:lpstr>避難所の確認</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糖尿病患者さんのための 災害に備えるポイント</dc:title>
  <dc:creator>User</dc:creator>
  <cp:lastModifiedBy>Kubota, Yushi</cp:lastModifiedBy>
  <cp:revision>389</cp:revision>
  <cp:lastPrinted>2018-10-28T11:28:05Z</cp:lastPrinted>
  <dcterms:created xsi:type="dcterms:W3CDTF">2015-08-05T13:49:05Z</dcterms:created>
  <dcterms:modified xsi:type="dcterms:W3CDTF">2019-02-01T05:56:40Z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0x010100ACEE53721B07624BADCDAA34915243F8</vt:lpwstr>
  </property>
  <property fmtid="{D5CDD505-2E9C-101B-9397-08002B2CF9AE}" pid="3" name="docIndexRef">
    <vt:lpwstr>e3d7d9b7-3dfd-4cf5-a46e-28621d123ffb</vt:lpwstr>
  </property>
  <property fmtid="{D5CDD505-2E9C-101B-9397-08002B2CF9AE}" pid="4" name="bjSaver">
    <vt:lpwstr>6x6tUfejgl6b+stW2Swhkx4MA0YmvkZM</vt:lpwstr>
  </property>
  <property fmtid="{D5CDD505-2E9C-101B-9397-08002B2CF9AE}" pid="5" name="bjDocumentSecurityLabel">
    <vt:lpwstr>Not Classified</vt:lpwstr>
  </property>
  <property fmtid="{D5CDD505-2E9C-101B-9397-08002B2CF9AE}" pid="6" name="bjDocumentLabelXML">
    <vt:lpwstr>&lt;?xml version="1.0" encoding="us-ascii"?&gt;&lt;sisl xmlns:xsi="http://www.w3.org/2001/XMLSchema-instance" xmlns:xsd="http://www.w3.org/2001/XMLSchema" sislVersion="0" policy="a10f9ac0-5937-4b4f-b459-96aedd9ed2c5" origin="userSelected" xmlns="http://www.boldonj</vt:lpwstr>
  </property>
  <property fmtid="{D5CDD505-2E9C-101B-9397-08002B2CF9AE}" pid="7" name="bjDocumentLabelXML-0">
    <vt:lpwstr>ames.com/2008/01/sie/internal/label"&gt;&lt;element uid="72a5d865-2c9e-41bb-b8a0-b31322cd1ede" value="" /&gt;&lt;/sisl&gt;</vt:lpwstr>
  </property>
</Properties>
</file>