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9"/>
  </p:notesMasterIdLst>
  <p:handoutMasterIdLst>
    <p:handoutMasterId r:id="rId40"/>
  </p:handoutMasterIdLst>
  <p:sldIdLst>
    <p:sldId id="365" r:id="rId6"/>
    <p:sldId id="366" r:id="rId7"/>
    <p:sldId id="368" r:id="rId8"/>
    <p:sldId id="371" r:id="rId9"/>
    <p:sldId id="256" r:id="rId10"/>
    <p:sldId id="362" r:id="rId11"/>
    <p:sldId id="363" r:id="rId12"/>
    <p:sldId id="364" r:id="rId13"/>
    <p:sldId id="367" r:id="rId14"/>
    <p:sldId id="319" r:id="rId15"/>
    <p:sldId id="369" r:id="rId16"/>
    <p:sldId id="373" r:id="rId17"/>
    <p:sldId id="372" r:id="rId18"/>
    <p:sldId id="370" r:id="rId19"/>
    <p:sldId id="375" r:id="rId20"/>
    <p:sldId id="376" r:id="rId21"/>
    <p:sldId id="320" r:id="rId22"/>
    <p:sldId id="377" r:id="rId23"/>
    <p:sldId id="378" r:id="rId24"/>
    <p:sldId id="379" r:id="rId25"/>
    <p:sldId id="394" r:id="rId26"/>
    <p:sldId id="382" r:id="rId27"/>
    <p:sldId id="381" r:id="rId28"/>
    <p:sldId id="383" r:id="rId29"/>
    <p:sldId id="341" r:id="rId30"/>
    <p:sldId id="384" r:id="rId31"/>
    <p:sldId id="385" r:id="rId32"/>
    <p:sldId id="359" r:id="rId33"/>
    <p:sldId id="392" r:id="rId34"/>
    <p:sldId id="389" r:id="rId35"/>
    <p:sldId id="388" r:id="rId36"/>
    <p:sldId id="390" r:id="rId37"/>
    <p:sldId id="391" r:id="rId38"/>
  </p:sldIdLst>
  <p:sldSz cx="9144000" cy="6858000" type="screen4x3"/>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2880">
          <p15:clr>
            <a:srgbClr val="A4A3A4"/>
          </p15:clr>
        </p15:guide>
        <p15:guide id="4" pos="952" userDrawn="1">
          <p15:clr>
            <a:srgbClr val="A4A3A4"/>
          </p15:clr>
        </p15:guide>
        <p15:guide id="5" pos="136" userDrawn="1">
          <p15:clr>
            <a:srgbClr val="A4A3A4"/>
          </p15:clr>
        </p15:guide>
        <p15:guide id="6" pos="5602" userDrawn="1">
          <p15:clr>
            <a:srgbClr val="A4A3A4"/>
          </p15:clr>
        </p15:guide>
      </p15:sldGuideLst>
    </p:ext>
    <p:ext uri="{2D200454-40CA-4A62-9FC3-DE9A4176ACB9}">
      <p15:notesGuideLst xmlns:p15="http://schemas.microsoft.com/office/powerpoint/2012/main">
        <p15:guide id="1" orient="horz" pos="3155" userDrawn="1">
          <p15:clr>
            <a:srgbClr val="A4A3A4"/>
          </p15:clr>
        </p15:guide>
        <p15:guide id="2" pos="216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fukuoka" initials="t" lastIdx="2" clrIdx="0"/>
  <p:cmAuthor id="1" name="ikeda tetsuro" initials="ikedat"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AAD1"/>
    <a:srgbClr val="46B2E7"/>
    <a:srgbClr val="0084A9"/>
    <a:srgbClr val="395CA3"/>
    <a:srgbClr val="3789BE"/>
    <a:srgbClr val="E6E6E6"/>
    <a:srgbClr val="0079C3"/>
    <a:srgbClr val="F18D00"/>
    <a:srgbClr val="45B035"/>
    <a:srgbClr val="009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985" autoAdjust="0"/>
    <p:restoredTop sz="79592" autoAdjust="0"/>
  </p:normalViewPr>
  <p:slideViewPr>
    <p:cSldViewPr snapToGrid="0">
      <p:cViewPr varScale="1">
        <p:scale>
          <a:sx n="83" d="100"/>
          <a:sy n="83" d="100"/>
        </p:scale>
        <p:origin x="1938" y="84"/>
      </p:cViewPr>
      <p:guideLst>
        <p:guide orient="horz" pos="2160"/>
        <p:guide pos="2880"/>
        <p:guide pos="952"/>
        <p:guide pos="136"/>
        <p:guide pos="5602"/>
      </p:guideLst>
    </p:cSldViewPr>
  </p:slideViewPr>
  <p:notesTextViewPr>
    <p:cViewPr>
      <p:scale>
        <a:sx n="1" d="1"/>
        <a:sy n="1" d="1"/>
      </p:scale>
      <p:origin x="0" y="0"/>
    </p:cViewPr>
  </p:notesTextViewPr>
  <p:notesViewPr>
    <p:cSldViewPr snapToGrid="0">
      <p:cViewPr varScale="1">
        <p:scale>
          <a:sx n="54" d="100"/>
          <a:sy n="54" d="100"/>
        </p:scale>
        <p:origin x="2838" y="84"/>
      </p:cViewPr>
      <p:guideLst>
        <p:guide orient="horz" pos="3155"/>
        <p:guide pos="2169"/>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85466" cy="501419"/>
          </a:xfrm>
          <a:prstGeom prst="rect">
            <a:avLst/>
          </a:prstGeom>
        </p:spPr>
        <p:txBody>
          <a:bodyPr vert="horz" lIns="93093" tIns="46546" rIns="93093" bIns="4654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1074" y="2"/>
            <a:ext cx="2985465" cy="501419"/>
          </a:xfrm>
          <a:prstGeom prst="rect">
            <a:avLst/>
          </a:prstGeom>
        </p:spPr>
        <p:txBody>
          <a:bodyPr vert="horz" lIns="93093" tIns="46546" rIns="93093" bIns="46546" rtlCol="0"/>
          <a:lstStyle>
            <a:lvl1pPr algn="r">
              <a:defRPr sz="1200"/>
            </a:lvl1pPr>
          </a:lstStyle>
          <a:p>
            <a:fld id="{55613E7F-AFD5-4D8D-85C7-09D09CCD72C1}" type="datetimeFigureOut">
              <a:rPr kumimoji="1" lang="ja-JP" altLang="en-US" smtClean="0"/>
              <a:t>2020/6/26</a:t>
            </a:fld>
            <a:endParaRPr kumimoji="1" lang="ja-JP" altLang="en-US"/>
          </a:p>
        </p:txBody>
      </p:sp>
      <p:sp>
        <p:nvSpPr>
          <p:cNvPr id="4" name="フッター プレースホルダー 3"/>
          <p:cNvSpPr>
            <a:spLocks noGrp="1"/>
          </p:cNvSpPr>
          <p:nvPr>
            <p:ph type="ftr" sz="quarter" idx="2"/>
          </p:nvPr>
        </p:nvSpPr>
        <p:spPr>
          <a:xfrm>
            <a:off x="3" y="9517269"/>
            <a:ext cx="2985466" cy="501418"/>
          </a:xfrm>
          <a:prstGeom prst="rect">
            <a:avLst/>
          </a:prstGeom>
        </p:spPr>
        <p:txBody>
          <a:bodyPr vert="horz" lIns="93093" tIns="46546" rIns="93093" bIns="4654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1074" y="9517269"/>
            <a:ext cx="2985465" cy="501418"/>
          </a:xfrm>
          <a:prstGeom prst="rect">
            <a:avLst/>
          </a:prstGeom>
        </p:spPr>
        <p:txBody>
          <a:bodyPr vert="horz" lIns="93093" tIns="46546" rIns="93093" bIns="46546" rtlCol="0" anchor="b"/>
          <a:lstStyle>
            <a:lvl1pPr algn="r">
              <a:defRPr sz="1200"/>
            </a:lvl1pPr>
          </a:lstStyle>
          <a:p>
            <a:fld id="{080CA10F-5BDE-424D-A8A1-C4743DB07370}" type="slidenum">
              <a:rPr kumimoji="1" lang="ja-JP" altLang="en-US" smtClean="0"/>
              <a:t>‹#›</a:t>
            </a:fld>
            <a:endParaRPr kumimoji="1" lang="ja-JP" altLang="en-US"/>
          </a:p>
        </p:txBody>
      </p:sp>
    </p:spTree>
    <p:extLst>
      <p:ext uri="{BB962C8B-B14F-4D97-AF65-F5344CB8AC3E}">
        <p14:creationId xmlns:p14="http://schemas.microsoft.com/office/powerpoint/2010/main" val="2468411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84871" cy="501015"/>
          </a:xfrm>
          <a:prstGeom prst="rect">
            <a:avLst/>
          </a:prstGeom>
        </p:spPr>
        <p:txBody>
          <a:bodyPr vert="horz" lIns="93093" tIns="46546" rIns="93093" bIns="46546"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700" y="0"/>
            <a:ext cx="2984871" cy="501015"/>
          </a:xfrm>
          <a:prstGeom prst="rect">
            <a:avLst/>
          </a:prstGeom>
        </p:spPr>
        <p:txBody>
          <a:bodyPr vert="horz" lIns="93093" tIns="46546" rIns="93093" bIns="46546" rtlCol="0"/>
          <a:lstStyle>
            <a:lvl1pPr algn="r">
              <a:defRPr sz="1200"/>
            </a:lvl1pPr>
          </a:lstStyle>
          <a:p>
            <a:fld id="{FF959978-A08F-487A-B7B5-94117BE056A2}" type="datetimeFigureOut">
              <a:rPr kumimoji="1" lang="ja-JP" altLang="en-US" smtClean="0"/>
              <a:t>2020/6/26</a:t>
            </a:fld>
            <a:endParaRPr kumimoji="1" lang="ja-JP" altLang="en-US"/>
          </a:p>
        </p:txBody>
      </p:sp>
      <p:sp>
        <p:nvSpPr>
          <p:cNvPr id="4" name="スライド イメージ プレースホルダー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3093" tIns="46546" rIns="93093" bIns="46546" rtlCol="0" anchor="ctr"/>
          <a:lstStyle/>
          <a:p>
            <a:endParaRPr lang="ja-JP" altLang="en-US"/>
          </a:p>
        </p:txBody>
      </p:sp>
      <p:sp>
        <p:nvSpPr>
          <p:cNvPr id="5" name="ノート プレースホルダー 4"/>
          <p:cNvSpPr>
            <a:spLocks noGrp="1"/>
          </p:cNvSpPr>
          <p:nvPr>
            <p:ph type="body" sz="quarter" idx="3"/>
          </p:nvPr>
        </p:nvSpPr>
        <p:spPr>
          <a:xfrm>
            <a:off x="688817" y="4759643"/>
            <a:ext cx="5510530" cy="4509135"/>
          </a:xfrm>
          <a:prstGeom prst="rect">
            <a:avLst/>
          </a:prstGeom>
        </p:spPr>
        <p:txBody>
          <a:bodyPr vert="horz" lIns="93093" tIns="46546" rIns="93093" bIns="4654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517546"/>
            <a:ext cx="2984871" cy="501015"/>
          </a:xfrm>
          <a:prstGeom prst="rect">
            <a:avLst/>
          </a:prstGeom>
        </p:spPr>
        <p:txBody>
          <a:bodyPr vert="horz" lIns="93093" tIns="46546" rIns="93093" bIns="4654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700" y="9517546"/>
            <a:ext cx="2984871" cy="501015"/>
          </a:xfrm>
          <a:prstGeom prst="rect">
            <a:avLst/>
          </a:prstGeom>
        </p:spPr>
        <p:txBody>
          <a:bodyPr vert="horz" lIns="93093" tIns="46546" rIns="93093" bIns="46546" rtlCol="0" anchor="b"/>
          <a:lstStyle>
            <a:lvl1pPr algn="r">
              <a:defRPr sz="1200"/>
            </a:lvl1pPr>
          </a:lstStyle>
          <a:p>
            <a:fld id="{D7737110-859A-4121-AB5C-CB4143FA3BDA}" type="slidenum">
              <a:rPr kumimoji="1" lang="ja-JP" altLang="en-US" smtClean="0"/>
              <a:t>‹#›</a:t>
            </a:fld>
            <a:endParaRPr kumimoji="1" lang="ja-JP" altLang="en-US"/>
          </a:p>
        </p:txBody>
      </p:sp>
    </p:spTree>
    <p:extLst>
      <p:ext uri="{BB962C8B-B14F-4D97-AF65-F5344CB8AC3E}">
        <p14:creationId xmlns:p14="http://schemas.microsoft.com/office/powerpoint/2010/main" val="3852783229"/>
      </p:ext>
    </p:extLst>
  </p:cSld>
  <p:clrMap bg1="lt1" tx1="dk1" bg2="lt2" tx2="dk2" accent1="accent1" accent2="accent2" accent3="accent3" accent4="accent4" accent5="accent5" accent6="accent6" hlink="hlink" folHlink="folHlink"/>
  <p:hf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みなさんそれぞれに適したリーフレットについてそのアクセス方法と内容をご紹介いたします。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a:t>
            </a:fld>
            <a:endParaRPr kumimoji="1" lang="ja-JP" altLang="en-US"/>
          </a:p>
        </p:txBody>
      </p:sp>
    </p:spTree>
    <p:extLst>
      <p:ext uri="{BB962C8B-B14F-4D97-AF65-F5344CB8AC3E}">
        <p14:creationId xmlns:p14="http://schemas.microsoft.com/office/powerpoint/2010/main" val="4097572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ここからは糖尿病といわれたら気をつけたいポイントをご紹介します。</a:t>
            </a:r>
            <a:endParaRPr kumimoji="1" lang="en-US" altLang="ja-JP" dirty="0">
              <a:latin typeface="+mn-ea"/>
              <a:ea typeface="+mn-ea"/>
            </a:endParaRPr>
          </a:p>
          <a:p>
            <a:r>
              <a:rPr kumimoji="1" lang="ja-JP" altLang="en-US" dirty="0">
                <a:latin typeface="+mn-ea"/>
                <a:ea typeface="+mn-ea"/>
              </a:rPr>
              <a:t>糖尿病治療の基本は「食事療法と運動療法」です。</a:t>
            </a:r>
            <a:endParaRPr kumimoji="1" lang="en-US" altLang="ja-JP" dirty="0">
              <a:latin typeface="+mn-ea"/>
              <a:ea typeface="+mn-ea"/>
            </a:endParaRPr>
          </a:p>
          <a:p>
            <a:r>
              <a:rPr kumimoji="1" lang="ja-JP" altLang="en-US" dirty="0">
                <a:latin typeface="+mn-ea"/>
                <a:ea typeface="+mn-ea"/>
              </a:rPr>
              <a:t>まず、食事についてです。</a:t>
            </a:r>
            <a:endParaRPr kumimoji="1" lang="en-US" altLang="ja-JP" dirty="0">
              <a:latin typeface="+mn-ea"/>
              <a:ea typeface="+mn-ea"/>
            </a:endParaRPr>
          </a:p>
          <a:p>
            <a:r>
              <a:rPr kumimoji="1" lang="ja-JP" altLang="en-US" dirty="0">
                <a:latin typeface="+mn-ea"/>
                <a:ea typeface="+mn-ea"/>
              </a:rPr>
              <a:t>調味料に注目して新しい味付けにチャレンジしてみてください。</a:t>
            </a:r>
            <a:endParaRPr kumimoji="1" lang="en-US" altLang="ja-JP" dirty="0">
              <a:latin typeface="+mn-ea"/>
              <a:ea typeface="+mn-ea"/>
            </a:endParaRPr>
          </a:p>
          <a:p>
            <a:r>
              <a:rPr kumimoji="1" lang="ja-JP" altLang="en-US" dirty="0">
                <a:latin typeface="+mn-ea"/>
                <a:ea typeface="+mn-ea"/>
              </a:rPr>
              <a:t>ソース、ケチャップ、塩、油、砂糖などは控えめにし、だしやスパイス、かんきつ類などを使って、一味違うお料理を試してみましょう。</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10</a:t>
            </a:fld>
            <a:endParaRPr kumimoji="1" lang="ja-JP" altLang="en-US"/>
          </a:p>
        </p:txBody>
      </p:sp>
    </p:spTree>
    <p:extLst>
      <p:ext uri="{BB962C8B-B14F-4D97-AF65-F5344CB8AC3E}">
        <p14:creationId xmlns:p14="http://schemas.microsoft.com/office/powerpoint/2010/main" val="1817292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1225">
              <a:defRPr/>
            </a:pPr>
            <a:r>
              <a:rPr kumimoji="1" lang="ja-JP" altLang="en-US" dirty="0">
                <a:latin typeface="+mn-ea"/>
                <a:ea typeface="+mn-ea"/>
              </a:rPr>
              <a:t>次に室内でできる簡単な運動をご紹介します。</a:t>
            </a:r>
            <a:endParaRPr kumimoji="1" lang="en-US" altLang="ja-JP" dirty="0">
              <a:latin typeface="+mn-ea"/>
              <a:ea typeface="+mn-ea"/>
            </a:endParaRPr>
          </a:p>
          <a:p>
            <a:r>
              <a:rPr kumimoji="1" lang="ja-JP" altLang="en-US" dirty="0">
                <a:latin typeface="+mn-ea"/>
                <a:ea typeface="+mn-ea"/>
              </a:rPr>
              <a:t>椅子に座り、膝を吊り上げるように左右の足を交互に上げ下げするだけです。</a:t>
            </a:r>
            <a:endParaRPr kumimoji="1" lang="en-US" altLang="ja-JP" dirty="0">
              <a:latin typeface="+mn-ea"/>
              <a:ea typeface="+mn-ea"/>
            </a:endParaRPr>
          </a:p>
          <a:p>
            <a:pPr defTabSz="931225">
              <a:defRPr/>
            </a:pPr>
            <a:r>
              <a:rPr kumimoji="1" lang="ja-JP" altLang="en-US" dirty="0">
                <a:latin typeface="+mn-ea"/>
                <a:ea typeface="+mn-ea"/>
              </a:rPr>
              <a:t>慣れてきたら腕も前後に振ってみましょう。</a:t>
            </a:r>
            <a:endParaRPr kumimoji="1" lang="en-US" altLang="ja-JP" dirty="0">
              <a:latin typeface="+mn-ea"/>
              <a:ea typeface="+mn-ea"/>
            </a:endParaRPr>
          </a:p>
          <a:p>
            <a:pPr defTabSz="931225">
              <a:defRPr/>
            </a:pPr>
            <a:r>
              <a:rPr kumimoji="1" lang="ja-JP" altLang="en-US" dirty="0">
                <a:latin typeface="+mn-ea"/>
                <a:ea typeface="+mn-ea"/>
              </a:rPr>
              <a:t>これは仕事の休憩時間やテレビをみながらでもできる有酸素運動です。</a:t>
            </a:r>
          </a:p>
          <a:p>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11</a:t>
            </a:fld>
            <a:endParaRPr kumimoji="1" lang="ja-JP" altLang="en-US"/>
          </a:p>
        </p:txBody>
      </p:sp>
    </p:spTree>
    <p:extLst>
      <p:ext uri="{BB962C8B-B14F-4D97-AF65-F5344CB8AC3E}">
        <p14:creationId xmlns:p14="http://schemas.microsoft.com/office/powerpoint/2010/main" val="2851943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糖尿病は治るのかご心配な方もいらっしゃると思います。</a:t>
            </a:r>
            <a:endParaRPr kumimoji="1" lang="en-US" altLang="ja-JP" dirty="0">
              <a:latin typeface="+mn-ea"/>
              <a:ea typeface="+mn-ea"/>
            </a:endParaRPr>
          </a:p>
          <a:p>
            <a:r>
              <a:rPr kumimoji="1" lang="ja-JP" altLang="en-US" dirty="0">
                <a:latin typeface="+mn-ea"/>
                <a:ea typeface="+mn-ea"/>
              </a:rPr>
              <a:t>糖尿病は適切な食事や運動の継続や必要に応じた薬による治療により、</a:t>
            </a:r>
            <a:r>
              <a:rPr kumimoji="1" lang="en-US" altLang="ja-JP" dirty="0">
                <a:latin typeface="+mn-ea"/>
                <a:ea typeface="+mn-ea"/>
              </a:rPr>
              <a:t>HbA1c</a:t>
            </a:r>
            <a:r>
              <a:rPr kumimoji="1" lang="ja-JP" altLang="en-US" dirty="0">
                <a:latin typeface="+mn-ea"/>
                <a:ea typeface="+mn-ea"/>
              </a:rPr>
              <a:t>や血糖を正常範囲に維持することができる疾患です。</a:t>
            </a:r>
            <a:endParaRPr kumimoji="1" lang="en-US" altLang="ja-JP" dirty="0">
              <a:latin typeface="+mn-ea"/>
              <a:ea typeface="+mn-ea"/>
            </a:endParaRPr>
          </a:p>
          <a:p>
            <a:r>
              <a:rPr kumimoji="1" lang="ja-JP" altLang="en-US" dirty="0">
                <a:latin typeface="+mn-ea"/>
                <a:ea typeface="+mn-ea"/>
              </a:rPr>
              <a:t>まず、診療を受けて継続的に生活習慣を整えていきましょう。</a:t>
            </a:r>
            <a:endParaRPr kumimoji="1" lang="en-US" altLang="ja-JP" dirty="0">
              <a:latin typeface="+mn-ea"/>
              <a:ea typeface="+mn-ea"/>
            </a:endParaRPr>
          </a:p>
          <a:p>
            <a:endParaRPr kumimoji="1" lang="en-US" altLang="ja-JP" dirty="0">
              <a:latin typeface="+mn-ea"/>
              <a:ea typeface="+mn-ea"/>
            </a:endParaRPr>
          </a:p>
          <a:p>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12</a:t>
            </a:fld>
            <a:endParaRPr kumimoji="1" lang="ja-JP" altLang="en-US"/>
          </a:p>
        </p:txBody>
      </p:sp>
    </p:spTree>
    <p:extLst>
      <p:ext uri="{BB962C8B-B14F-4D97-AF65-F5344CB8AC3E}">
        <p14:creationId xmlns:p14="http://schemas.microsoft.com/office/powerpoint/2010/main" val="1530015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運動といっても毎日続けるのが難しい場合もあるかと思います。</a:t>
            </a:r>
            <a:endParaRPr kumimoji="1" lang="en-US" altLang="ja-JP" dirty="0">
              <a:latin typeface="+mn-ea"/>
              <a:ea typeface="+mn-ea"/>
            </a:endParaRPr>
          </a:p>
          <a:p>
            <a:r>
              <a:rPr kumimoji="1" lang="en-US" altLang="ja-JP" dirty="0">
                <a:latin typeface="+mn-ea"/>
                <a:ea typeface="+mn-ea"/>
              </a:rPr>
              <a:t>1</a:t>
            </a:r>
            <a:r>
              <a:rPr kumimoji="1" lang="ja-JP" altLang="en-US" dirty="0">
                <a:latin typeface="+mn-ea"/>
                <a:ea typeface="+mn-ea"/>
              </a:rPr>
              <a:t>週間に</a:t>
            </a:r>
            <a:r>
              <a:rPr kumimoji="1" lang="en-US" altLang="ja-JP" dirty="0">
                <a:latin typeface="+mn-ea"/>
                <a:ea typeface="+mn-ea"/>
              </a:rPr>
              <a:t>3</a:t>
            </a:r>
            <a:r>
              <a:rPr kumimoji="1" lang="ja-JP" altLang="en-US" dirty="0">
                <a:latin typeface="+mn-ea"/>
                <a:ea typeface="+mn-ea"/>
              </a:rPr>
              <a:t>回以上、１回の運動は</a:t>
            </a:r>
            <a:r>
              <a:rPr kumimoji="1" lang="en-US" altLang="ja-JP" dirty="0">
                <a:latin typeface="+mn-ea"/>
                <a:ea typeface="+mn-ea"/>
              </a:rPr>
              <a:t>20</a:t>
            </a:r>
            <a:r>
              <a:rPr kumimoji="1" lang="ja-JP" altLang="en-US" dirty="0">
                <a:latin typeface="+mn-ea"/>
                <a:ea typeface="+mn-ea"/>
              </a:rPr>
              <a:t>分から</a:t>
            </a:r>
            <a:r>
              <a:rPr kumimoji="1" lang="en-US" altLang="ja-JP" dirty="0">
                <a:latin typeface="+mn-ea"/>
                <a:ea typeface="+mn-ea"/>
              </a:rPr>
              <a:t>60</a:t>
            </a:r>
            <a:r>
              <a:rPr kumimoji="1" lang="ja-JP" altLang="en-US" dirty="0">
                <a:latin typeface="+mn-ea"/>
                <a:ea typeface="+mn-ea"/>
              </a:rPr>
              <a:t>分程度を目安に続けていきましょう。</a:t>
            </a:r>
            <a:endParaRPr kumimoji="1" lang="en-US" altLang="ja-JP" dirty="0">
              <a:latin typeface="+mn-ea"/>
              <a:ea typeface="+mn-ea"/>
            </a:endParaRPr>
          </a:p>
          <a:p>
            <a:r>
              <a:rPr kumimoji="1" lang="ja-JP" altLang="en-US" dirty="0">
                <a:latin typeface="+mn-ea"/>
                <a:ea typeface="+mn-ea"/>
              </a:rPr>
              <a:t>運動の強さは、運動しながら会話ができる程度を目安とするとよいでしょう。</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13</a:t>
            </a:fld>
            <a:endParaRPr kumimoji="1" lang="ja-JP" altLang="en-US"/>
          </a:p>
        </p:txBody>
      </p:sp>
    </p:spTree>
    <p:extLst>
      <p:ext uri="{BB962C8B-B14F-4D97-AF65-F5344CB8AC3E}">
        <p14:creationId xmlns:p14="http://schemas.microsoft.com/office/powerpoint/2010/main" val="1244432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甘いものが好きで、やめられないという方も多いと思います。</a:t>
            </a:r>
            <a:endParaRPr kumimoji="1" lang="en-US" altLang="ja-JP" dirty="0">
              <a:latin typeface="+mn-ea"/>
              <a:ea typeface="+mn-ea"/>
            </a:endParaRPr>
          </a:p>
          <a:p>
            <a:r>
              <a:rPr kumimoji="1" lang="ja-JP" altLang="en-US" dirty="0">
                <a:latin typeface="+mn-ea"/>
                <a:ea typeface="+mn-ea"/>
              </a:rPr>
              <a:t>おやつは、小さなもの、糖質が少ないものを選ぶ基準としてみてください。</a:t>
            </a:r>
            <a:endParaRPr kumimoji="1" lang="en-US" altLang="ja-JP" dirty="0">
              <a:latin typeface="+mn-ea"/>
              <a:ea typeface="+mn-ea"/>
            </a:endParaRPr>
          </a:p>
          <a:p>
            <a:r>
              <a:rPr kumimoji="1" lang="ja-JP" altLang="en-US" dirty="0">
                <a:latin typeface="+mn-ea"/>
                <a:ea typeface="+mn-ea"/>
              </a:rPr>
              <a:t>また、ナッツや果物もよいでしょう。</a:t>
            </a:r>
            <a:endParaRPr kumimoji="1" lang="en-US" altLang="ja-JP" dirty="0">
              <a:latin typeface="+mn-ea"/>
              <a:ea typeface="+mn-ea"/>
            </a:endParaRPr>
          </a:p>
          <a:p>
            <a:r>
              <a:rPr kumimoji="1" lang="ja-JP" altLang="en-US" dirty="0">
                <a:latin typeface="+mn-ea"/>
                <a:ea typeface="+mn-ea"/>
              </a:rPr>
              <a:t>ただし、食べすぎは禁物です。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14</a:t>
            </a:fld>
            <a:endParaRPr kumimoji="1" lang="ja-JP" altLang="en-US"/>
          </a:p>
        </p:txBody>
      </p:sp>
    </p:spTree>
    <p:extLst>
      <p:ext uri="{BB962C8B-B14F-4D97-AF65-F5344CB8AC3E}">
        <p14:creationId xmlns:p14="http://schemas.microsoft.com/office/powerpoint/2010/main" val="1156634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糖尿病はこれまでの生活習慣を見直すきっかけにもなります。</a:t>
            </a:r>
            <a:endParaRPr kumimoji="1" lang="en-US" altLang="ja-JP" dirty="0">
              <a:latin typeface="+mn-ea"/>
              <a:ea typeface="+mn-ea"/>
            </a:endParaRPr>
          </a:p>
          <a:p>
            <a:r>
              <a:rPr kumimoji="1" lang="ja-JP" altLang="en-US" dirty="0">
                <a:latin typeface="+mn-ea"/>
                <a:ea typeface="+mn-ea"/>
              </a:rPr>
              <a:t>すべて完璧にできなくても大丈夫、毎日続けることが大切です。</a:t>
            </a:r>
            <a:endParaRPr kumimoji="1" lang="en-US" altLang="ja-JP" dirty="0">
              <a:latin typeface="+mn-ea"/>
              <a:ea typeface="+mn-ea"/>
            </a:endParaRPr>
          </a:p>
          <a:p>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15</a:t>
            </a:fld>
            <a:endParaRPr kumimoji="1" lang="ja-JP" altLang="en-US"/>
          </a:p>
        </p:txBody>
      </p:sp>
    </p:spTree>
    <p:extLst>
      <p:ext uri="{BB962C8B-B14F-4D97-AF65-F5344CB8AC3E}">
        <p14:creationId xmlns:p14="http://schemas.microsoft.com/office/powerpoint/2010/main" val="574739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こちらのリーフレットは糖尿病だからといって今の生活を変えたくないなと感じていらっしゃる患者さんのために糖尿病とからだの関わりについて知っていただくためのものです。</a:t>
            </a:r>
            <a:endParaRPr kumimoji="1" lang="ja-JP" altLang="en-US" dirty="0"/>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16</a:t>
            </a:fld>
            <a:endParaRPr kumimoji="1" lang="ja-JP" altLang="en-US"/>
          </a:p>
        </p:txBody>
      </p:sp>
    </p:spTree>
    <p:extLst>
      <p:ext uri="{BB962C8B-B14F-4D97-AF65-F5344CB8AC3E}">
        <p14:creationId xmlns:p14="http://schemas.microsoft.com/office/powerpoint/2010/main" val="2702152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91834">
              <a:defRPr/>
            </a:pPr>
            <a:r>
              <a:rPr kumimoji="1" lang="ja-JP" altLang="en-US" dirty="0">
                <a:latin typeface="+mn-ea"/>
              </a:rPr>
              <a:t>まず、ご自分の生活習慣をふりかえってみましょう。</a:t>
            </a:r>
            <a:endParaRPr kumimoji="1" lang="en-US" altLang="ja-JP" dirty="0">
              <a:latin typeface="+mn-ea"/>
            </a:endParaRPr>
          </a:p>
          <a:p>
            <a:pPr defTabSz="891834">
              <a:defRPr/>
            </a:pPr>
            <a:endParaRPr kumimoji="1" lang="en-US" altLang="ja-JP" dirty="0">
              <a:latin typeface="+mn-ea"/>
            </a:endParaRPr>
          </a:p>
          <a:p>
            <a:pPr defTabSz="891834">
              <a:defRPr/>
            </a:pPr>
            <a:r>
              <a:rPr kumimoji="1" lang="ja-JP" altLang="en-US" dirty="0">
                <a:latin typeface="+mn-ea"/>
              </a:rPr>
              <a:t>甘いコーヒーやジュースなどをよく飲む。</a:t>
            </a:r>
            <a:endParaRPr kumimoji="1" lang="en-US" altLang="ja-JP" dirty="0">
              <a:latin typeface="+mn-ea"/>
            </a:endParaRPr>
          </a:p>
          <a:p>
            <a:pPr defTabSz="891834">
              <a:defRPr/>
            </a:pPr>
            <a:r>
              <a:rPr kumimoji="1" lang="ja-JP" altLang="en-US" dirty="0">
                <a:latin typeface="+mn-ea"/>
              </a:rPr>
              <a:t>階段をあまり使わない。</a:t>
            </a:r>
            <a:endParaRPr kumimoji="1" lang="en-US" altLang="ja-JP" dirty="0">
              <a:latin typeface="+mn-ea"/>
            </a:endParaRPr>
          </a:p>
          <a:p>
            <a:pPr defTabSz="891834">
              <a:defRPr/>
            </a:pPr>
            <a:r>
              <a:rPr kumimoji="1" lang="ja-JP" altLang="en-US" dirty="0">
                <a:latin typeface="+mn-ea"/>
              </a:rPr>
              <a:t>丼ものや麺類などでお昼をすませてしまうことがある。</a:t>
            </a:r>
            <a:endParaRPr kumimoji="1" lang="en-US" altLang="ja-JP" dirty="0">
              <a:latin typeface="+mn-ea"/>
            </a:endParaRPr>
          </a:p>
          <a:p>
            <a:pPr defTabSz="891834">
              <a:defRPr/>
            </a:pPr>
            <a:r>
              <a:rPr kumimoji="1" lang="ja-JP" altLang="en-US" dirty="0">
                <a:latin typeface="+mn-ea"/>
              </a:rPr>
              <a:t>一日中座りっぱなしの日が多い。</a:t>
            </a:r>
            <a:endParaRPr kumimoji="1" lang="en-US" altLang="ja-JP" dirty="0">
              <a:latin typeface="+mn-ea"/>
            </a:endParaRPr>
          </a:p>
          <a:p>
            <a:pPr defTabSz="891834">
              <a:defRPr/>
            </a:pPr>
            <a:r>
              <a:rPr kumimoji="1" lang="ja-JP" altLang="en-US" dirty="0">
                <a:latin typeface="+mn-ea"/>
              </a:rPr>
              <a:t>タバコ、お酒をたしなむ。</a:t>
            </a:r>
            <a:endParaRPr kumimoji="1" lang="en-US" altLang="ja-JP" dirty="0">
              <a:latin typeface="+mn-ea"/>
            </a:endParaRPr>
          </a:p>
          <a:p>
            <a:pPr defTabSz="891834">
              <a:defRPr/>
            </a:pPr>
            <a:endParaRPr kumimoji="1" lang="en-US" altLang="ja-JP" dirty="0">
              <a:latin typeface="+mn-ea"/>
            </a:endParaRPr>
          </a:p>
          <a:p>
            <a:pPr defTabSz="891834">
              <a:defRPr/>
            </a:pPr>
            <a:r>
              <a:rPr kumimoji="1" lang="ja-JP" altLang="en-US" dirty="0">
                <a:latin typeface="+mn-ea"/>
              </a:rPr>
              <a:t>当てはまる方は担当医師と相談して、改善できる項目を</a:t>
            </a:r>
            <a:r>
              <a:rPr kumimoji="1" lang="en-US" altLang="ja-JP" dirty="0">
                <a:latin typeface="+mn-ea"/>
              </a:rPr>
              <a:t>1</a:t>
            </a:r>
            <a:r>
              <a:rPr kumimoji="1" lang="ja-JP" altLang="en-US" dirty="0">
                <a:latin typeface="+mn-ea"/>
              </a:rPr>
              <a:t>つ決めて実践してみることをお勧めします。</a:t>
            </a:r>
            <a:endParaRPr kumimoji="1" lang="en-US" altLang="ja-JP" dirty="0">
              <a:latin typeface="+mn-ea"/>
            </a:endParaRP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17</a:t>
            </a:fld>
            <a:endParaRPr kumimoji="1" lang="ja-JP" altLang="en-US"/>
          </a:p>
        </p:txBody>
      </p:sp>
    </p:spTree>
    <p:extLst>
      <p:ext uri="{BB962C8B-B14F-4D97-AF65-F5344CB8AC3E}">
        <p14:creationId xmlns:p14="http://schemas.microsoft.com/office/powerpoint/2010/main" val="3906180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ここにあげているのは糖尿病の主な症状です。このような症状に気づいたことはないでしょうか？</a:t>
            </a:r>
            <a:endParaRPr kumimoji="1" lang="en-US" altLang="ja-JP" dirty="0">
              <a:latin typeface="+mn-ea"/>
              <a:ea typeface="+mn-ea"/>
            </a:endParaRPr>
          </a:p>
          <a:p>
            <a:r>
              <a:rPr kumimoji="1" lang="ja-JP" altLang="en-US" dirty="0">
                <a:latin typeface="+mn-ea"/>
                <a:ea typeface="+mn-ea"/>
              </a:rPr>
              <a:t>糖尿病ははじめのうちは、自覚症状がないことも多いのですが、血糖値が高くなってくると、症状が現れます。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18</a:t>
            </a:fld>
            <a:endParaRPr kumimoji="1" lang="ja-JP" altLang="en-US"/>
          </a:p>
        </p:txBody>
      </p:sp>
    </p:spTree>
    <p:extLst>
      <p:ext uri="{BB962C8B-B14F-4D97-AF65-F5344CB8AC3E}">
        <p14:creationId xmlns:p14="http://schemas.microsoft.com/office/powerpoint/2010/main" val="3802827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糖尿病の原因のひとつに偏った生活習慣があります。</a:t>
            </a:r>
            <a:endParaRPr kumimoji="1" lang="en-US" altLang="ja-JP" dirty="0"/>
          </a:p>
          <a:p>
            <a:r>
              <a:rPr kumimoji="1" lang="ja-JP" altLang="en-US" dirty="0"/>
              <a:t>近くても、つい車で移動してしまう。</a:t>
            </a:r>
            <a:endParaRPr kumimoji="1" lang="en-US" altLang="ja-JP" dirty="0"/>
          </a:p>
          <a:p>
            <a:r>
              <a:rPr kumimoji="1" lang="ja-JP" altLang="en-US" dirty="0"/>
              <a:t>お菓子を買い置きしてすぐに手が届くようになっている</a:t>
            </a:r>
            <a:endParaRPr kumimoji="1" lang="en-US" altLang="ja-JP" dirty="0"/>
          </a:p>
          <a:p>
            <a:r>
              <a:rPr kumimoji="1" lang="ja-JP" altLang="en-US" dirty="0"/>
              <a:t>生活が不規則</a:t>
            </a:r>
            <a:endParaRPr kumimoji="1" lang="en-US" altLang="ja-JP" dirty="0"/>
          </a:p>
          <a:p>
            <a:r>
              <a:rPr kumimoji="1" lang="ja-JP" altLang="en-US" dirty="0"/>
              <a:t>運動をまったくしないなど</a:t>
            </a:r>
            <a:endParaRPr kumimoji="1" lang="en-US" altLang="ja-JP" dirty="0"/>
          </a:p>
          <a:p>
            <a:r>
              <a:rPr kumimoji="1" lang="ja-JP" altLang="en-US" dirty="0"/>
              <a:t>これを機に、ご自分の暮らし方を見直してみましょう。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7737110-859A-4121-AB5C-CB4143FA3BDA}" type="slidenum">
              <a:rPr kumimoji="1" lang="ja-JP" altLang="en-US" smtClean="0"/>
              <a:t>19</a:t>
            </a:fld>
            <a:endParaRPr kumimoji="1" lang="ja-JP" altLang="en-US"/>
          </a:p>
        </p:txBody>
      </p:sp>
    </p:spTree>
    <p:extLst>
      <p:ext uri="{BB962C8B-B14F-4D97-AF65-F5344CB8AC3E}">
        <p14:creationId xmlns:p14="http://schemas.microsoft.com/office/powerpoint/2010/main" val="133752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お渡ししたリーフレットに記載されているチャートからあなたにおすすめのリーフレットがわかります。</a:t>
            </a:r>
            <a:endParaRPr kumimoji="1" lang="en-US" altLang="ja-JP" dirty="0"/>
          </a:p>
        </p:txBody>
      </p:sp>
      <p:sp>
        <p:nvSpPr>
          <p:cNvPr id="4" name="スライド番号プレースホルダー 3"/>
          <p:cNvSpPr>
            <a:spLocks noGrp="1"/>
          </p:cNvSpPr>
          <p:nvPr>
            <p:ph type="sldNum" sz="quarter" idx="5"/>
          </p:nvPr>
        </p:nvSpPr>
        <p:spPr/>
        <p:txBody>
          <a:bodyPr/>
          <a:lstStyle/>
          <a:p>
            <a:fld id="{D7737110-859A-4121-AB5C-CB4143FA3BDA}" type="slidenum">
              <a:rPr kumimoji="1" lang="ja-JP" altLang="en-US" smtClean="0"/>
              <a:t>2</a:t>
            </a:fld>
            <a:endParaRPr kumimoji="1" lang="ja-JP" altLang="en-US"/>
          </a:p>
        </p:txBody>
      </p:sp>
    </p:spTree>
    <p:extLst>
      <p:ext uri="{BB962C8B-B14F-4D97-AF65-F5344CB8AC3E}">
        <p14:creationId xmlns:p14="http://schemas.microsoft.com/office/powerpoint/2010/main" val="3150146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それでは、高い血糖のままでいるとどのようなことが起こるのでしょうか。</a:t>
            </a:r>
            <a:endParaRPr kumimoji="1" lang="en-US" altLang="ja-JP" dirty="0"/>
          </a:p>
          <a:p>
            <a:r>
              <a:rPr kumimoji="1" lang="ja-JP" altLang="en-US" dirty="0"/>
              <a:t>長期間にわたって血管が傷つけられていることになるため、血管とつながる体のさまざまな部位に影響が及び、合併症が起きる危険性が高まります。</a:t>
            </a:r>
            <a:endParaRPr kumimoji="1" lang="en-US" altLang="ja-JP" dirty="0"/>
          </a:p>
          <a:p>
            <a:pPr defTabSz="931225">
              <a:defRPr/>
            </a:pPr>
            <a:r>
              <a:rPr kumimoji="1" lang="ja-JP" altLang="en-US" dirty="0"/>
              <a:t>しかし、生活習慣を見直し、適切な治療を継続することで、糖尿病が進行して合併症が発症するのを防ぐことができます。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D7737110-859A-4121-AB5C-CB4143FA3BDA}" type="slidenum">
              <a:rPr kumimoji="1" lang="ja-JP" altLang="en-US" smtClean="0"/>
              <a:t>20</a:t>
            </a:fld>
            <a:endParaRPr kumimoji="1" lang="ja-JP" altLang="en-US"/>
          </a:p>
        </p:txBody>
      </p:sp>
    </p:spTree>
    <p:extLst>
      <p:ext uri="{BB962C8B-B14F-4D97-AF65-F5344CB8AC3E}">
        <p14:creationId xmlns:p14="http://schemas.microsoft.com/office/powerpoint/2010/main" val="2320670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ここに示すのは糖尿病の三大合併症といわれるものです。</a:t>
            </a:r>
            <a:endParaRPr kumimoji="1" lang="en-US" altLang="ja-JP" dirty="0"/>
          </a:p>
          <a:p>
            <a:r>
              <a:rPr kumimoji="1" lang="ja-JP" altLang="en-US" dirty="0"/>
              <a:t>腎臓の機能が低下し、進行すると、腎不全のリスクもある糖尿病腎症、目の網膜が障害され、失明のリスクもある糖尿病網膜症、手足の感覚が鈍くなったり、しびれや痛みがおこる糖尿病神経障害です。</a:t>
            </a:r>
            <a:endParaRPr kumimoji="1" lang="en-US" altLang="ja-JP" dirty="0"/>
          </a:p>
          <a:p>
            <a:pPr defTabSz="931225">
              <a:defRPr/>
            </a:pPr>
            <a:r>
              <a:rPr kumimoji="1" lang="ja-JP" altLang="en-US" dirty="0"/>
              <a:t>年単位の長い時間をかけてゆっくり症状が進行していくのが特徴です。</a:t>
            </a:r>
            <a:endParaRPr kumimoji="1" lang="en-US" altLang="ja-JP" dirty="0"/>
          </a:p>
          <a:p>
            <a:pPr defTabSz="931225">
              <a:defRPr/>
            </a:pPr>
            <a:endParaRPr kumimoji="1" lang="en-US" altLang="ja-JP" dirty="0"/>
          </a:p>
          <a:p>
            <a:pPr defTabSz="931225">
              <a:defRPr/>
            </a:pPr>
            <a:r>
              <a:rPr kumimoji="1" lang="ja-JP" altLang="en-US" dirty="0"/>
              <a:t>このような合併症を防ぐためにも、今から食事・運動療法や薬物療法を始めていきましょう！</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7737110-859A-4121-AB5C-CB4143FA3BDA}" type="slidenum">
              <a:rPr kumimoji="1" lang="ja-JP" altLang="en-US" smtClean="0"/>
              <a:t>21</a:t>
            </a:fld>
            <a:endParaRPr kumimoji="1" lang="ja-JP" altLang="en-US"/>
          </a:p>
        </p:txBody>
      </p:sp>
    </p:spTree>
    <p:extLst>
      <p:ext uri="{BB962C8B-B14F-4D97-AF65-F5344CB8AC3E}">
        <p14:creationId xmlns:p14="http://schemas.microsoft.com/office/powerpoint/2010/main" val="2720897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ここで生活改善のヒントをご紹介します。</a:t>
            </a:r>
            <a:endParaRPr kumimoji="1" lang="en-US" altLang="ja-JP" dirty="0"/>
          </a:p>
          <a:p>
            <a:r>
              <a:rPr kumimoji="1" lang="ja-JP" altLang="en-US" dirty="0"/>
              <a:t>まず、食事です。</a:t>
            </a:r>
            <a:endParaRPr kumimoji="1" lang="en-US" altLang="ja-JP" dirty="0"/>
          </a:p>
          <a:p>
            <a:r>
              <a:rPr kumimoji="1" lang="ja-JP" altLang="en-US" dirty="0"/>
              <a:t>おやつを食べたいときには、「量は少な目」、「夕食後はさける」、「おやつと運動をセット」にしてみることを心がけてみてください。</a:t>
            </a:r>
            <a:endParaRPr kumimoji="1" lang="en-US" altLang="ja-JP" dirty="0"/>
          </a:p>
          <a:p>
            <a:endParaRPr kumimoji="1" lang="en-US" altLang="ja-JP" dirty="0"/>
          </a:p>
          <a:p>
            <a:r>
              <a:rPr kumimoji="1" lang="ja-JP" altLang="en-US" dirty="0"/>
              <a:t>買い物に行って献立に迷ったら野菜を使った料理を考えてみましょう。</a:t>
            </a:r>
            <a:endParaRPr kumimoji="1" lang="en-US" altLang="ja-JP" dirty="0"/>
          </a:p>
          <a:p>
            <a:r>
              <a:rPr kumimoji="1" lang="ja-JP" altLang="en-US" dirty="0"/>
              <a:t>また、食料品を買うときは野菜、海藻、きのこなど食物繊維が豊富な食べ物を選ぶとよいでしょう。</a:t>
            </a:r>
            <a:endParaRPr kumimoji="1" lang="en-US" altLang="ja-JP" dirty="0"/>
          </a:p>
          <a:p>
            <a:pPr defTabSz="931225">
              <a:defRPr/>
            </a:pPr>
            <a:r>
              <a:rPr kumimoji="1" lang="ja-JP" altLang="en-US" dirty="0"/>
              <a:t>お肉は脂質を多く含む場合があるので、これまで、お肉料理が多かった方は、週に何度かお魚の料理に代えてみましょう。</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7737110-859A-4121-AB5C-CB4143FA3BDA}" type="slidenum">
              <a:rPr kumimoji="1" lang="ja-JP" altLang="en-US" smtClean="0"/>
              <a:t>22</a:t>
            </a:fld>
            <a:endParaRPr kumimoji="1" lang="ja-JP" altLang="en-US"/>
          </a:p>
        </p:txBody>
      </p:sp>
    </p:spTree>
    <p:extLst>
      <p:ext uri="{BB962C8B-B14F-4D97-AF65-F5344CB8AC3E}">
        <p14:creationId xmlns:p14="http://schemas.microsoft.com/office/powerpoint/2010/main" val="3872358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次におうちでできる運動、イスを使ったスクワットをご紹介します。</a:t>
            </a:r>
            <a:endParaRPr kumimoji="1" lang="en-US" altLang="ja-JP" dirty="0"/>
          </a:p>
          <a:p>
            <a:r>
              <a:rPr kumimoji="1" lang="ja-JP" altLang="en-US" dirty="0"/>
              <a:t>スクワットはレジスタンス運動（筋力トレーニング）であり、全身の筋力、特にお尻や太ももの筋力を鍛えることができます。</a:t>
            </a:r>
            <a:endParaRPr kumimoji="1" lang="en-US" altLang="ja-JP" dirty="0"/>
          </a:p>
          <a:p>
            <a:endParaRPr kumimoji="1" lang="en-US" altLang="ja-JP" dirty="0"/>
          </a:p>
          <a:p>
            <a:r>
              <a:rPr kumimoji="1" lang="ja-JP" altLang="en-US" dirty="0"/>
              <a:t>まず、足を肩幅に開いて立ち、お尻を後ろに突き出すイメージで腰を下ろします。</a:t>
            </a:r>
            <a:endParaRPr kumimoji="1" lang="en-US" altLang="ja-JP" dirty="0"/>
          </a:p>
          <a:p>
            <a:r>
              <a:rPr kumimoji="1" lang="ja-JP" altLang="en-US" dirty="0"/>
              <a:t>正面の遠くの方を見ながら重心を中心におき、イスから立つ・座るを繰り返します。</a:t>
            </a:r>
            <a:endParaRPr kumimoji="1" lang="en-US" altLang="ja-JP" dirty="0"/>
          </a:p>
          <a:p>
            <a:r>
              <a:rPr kumimoji="1" lang="ja-JP" altLang="en-US" dirty="0"/>
              <a:t>回数は医師とご相談のうえ、ご自身のペースで行ってください。</a:t>
            </a:r>
            <a:endParaRPr kumimoji="1" lang="en-US" altLang="ja-JP" dirty="0"/>
          </a:p>
          <a:p>
            <a:endParaRPr kumimoji="1" lang="en-US" altLang="ja-JP" dirty="0"/>
          </a:p>
          <a:p>
            <a:r>
              <a:rPr kumimoji="1" lang="ja-JP" altLang="en-US" dirty="0"/>
              <a:t>これからご紹介した生活の改善ポイントはぜひ今日からでもはじめて続けていきましょう。</a:t>
            </a:r>
          </a:p>
        </p:txBody>
      </p:sp>
      <p:sp>
        <p:nvSpPr>
          <p:cNvPr id="4" name="スライド番号プレースホルダー 3"/>
          <p:cNvSpPr>
            <a:spLocks noGrp="1"/>
          </p:cNvSpPr>
          <p:nvPr>
            <p:ph type="sldNum" sz="quarter" idx="5"/>
          </p:nvPr>
        </p:nvSpPr>
        <p:spPr/>
        <p:txBody>
          <a:bodyPr/>
          <a:lstStyle/>
          <a:p>
            <a:fld id="{D7737110-859A-4121-AB5C-CB4143FA3BDA}" type="slidenum">
              <a:rPr kumimoji="1" lang="ja-JP" altLang="en-US" smtClean="0"/>
              <a:t>23</a:t>
            </a:fld>
            <a:endParaRPr kumimoji="1" lang="ja-JP" altLang="en-US"/>
          </a:p>
        </p:txBody>
      </p:sp>
    </p:spTree>
    <p:extLst>
      <p:ext uri="{BB962C8B-B14F-4D97-AF65-F5344CB8AC3E}">
        <p14:creationId xmlns:p14="http://schemas.microsoft.com/office/powerpoint/2010/main" val="1352444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こちらのリーフレットは糖尿病治療に、積極的に取り組む意志のあるみなさんに向けた内容となっています。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24</a:t>
            </a:fld>
            <a:endParaRPr kumimoji="1" lang="ja-JP" altLang="en-US"/>
          </a:p>
        </p:txBody>
      </p:sp>
    </p:spTree>
    <p:extLst>
      <p:ext uri="{BB962C8B-B14F-4D97-AF65-F5344CB8AC3E}">
        <p14:creationId xmlns:p14="http://schemas.microsoft.com/office/powerpoint/2010/main" val="3940648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まず、糖尿病がどのような病気かお話しします。</a:t>
            </a:r>
            <a:endParaRPr kumimoji="1" lang="en-US" altLang="ja-JP" dirty="0">
              <a:latin typeface="+mn-ea"/>
              <a:ea typeface="+mn-ea"/>
            </a:endParaRPr>
          </a:p>
          <a:p>
            <a:r>
              <a:rPr kumimoji="1" lang="ja-JP" altLang="en-US" dirty="0">
                <a:latin typeface="+mn-ea"/>
                <a:ea typeface="+mn-ea"/>
              </a:rPr>
              <a:t>糖尿病とは血液中のブドウ糖が増えて血糖が高い状態が続いてしまう病気です。</a:t>
            </a:r>
            <a:endParaRPr kumimoji="1" lang="en-US" altLang="ja-JP" dirty="0">
              <a:latin typeface="+mn-ea"/>
              <a:ea typeface="+mn-ea"/>
            </a:endParaRPr>
          </a:p>
          <a:p>
            <a:r>
              <a:rPr kumimoji="1" lang="ja-JP" altLang="en-US" dirty="0">
                <a:latin typeface="+mn-ea"/>
                <a:ea typeface="+mn-ea"/>
              </a:rPr>
              <a:t>血糖が高くなるのは、血液から筋肉や脂肪、肝臓などへ糖を運ぶ働きを指令するインスリンというホルモンの分泌が低下したり、うまく機能しなくなるためだということがわかっています。</a:t>
            </a: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25</a:t>
            </a:fld>
            <a:endParaRPr kumimoji="1" lang="ja-JP" altLang="en-US"/>
          </a:p>
        </p:txBody>
      </p:sp>
    </p:spTree>
    <p:extLst>
      <p:ext uri="{BB962C8B-B14F-4D97-AF65-F5344CB8AC3E}">
        <p14:creationId xmlns:p14="http://schemas.microsoft.com/office/powerpoint/2010/main" val="2036551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1225">
              <a:defRPr/>
            </a:pPr>
            <a:r>
              <a:rPr kumimoji="1" lang="ja-JP" altLang="en-US" dirty="0"/>
              <a:t>糖尿病の原因は、さまざまです。</a:t>
            </a:r>
            <a:endParaRPr kumimoji="1" lang="en-US" altLang="ja-JP" dirty="0"/>
          </a:p>
          <a:p>
            <a:pPr defTabSz="931225">
              <a:defRPr/>
            </a:pPr>
            <a:r>
              <a:rPr kumimoji="1" lang="ja-JP" altLang="en-US" dirty="0"/>
              <a:t>ストレスなどの外部環境要因、暴飲・暴食・運動不足などの生活習慣要因、そして遺伝などその他の要因が組み合わさって発症するといわれています。</a:t>
            </a:r>
          </a:p>
        </p:txBody>
      </p:sp>
      <p:sp>
        <p:nvSpPr>
          <p:cNvPr id="4" name="スライド番号プレースホルダー 3"/>
          <p:cNvSpPr>
            <a:spLocks noGrp="1"/>
          </p:cNvSpPr>
          <p:nvPr>
            <p:ph type="sldNum" sz="quarter" idx="5"/>
          </p:nvPr>
        </p:nvSpPr>
        <p:spPr/>
        <p:txBody>
          <a:bodyPr/>
          <a:lstStyle/>
          <a:p>
            <a:fld id="{D7737110-859A-4121-AB5C-CB4143FA3BDA}" type="slidenum">
              <a:rPr kumimoji="1" lang="ja-JP" altLang="en-US" smtClean="0"/>
              <a:t>26</a:t>
            </a:fld>
            <a:endParaRPr kumimoji="1" lang="ja-JP" altLang="en-US"/>
          </a:p>
        </p:txBody>
      </p:sp>
    </p:spTree>
    <p:extLst>
      <p:ext uri="{BB962C8B-B14F-4D97-AF65-F5344CB8AC3E}">
        <p14:creationId xmlns:p14="http://schemas.microsoft.com/office/powerpoint/2010/main" val="719499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糖尿病の治療をはじめるにあたって、まずは糖尿病治療の目標と</a:t>
            </a:r>
            <a:r>
              <a:rPr kumimoji="1" lang="en-US" altLang="ja-JP" dirty="0"/>
              <a:t>HbA1c</a:t>
            </a:r>
            <a:r>
              <a:rPr kumimoji="1" lang="ja-JP" altLang="en-US" dirty="0"/>
              <a:t>の目標値をご紹介します。</a:t>
            </a:r>
            <a:endParaRPr kumimoji="1" lang="en-US" altLang="ja-JP" dirty="0"/>
          </a:p>
          <a:p>
            <a:r>
              <a:rPr kumimoji="1" lang="ja-JP" altLang="en-US" dirty="0"/>
              <a:t>治療の</a:t>
            </a:r>
            <a:r>
              <a:rPr kumimoji="1" lang="ja-JP" altLang="en-US"/>
              <a:t>目標は、血糖</a:t>
            </a:r>
            <a:r>
              <a:rPr kumimoji="1" lang="ja-JP" altLang="en-US" dirty="0"/>
              <a:t>、血圧、脂質代謝の良好なコントロール状態と適正体重の維持、および禁煙の遵守により、健康な人と変わらない人生を目指すこととされています。</a:t>
            </a:r>
            <a:endParaRPr kumimoji="1" lang="en-US" altLang="ja-JP" dirty="0"/>
          </a:p>
          <a:p>
            <a:endParaRPr kumimoji="1" lang="en-US" altLang="ja-JP" dirty="0"/>
          </a:p>
          <a:p>
            <a:r>
              <a:rPr kumimoji="1" lang="ja-JP" altLang="en-US" dirty="0"/>
              <a:t>次に目標値です。血糖正常化を目指す際の</a:t>
            </a:r>
            <a:r>
              <a:rPr kumimoji="1" lang="en-US" altLang="ja-JP" dirty="0"/>
              <a:t>HbA1c</a:t>
            </a:r>
            <a:r>
              <a:rPr kumimoji="1" lang="ja-JP" altLang="en-US" dirty="0"/>
              <a:t>の目標値は</a:t>
            </a:r>
            <a:r>
              <a:rPr kumimoji="1" lang="en-US" altLang="ja-JP" dirty="0"/>
              <a:t>6.0</a:t>
            </a:r>
            <a:r>
              <a:rPr kumimoji="1" lang="ja-JP" altLang="en-US" dirty="0"/>
              <a:t>％未満</a:t>
            </a:r>
            <a:endParaRPr kumimoji="1" lang="en-US" altLang="ja-JP" dirty="0"/>
          </a:p>
          <a:p>
            <a:r>
              <a:rPr kumimoji="1" lang="ja-JP" altLang="en-US" dirty="0"/>
              <a:t>合併症予防のための</a:t>
            </a:r>
            <a:r>
              <a:rPr kumimoji="1" lang="en-US" altLang="ja-JP" dirty="0"/>
              <a:t>HbA1c</a:t>
            </a:r>
            <a:r>
              <a:rPr kumimoji="1" lang="ja-JP" altLang="en-US" dirty="0"/>
              <a:t>の目標値は</a:t>
            </a:r>
            <a:r>
              <a:rPr kumimoji="1" lang="en-US" altLang="ja-JP" dirty="0"/>
              <a:t>7.0</a:t>
            </a:r>
            <a:r>
              <a:rPr kumimoji="1" lang="ja-JP" altLang="en-US" dirty="0"/>
              <a:t>％未満</a:t>
            </a:r>
            <a:endParaRPr kumimoji="1" lang="en-US" altLang="ja-JP" dirty="0"/>
          </a:p>
          <a:p>
            <a:r>
              <a:rPr kumimoji="1" lang="ja-JP" altLang="en-US" dirty="0"/>
              <a:t>低血糖といった副作用などの理由で治療の強化が難しい場合に、目指すべき当面の目標としては</a:t>
            </a:r>
            <a:r>
              <a:rPr kumimoji="1" lang="en-US" altLang="ja-JP" dirty="0"/>
              <a:t>8.0</a:t>
            </a:r>
            <a:r>
              <a:rPr kumimoji="1" lang="ja-JP" altLang="en-US" dirty="0"/>
              <a:t>％未満と設定されています。</a:t>
            </a:r>
            <a:endParaRPr kumimoji="1" lang="en-US" altLang="ja-JP" dirty="0"/>
          </a:p>
          <a:p>
            <a:endParaRPr kumimoji="1" lang="en-US" altLang="ja-JP" dirty="0"/>
          </a:p>
          <a:p>
            <a:r>
              <a:rPr kumimoji="1" lang="ja-JP" altLang="en-US" dirty="0"/>
              <a:t>年齢やご自身の状態によっても目標値は異なりますので、医師と相談してご自身の目標を設定していただければと思います。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7737110-859A-4121-AB5C-CB4143FA3BDA}" type="slidenum">
              <a:rPr kumimoji="1" lang="ja-JP" altLang="en-US" smtClean="0"/>
              <a:t>27</a:t>
            </a:fld>
            <a:endParaRPr kumimoji="1" lang="ja-JP" altLang="en-US"/>
          </a:p>
        </p:txBody>
      </p:sp>
    </p:spTree>
    <p:extLst>
      <p:ext uri="{BB962C8B-B14F-4D97-AF65-F5344CB8AC3E}">
        <p14:creationId xmlns:p14="http://schemas.microsoft.com/office/powerpoint/2010/main" val="3593558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リーフレットにはこのような目標値を記録できる記入欄も設けています。</a:t>
            </a:r>
            <a:endParaRPr kumimoji="1" lang="en-US" altLang="ja-JP" dirty="0"/>
          </a:p>
          <a:p>
            <a:r>
              <a:rPr kumimoji="1" lang="ja-JP" altLang="en-US" dirty="0"/>
              <a:t>期限は次回の受診日までとして、具体的な</a:t>
            </a:r>
            <a:r>
              <a:rPr kumimoji="1" lang="en-US" altLang="ja-JP" dirty="0"/>
              <a:t>HbA1c</a:t>
            </a:r>
            <a:r>
              <a:rPr kumimoji="1" lang="ja-JP" altLang="en-US" dirty="0"/>
              <a:t>と体重の目標値を設定してみましょう。</a:t>
            </a:r>
            <a:endParaRPr kumimoji="1" lang="en-US" altLang="ja-JP" dirty="0"/>
          </a:p>
          <a:p>
            <a:r>
              <a:rPr kumimoji="1" lang="ja-JP" altLang="en-US" dirty="0"/>
              <a:t>目標値の設定は医師と相談してください。</a:t>
            </a:r>
            <a:endParaRPr kumimoji="1" lang="en-US" altLang="ja-JP" dirty="0"/>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28</a:t>
            </a:fld>
            <a:endParaRPr kumimoji="1" lang="ja-JP" altLang="en-US"/>
          </a:p>
        </p:txBody>
      </p:sp>
    </p:spTree>
    <p:extLst>
      <p:ext uri="{BB962C8B-B14F-4D97-AF65-F5344CB8AC3E}">
        <p14:creationId xmlns:p14="http://schemas.microsoft.com/office/powerpoint/2010/main" val="1543026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目標が設定できたら、その達成のためにどんなことができますか。</a:t>
            </a:r>
            <a:endParaRPr kumimoji="1" lang="en-US" altLang="ja-JP" dirty="0"/>
          </a:p>
          <a:p>
            <a:r>
              <a:rPr kumimoji="1" lang="ja-JP" altLang="en-US" dirty="0"/>
              <a:t>たとえば</a:t>
            </a:r>
            <a:endParaRPr kumimoji="1" lang="en-US" altLang="ja-JP" dirty="0"/>
          </a:p>
          <a:p>
            <a:r>
              <a:rPr kumimoji="1" lang="ja-JP" altLang="en-US" dirty="0"/>
              <a:t>バランスのよい食事をとる。</a:t>
            </a:r>
            <a:endParaRPr kumimoji="1" lang="en-US" altLang="ja-JP" dirty="0"/>
          </a:p>
          <a:p>
            <a:r>
              <a:rPr kumimoji="1" lang="en-US" altLang="ja-JP" dirty="0"/>
              <a:t>1</a:t>
            </a:r>
            <a:r>
              <a:rPr kumimoji="1" lang="ja-JP" altLang="en-US" dirty="0"/>
              <a:t>日</a:t>
            </a:r>
            <a:r>
              <a:rPr kumimoji="1" lang="en-US" altLang="ja-JP" dirty="0"/>
              <a:t>1</a:t>
            </a:r>
            <a:r>
              <a:rPr kumimoji="1" lang="ja-JP" altLang="en-US" dirty="0"/>
              <a:t>回散歩に出る。</a:t>
            </a:r>
            <a:endParaRPr kumimoji="1" lang="en-US" altLang="ja-JP" dirty="0"/>
          </a:p>
          <a:p>
            <a:r>
              <a:rPr kumimoji="1" lang="ja-JP" altLang="en-US" dirty="0"/>
              <a:t>ご飯をいつも大盛で食べていたら並盛にする。</a:t>
            </a:r>
            <a:endParaRPr kumimoji="1" lang="en-US" altLang="ja-JP" dirty="0"/>
          </a:p>
          <a:p>
            <a:r>
              <a:rPr kumimoji="1" lang="ja-JP" altLang="en-US" dirty="0"/>
              <a:t>最寄り駅より一駅先まで歩いたり、一駅前で降りたりして一駅分歩いてみる。</a:t>
            </a:r>
            <a:endParaRPr kumimoji="1" lang="en-US" altLang="ja-JP" dirty="0"/>
          </a:p>
          <a:p>
            <a:r>
              <a:rPr kumimoji="1" lang="ja-JP" altLang="en-US" dirty="0"/>
              <a:t>かんたんなストレッチをしてみる。</a:t>
            </a:r>
            <a:endParaRPr kumimoji="1" lang="en-US" altLang="ja-JP" dirty="0"/>
          </a:p>
          <a:p>
            <a:endParaRPr kumimoji="1" lang="en-US" altLang="ja-JP" dirty="0"/>
          </a:p>
          <a:p>
            <a:r>
              <a:rPr kumimoji="1" lang="ja-JP" altLang="en-US" dirty="0"/>
              <a:t>などご自身の目標達成に向けてできることを考えてみてください。</a:t>
            </a:r>
          </a:p>
        </p:txBody>
      </p:sp>
      <p:sp>
        <p:nvSpPr>
          <p:cNvPr id="4" name="スライド番号プレースホルダー 3"/>
          <p:cNvSpPr>
            <a:spLocks noGrp="1"/>
          </p:cNvSpPr>
          <p:nvPr>
            <p:ph type="sldNum" sz="quarter" idx="5"/>
          </p:nvPr>
        </p:nvSpPr>
        <p:spPr/>
        <p:txBody>
          <a:bodyPr/>
          <a:lstStyle/>
          <a:p>
            <a:fld id="{D7737110-859A-4121-AB5C-CB4143FA3BDA}" type="slidenum">
              <a:rPr kumimoji="1" lang="ja-JP" altLang="en-US" smtClean="0"/>
              <a:t>29</a:t>
            </a:fld>
            <a:endParaRPr kumimoji="1" lang="ja-JP" altLang="en-US"/>
          </a:p>
        </p:txBody>
      </p:sp>
    </p:spTree>
    <p:extLst>
      <p:ext uri="{BB962C8B-B14F-4D97-AF65-F5344CB8AC3E}">
        <p14:creationId xmlns:p14="http://schemas.microsoft.com/office/powerpoint/2010/main" val="1075938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1225">
              <a:defRPr/>
            </a:pPr>
            <a:r>
              <a:rPr kumimoji="1" lang="en-US" altLang="ja-JP" dirty="0"/>
              <a:t>QR</a:t>
            </a:r>
            <a:r>
              <a:rPr kumimoji="1" lang="ja-JP" altLang="en-US" dirty="0"/>
              <a:t>コードから</a:t>
            </a:r>
            <a:r>
              <a:rPr kumimoji="1" lang="en-US" altLang="ja-JP" dirty="0"/>
              <a:t>web</a:t>
            </a:r>
            <a:r>
              <a:rPr kumimoji="1" lang="ja-JP" altLang="en-US" dirty="0"/>
              <a:t>サイトへアクセスすると、このようなリーフレットのいずれかの中味がご覧になれます。</a:t>
            </a:r>
          </a:p>
          <a:p>
            <a:r>
              <a:rPr kumimoji="1" lang="ja-JP" altLang="en-US" dirty="0"/>
              <a:t>スマートフォンの機種によって、印刷することも可能です。</a:t>
            </a:r>
            <a:endParaRPr kumimoji="1" lang="en-US" altLang="ja-JP" dirty="0"/>
          </a:p>
          <a:p>
            <a:r>
              <a:rPr kumimoji="1" lang="ja-JP" altLang="en-US" dirty="0"/>
              <a:t>糖尿病治療のはじめの一歩を踏み出すためのヒントが見つかると思いますので、ぜひアクセスしてみてください。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D7737110-859A-4121-AB5C-CB4143FA3BDA}" type="slidenum">
              <a:rPr kumimoji="1" lang="ja-JP" altLang="en-US" smtClean="0"/>
              <a:t>3</a:t>
            </a:fld>
            <a:endParaRPr kumimoji="1" lang="ja-JP" altLang="en-US"/>
          </a:p>
        </p:txBody>
      </p:sp>
    </p:spTree>
    <p:extLst>
      <p:ext uri="{BB962C8B-B14F-4D97-AF65-F5344CB8AC3E}">
        <p14:creationId xmlns:p14="http://schemas.microsoft.com/office/powerpoint/2010/main" val="2419022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ここで食事にひと手間かけてバランスアップするコツをご紹介します。</a:t>
            </a:r>
            <a:endParaRPr kumimoji="1" lang="en-US" altLang="ja-JP" dirty="0"/>
          </a:p>
          <a:p>
            <a:r>
              <a:rPr kumimoji="1" lang="ja-JP" altLang="en-US" dirty="0"/>
              <a:t>「野菜とたんぱく質」をキーワードに</a:t>
            </a:r>
            <a:r>
              <a:rPr kumimoji="1" lang="en-US" altLang="ja-JP" dirty="0"/>
              <a:t>1</a:t>
            </a:r>
            <a:r>
              <a:rPr kumimoji="1" lang="ja-JP" altLang="en-US" dirty="0"/>
              <a:t>日の食事を組み立ててみましょう。</a:t>
            </a:r>
            <a:endParaRPr kumimoji="1" lang="en-US" altLang="ja-JP" dirty="0"/>
          </a:p>
          <a:p>
            <a:r>
              <a:rPr kumimoji="1" lang="ja-JP" altLang="en-US" dirty="0"/>
              <a:t>野菜（食物繊維）やたんぱく質を毎食バランスよく食べることで、血糖の上昇や筋肉量の低下を防ぐことができます。</a:t>
            </a:r>
            <a:endParaRPr kumimoji="1" lang="en-US" altLang="ja-JP" dirty="0"/>
          </a:p>
          <a:p>
            <a:endParaRPr kumimoji="1" lang="en-US" altLang="ja-JP" dirty="0"/>
          </a:p>
          <a:p>
            <a:r>
              <a:rPr kumimoji="1" lang="ja-JP" altLang="en-US" dirty="0"/>
              <a:t>たとえば</a:t>
            </a:r>
            <a:endParaRPr kumimoji="1" lang="en-US" altLang="ja-JP" dirty="0"/>
          </a:p>
          <a:p>
            <a:r>
              <a:rPr kumimoji="1" lang="ja-JP" altLang="en-US" dirty="0"/>
              <a:t>トースト</a:t>
            </a:r>
            <a:r>
              <a:rPr kumimoji="1" lang="en-US" altLang="ja-JP" dirty="0"/>
              <a:t>2</a:t>
            </a:r>
            <a:r>
              <a:rPr kumimoji="1" lang="ja-JP" altLang="en-US" dirty="0"/>
              <a:t>枚だけの朝食だったら、トーストは</a:t>
            </a:r>
            <a:r>
              <a:rPr kumimoji="1" lang="en-US" altLang="ja-JP" dirty="0"/>
              <a:t>1</a:t>
            </a:r>
            <a:r>
              <a:rPr kumimoji="1" lang="ja-JP" altLang="en-US" dirty="0"/>
              <a:t>枚に減らしサラダとチーズをプラスするなど工夫をしてみましょう。</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30</a:t>
            </a:fld>
            <a:endParaRPr kumimoji="1" lang="ja-JP" altLang="en-US"/>
          </a:p>
        </p:txBody>
      </p:sp>
    </p:spTree>
    <p:extLst>
      <p:ext uri="{BB962C8B-B14F-4D97-AF65-F5344CB8AC3E}">
        <p14:creationId xmlns:p14="http://schemas.microsoft.com/office/powerpoint/2010/main" val="645597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また、昼食もラーメンだけ、丼ものだけの食事から、ごはん、わかめスープ、かに玉など炭水化物、食物繊維、たんぱく質が摂れる食事を選びましょう。</a:t>
            </a:r>
          </a:p>
        </p:txBody>
      </p:sp>
      <p:sp>
        <p:nvSpPr>
          <p:cNvPr id="4" name="スライド番号プレースホルダー 3"/>
          <p:cNvSpPr>
            <a:spLocks noGrp="1"/>
          </p:cNvSpPr>
          <p:nvPr>
            <p:ph type="sldNum" sz="quarter" idx="5"/>
          </p:nvPr>
        </p:nvSpPr>
        <p:spPr/>
        <p:txBody>
          <a:bodyPr/>
          <a:lstStyle/>
          <a:p>
            <a:fld id="{D7737110-859A-4121-AB5C-CB4143FA3BDA}" type="slidenum">
              <a:rPr kumimoji="1" lang="ja-JP" altLang="en-US" smtClean="0"/>
              <a:t>31</a:t>
            </a:fld>
            <a:endParaRPr kumimoji="1" lang="ja-JP" altLang="en-US"/>
          </a:p>
        </p:txBody>
      </p:sp>
    </p:spTree>
    <p:extLst>
      <p:ext uri="{BB962C8B-B14F-4D97-AF65-F5344CB8AC3E}">
        <p14:creationId xmlns:p14="http://schemas.microsoft.com/office/powerpoint/2010/main" val="2902219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夕食は同じたんぱく質でもメインのおかずを肉から魚に変更してみましょう。</a:t>
            </a:r>
            <a:endParaRPr kumimoji="1" lang="en-US" altLang="ja-JP" dirty="0"/>
          </a:p>
          <a:p>
            <a:r>
              <a:rPr kumimoji="1" lang="ja-JP" altLang="en-US" dirty="0"/>
              <a:t>お肉は脂質を多く含む場合が多いので、お肉の回数を減らしてお魚を増やすほうがよいでしょう。</a:t>
            </a:r>
          </a:p>
        </p:txBody>
      </p:sp>
      <p:sp>
        <p:nvSpPr>
          <p:cNvPr id="4" name="スライド番号プレースホルダー 3"/>
          <p:cNvSpPr>
            <a:spLocks noGrp="1"/>
          </p:cNvSpPr>
          <p:nvPr>
            <p:ph type="sldNum" sz="quarter" idx="5"/>
          </p:nvPr>
        </p:nvSpPr>
        <p:spPr/>
        <p:txBody>
          <a:bodyPr/>
          <a:lstStyle/>
          <a:p>
            <a:fld id="{D7737110-859A-4121-AB5C-CB4143FA3BDA}" type="slidenum">
              <a:rPr kumimoji="1" lang="ja-JP" altLang="en-US" smtClean="0"/>
              <a:t>32</a:t>
            </a:fld>
            <a:endParaRPr kumimoji="1" lang="ja-JP" altLang="en-US"/>
          </a:p>
        </p:txBody>
      </p:sp>
    </p:spTree>
    <p:extLst>
      <p:ext uri="{BB962C8B-B14F-4D97-AF65-F5344CB8AC3E}">
        <p14:creationId xmlns:p14="http://schemas.microsoft.com/office/powerpoint/2010/main" val="2763999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最後に糖尿病に対するイメージを変えるための活動「アドボカシー活動」についてご紹介します。</a:t>
            </a:r>
            <a:endParaRPr kumimoji="1" lang="en-US" altLang="ja-JP" dirty="0"/>
          </a:p>
          <a:p>
            <a:r>
              <a:rPr kumimoji="1" lang="ja-JP" altLang="en-US" dirty="0"/>
              <a:t>この活動は糖尿病の正しい理解を促進する活動を通じて、糖尿病をもつ人が安心して社会生活を送り、人生</a:t>
            </a:r>
            <a:r>
              <a:rPr kumimoji="1" lang="en-US" altLang="ja-JP" dirty="0"/>
              <a:t>100</a:t>
            </a:r>
            <a:r>
              <a:rPr kumimoji="1" lang="ja-JP" altLang="en-US" dirty="0"/>
              <a:t>年時代の日本でいきいきと過ごすことができる社会形成を目指す活動のことをいいます。</a:t>
            </a:r>
            <a:endParaRPr kumimoji="1" lang="en-US" altLang="ja-JP" dirty="0"/>
          </a:p>
          <a:p>
            <a:endParaRPr kumimoji="1" lang="en-US" altLang="ja-JP" dirty="0"/>
          </a:p>
          <a:p>
            <a:r>
              <a:rPr kumimoji="1" lang="ja-JP" altLang="en-US" dirty="0"/>
              <a:t>その内容と目的をまとめると</a:t>
            </a:r>
            <a:endParaRPr kumimoji="1" lang="en-US" altLang="ja-JP" dirty="0"/>
          </a:p>
          <a:p>
            <a:r>
              <a:rPr kumimoji="1" lang="ja-JP" altLang="en-US" dirty="0"/>
              <a:t>糖尿病の正しい理解を促進する活動を通じて、糖尿病であることで受ける誤解や偏見をなくす。</a:t>
            </a:r>
          </a:p>
          <a:p>
            <a:r>
              <a:rPr kumimoji="1" lang="ja-JP" altLang="en-US" dirty="0"/>
              <a:t>糖尿病患者さんが糖尿病であることを隠さずにいられる社会を目指す。</a:t>
            </a:r>
          </a:p>
          <a:p>
            <a:r>
              <a:rPr kumimoji="1" lang="ja-JP" altLang="en-US" dirty="0"/>
              <a:t>各種調査や研究を実施し、エビデンスを集積することで、社会の意識や仕組みを変革していく。</a:t>
            </a:r>
            <a:endParaRPr kumimoji="1" lang="en-US" altLang="ja-JP" dirty="0"/>
          </a:p>
          <a:p>
            <a:r>
              <a:rPr kumimoji="1" lang="ja-JP" altLang="en-US" dirty="0"/>
              <a:t>などが計画されています。</a:t>
            </a:r>
            <a:endParaRPr kumimoji="1" lang="en-US" altLang="ja-JP" dirty="0"/>
          </a:p>
          <a:p>
            <a:endParaRPr kumimoji="1" lang="en-US" altLang="ja-JP" dirty="0"/>
          </a:p>
          <a:p>
            <a:r>
              <a:rPr kumimoji="1" lang="ja-JP" altLang="en-US" dirty="0"/>
              <a:t>糖尿病治療は継続することがとても重要です。</a:t>
            </a:r>
            <a:endParaRPr kumimoji="1" lang="en-US" altLang="ja-JP" dirty="0"/>
          </a:p>
          <a:p>
            <a:r>
              <a:rPr kumimoji="1" lang="ja-JP" altLang="en-US" dirty="0"/>
              <a:t>まずは設定した目標値を目指してできることから始めてみましょう。</a:t>
            </a:r>
            <a:endParaRPr kumimoji="1" lang="en-US" altLang="ja-JP" dirty="0"/>
          </a:p>
          <a:p>
            <a:endParaRPr kumimoji="1" lang="ja-JP" altLang="en-US"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7737110-859A-4121-AB5C-CB4143FA3BDA}" type="slidenum">
              <a:rPr kumimoji="1" lang="ja-JP" altLang="en-US" smtClean="0"/>
              <a:t>33</a:t>
            </a:fld>
            <a:endParaRPr kumimoji="1" lang="ja-JP" altLang="en-US"/>
          </a:p>
        </p:txBody>
      </p:sp>
    </p:spTree>
    <p:extLst>
      <p:ext uri="{BB962C8B-B14F-4D97-AF65-F5344CB8AC3E}">
        <p14:creationId xmlns:p14="http://schemas.microsoft.com/office/powerpoint/2010/main" val="175261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糖尿病はインスリンの分泌が低下したり、うまく働かないために血液中を流れるブドウ糖（血糖）が増えてしまう病気です。</a:t>
            </a:r>
            <a:endParaRPr kumimoji="1" lang="en-US" altLang="ja-JP" dirty="0"/>
          </a:p>
          <a:p>
            <a:r>
              <a:rPr kumimoji="1" lang="ja-JP" altLang="en-US" dirty="0"/>
              <a:t>これは適切な治療、つまり食事療法、運動療法、薬物療法を状態に応じて組み合わせた治療を続けることで、コントロールできることがわかっています。</a:t>
            </a:r>
            <a:endParaRPr kumimoji="1" lang="en-US" altLang="ja-JP" dirty="0"/>
          </a:p>
          <a:p>
            <a:r>
              <a:rPr kumimoji="1" lang="ja-JP" altLang="en-US" dirty="0"/>
              <a:t>これから、糖尿病との上手なお付き合いを始めましょう。</a:t>
            </a:r>
          </a:p>
          <a:p>
            <a:endParaRPr kumimoji="1" lang="en-US" altLang="ja-JP" dirty="0"/>
          </a:p>
        </p:txBody>
      </p:sp>
      <p:sp>
        <p:nvSpPr>
          <p:cNvPr id="4" name="スライド番号プレースホルダー 3"/>
          <p:cNvSpPr>
            <a:spLocks noGrp="1"/>
          </p:cNvSpPr>
          <p:nvPr>
            <p:ph type="sldNum" sz="quarter" idx="5"/>
          </p:nvPr>
        </p:nvSpPr>
        <p:spPr/>
        <p:txBody>
          <a:bodyPr/>
          <a:lstStyle/>
          <a:p>
            <a:fld id="{D7737110-859A-4121-AB5C-CB4143FA3BDA}" type="slidenum">
              <a:rPr kumimoji="1" lang="ja-JP" altLang="en-US" smtClean="0"/>
              <a:t>4</a:t>
            </a:fld>
            <a:endParaRPr kumimoji="1" lang="ja-JP" altLang="en-US"/>
          </a:p>
        </p:txBody>
      </p:sp>
    </p:spTree>
    <p:extLst>
      <p:ext uri="{BB962C8B-B14F-4D97-AF65-F5344CB8AC3E}">
        <p14:creationId xmlns:p14="http://schemas.microsoft.com/office/powerpoint/2010/main" val="955825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こちらのリーフレットは糖尿病についてよくわからないというみなさんのために、糖尿病についての基本的な知識、治療を続けていくためのヒントが</a:t>
            </a:r>
            <a:r>
              <a:rPr kumimoji="1" lang="en-US" altLang="ja-JP" dirty="0"/>
              <a:t>Q</a:t>
            </a:r>
            <a:r>
              <a:rPr kumimoji="1" lang="ja-JP" altLang="en-US" dirty="0"/>
              <a:t>＆</a:t>
            </a:r>
            <a:r>
              <a:rPr kumimoji="1" lang="en-US" altLang="ja-JP" dirty="0"/>
              <a:t>A</a:t>
            </a:r>
            <a:r>
              <a:rPr kumimoji="1" lang="ja-JP" altLang="en-US" dirty="0"/>
              <a:t>で記載されています。</a:t>
            </a:r>
            <a:endParaRPr kumimoji="1" lang="en-US" altLang="ja-JP" dirty="0"/>
          </a:p>
          <a:p>
            <a:pPr defTabSz="931225">
              <a:defRPr/>
            </a:pPr>
            <a:r>
              <a:rPr kumimoji="1" lang="ja-JP" altLang="en-US" dirty="0"/>
              <a:t>ここからはリーフレットに沿って糖尿病について学んでいきましょう。</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5</a:t>
            </a:fld>
            <a:endParaRPr kumimoji="1" lang="ja-JP" altLang="en-US"/>
          </a:p>
        </p:txBody>
      </p:sp>
    </p:spTree>
    <p:extLst>
      <p:ext uri="{BB962C8B-B14F-4D97-AF65-F5344CB8AC3E}">
        <p14:creationId xmlns:p14="http://schemas.microsoft.com/office/powerpoint/2010/main" val="225403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何が原因で糖尿病になるのでしょうか。</a:t>
            </a:r>
            <a:endParaRPr kumimoji="1" lang="en-US" altLang="ja-JP" dirty="0"/>
          </a:p>
          <a:p>
            <a:r>
              <a:rPr kumimoji="1" lang="ja-JP" altLang="en-US" dirty="0"/>
              <a:t>糖尿病になりやすい体質、つまり遺伝的な要因に加えて</a:t>
            </a:r>
            <a:endParaRPr kumimoji="1" lang="en-US" altLang="ja-JP" dirty="0"/>
          </a:p>
          <a:p>
            <a:r>
              <a:rPr kumimoji="1" lang="ja-JP" altLang="en-US" dirty="0"/>
              <a:t>偏った食生活や運動不足などの生活習慣、ストレスなどの環境要因が重なって、インスリンという血糖値を下げるホルモンが働きにくくなり、糖尿病になると考えられています。</a:t>
            </a:r>
          </a:p>
        </p:txBody>
      </p:sp>
      <p:sp>
        <p:nvSpPr>
          <p:cNvPr id="4" name="スライド番号プレースホルダー 3"/>
          <p:cNvSpPr>
            <a:spLocks noGrp="1"/>
          </p:cNvSpPr>
          <p:nvPr>
            <p:ph type="sldNum" sz="quarter" idx="5"/>
          </p:nvPr>
        </p:nvSpPr>
        <p:spPr/>
        <p:txBody>
          <a:bodyPr/>
          <a:lstStyle/>
          <a:p>
            <a:fld id="{D7737110-859A-4121-AB5C-CB4143FA3BDA}" type="slidenum">
              <a:rPr kumimoji="1" lang="ja-JP" altLang="en-US" smtClean="0"/>
              <a:t>6</a:t>
            </a:fld>
            <a:endParaRPr kumimoji="1" lang="ja-JP" altLang="en-US"/>
          </a:p>
        </p:txBody>
      </p:sp>
    </p:spTree>
    <p:extLst>
      <p:ext uri="{BB962C8B-B14F-4D97-AF65-F5344CB8AC3E}">
        <p14:creationId xmlns:p14="http://schemas.microsoft.com/office/powerpoint/2010/main" val="1261990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それでは、日本に糖尿病の人はどのくらいいるのでしょうか</a:t>
            </a:r>
            <a:endParaRPr kumimoji="1" lang="en-US" altLang="ja-JP" dirty="0"/>
          </a:p>
          <a:p>
            <a:r>
              <a:rPr kumimoji="1" lang="ja-JP" altLang="en-US" dirty="0"/>
              <a:t>厚生労働省の調査によると男性では約</a:t>
            </a:r>
            <a:r>
              <a:rPr kumimoji="1" lang="en-US" altLang="ja-JP" dirty="0"/>
              <a:t>5</a:t>
            </a:r>
            <a:r>
              <a:rPr kumimoji="1" lang="ja-JP" altLang="en-US" dirty="0"/>
              <a:t>人に</a:t>
            </a:r>
            <a:r>
              <a:rPr kumimoji="1" lang="en-US" altLang="ja-JP" dirty="0"/>
              <a:t>1</a:t>
            </a:r>
            <a:r>
              <a:rPr kumimoji="1" lang="ja-JP" altLang="en-US" dirty="0"/>
              <a:t>人、女性では約</a:t>
            </a:r>
            <a:r>
              <a:rPr kumimoji="1" lang="en-US" altLang="ja-JP" dirty="0"/>
              <a:t>10</a:t>
            </a:r>
            <a:r>
              <a:rPr kumimoji="1" lang="ja-JP" altLang="en-US" dirty="0"/>
              <a:t>人に</a:t>
            </a:r>
            <a:r>
              <a:rPr kumimoji="1" lang="en-US" altLang="ja-JP" dirty="0"/>
              <a:t>1</a:t>
            </a:r>
            <a:r>
              <a:rPr kumimoji="1" lang="ja-JP" altLang="en-US" dirty="0"/>
              <a:t>人が「糖尿病が強く疑われる」という結果でした。</a:t>
            </a:r>
            <a:endParaRPr kumimoji="1" lang="en-US" altLang="ja-JP" dirty="0"/>
          </a:p>
          <a:p>
            <a:r>
              <a:rPr kumimoji="1" lang="ja-JP" altLang="en-US" dirty="0"/>
              <a:t>思ったより多いのではないでしょうか？</a:t>
            </a:r>
            <a:endParaRPr kumimoji="1" lang="en-US" altLang="ja-JP" dirty="0"/>
          </a:p>
          <a:p>
            <a:endParaRPr kumimoji="1" lang="en-US" altLang="ja-JP" dirty="0"/>
          </a:p>
          <a:p>
            <a:r>
              <a:rPr kumimoji="1" lang="en-US" altLang="ja-JP" dirty="0"/>
              <a:t>【</a:t>
            </a:r>
            <a:r>
              <a:rPr kumimoji="1" lang="ja-JP" altLang="en-US" dirty="0"/>
              <a:t>参考：糖尿病が強く疑われる者</a:t>
            </a:r>
            <a:r>
              <a:rPr kumimoji="1" lang="en-US" altLang="ja-JP" dirty="0"/>
              <a:t>】</a:t>
            </a:r>
          </a:p>
          <a:p>
            <a:r>
              <a:rPr kumimoji="1" lang="ja-JP" altLang="en-US" dirty="0"/>
              <a:t>ヘモグロビン</a:t>
            </a:r>
            <a:r>
              <a:rPr kumimoji="1" lang="en-US" altLang="ja-JP" dirty="0"/>
              <a:t>A1c</a:t>
            </a:r>
            <a:r>
              <a:rPr kumimoji="1" lang="ja-JP" altLang="en-US" dirty="0"/>
              <a:t>の測定値があり、身体状況調査票の問診において「これまでに医療機関や健診で糖尿病といわれたことの有無」、「現在、糖尿病治療の有無」及び「現在の状況」が有効回答である者のうち、ヘモグロビン</a:t>
            </a:r>
            <a:r>
              <a:rPr kumimoji="1" lang="en-US" altLang="ja-JP" dirty="0"/>
              <a:t>A1c</a:t>
            </a:r>
            <a:r>
              <a:rPr kumimoji="1" lang="ja-JP" altLang="en-US" dirty="0"/>
              <a:t>（</a:t>
            </a:r>
            <a:r>
              <a:rPr kumimoji="1" lang="en-US" altLang="ja-JP" dirty="0"/>
              <a:t>NGSP</a:t>
            </a:r>
            <a:r>
              <a:rPr kumimoji="1" lang="ja-JP" altLang="en-US" dirty="0"/>
              <a:t>）値が</a:t>
            </a:r>
            <a:r>
              <a:rPr kumimoji="1" lang="en-US" altLang="ja-JP" dirty="0"/>
              <a:t>6.5</a:t>
            </a:r>
            <a:r>
              <a:rPr kumimoji="1" lang="ja-JP" altLang="en-US" dirty="0"/>
              <a:t>％以上（平成</a:t>
            </a:r>
            <a:r>
              <a:rPr kumimoji="1" lang="en-US" altLang="ja-JP" dirty="0"/>
              <a:t>23</a:t>
            </a:r>
            <a:r>
              <a:rPr kumimoji="1" lang="ja-JP" altLang="en-US" dirty="0"/>
              <a:t>年まではヘモグロビン</a:t>
            </a:r>
            <a:r>
              <a:rPr kumimoji="1" lang="en-US" altLang="ja-JP" dirty="0"/>
              <a:t>A1c</a:t>
            </a:r>
            <a:r>
              <a:rPr kumimoji="1" lang="ja-JP" altLang="en-US" dirty="0"/>
              <a:t>（</a:t>
            </a:r>
            <a:r>
              <a:rPr kumimoji="1" lang="en-US" altLang="ja-JP" dirty="0"/>
              <a:t>JDS</a:t>
            </a:r>
            <a:r>
              <a:rPr kumimoji="1" lang="ja-JP" altLang="en-US" dirty="0"/>
              <a:t>）値が</a:t>
            </a:r>
            <a:r>
              <a:rPr kumimoji="1" lang="en-US" altLang="ja-JP" dirty="0"/>
              <a:t>6.1</a:t>
            </a:r>
            <a:r>
              <a:rPr kumimoji="1" lang="ja-JP" altLang="en-US" dirty="0"/>
              <a:t>％以上）又は「糖尿病治療の有無」に「有」と回答した者。</a:t>
            </a:r>
          </a:p>
        </p:txBody>
      </p:sp>
      <p:sp>
        <p:nvSpPr>
          <p:cNvPr id="4" name="スライド番号プレースホルダー 3"/>
          <p:cNvSpPr>
            <a:spLocks noGrp="1"/>
          </p:cNvSpPr>
          <p:nvPr>
            <p:ph type="sldNum" sz="quarter" idx="5"/>
          </p:nvPr>
        </p:nvSpPr>
        <p:spPr/>
        <p:txBody>
          <a:bodyPr/>
          <a:lstStyle/>
          <a:p>
            <a:fld id="{D7737110-859A-4121-AB5C-CB4143FA3BDA}" type="slidenum">
              <a:rPr kumimoji="1" lang="ja-JP" altLang="en-US" smtClean="0"/>
              <a:t>7</a:t>
            </a:fld>
            <a:endParaRPr kumimoji="1" lang="ja-JP" altLang="en-US"/>
          </a:p>
        </p:txBody>
      </p:sp>
    </p:spTree>
    <p:extLst>
      <p:ext uri="{BB962C8B-B14F-4D97-AF65-F5344CB8AC3E}">
        <p14:creationId xmlns:p14="http://schemas.microsoft.com/office/powerpoint/2010/main" val="4142910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糖尿病になると、どのような症状が出るのでしょうか。</a:t>
            </a:r>
            <a:endParaRPr kumimoji="1" lang="en-US" altLang="ja-JP" dirty="0"/>
          </a:p>
          <a:p>
            <a:r>
              <a:rPr kumimoji="1" lang="ja-JP" altLang="en-US" dirty="0"/>
              <a:t>特徴的な症状として</a:t>
            </a:r>
            <a:endParaRPr kumimoji="1" lang="en-US" altLang="ja-JP" dirty="0"/>
          </a:p>
          <a:p>
            <a:r>
              <a:rPr kumimoji="1" lang="ja-JP" altLang="en-US" dirty="0"/>
              <a:t>のどが渇く、おしっこがたくさん出る（トイレに行く回数が増える）、お腹がへる、</a:t>
            </a:r>
            <a:endParaRPr kumimoji="1" lang="en-US" altLang="ja-JP" dirty="0"/>
          </a:p>
          <a:p>
            <a:endParaRPr lang="en-US" altLang="ja-JP" dirty="0"/>
          </a:p>
          <a:p>
            <a:r>
              <a:rPr kumimoji="1" lang="ja-JP" altLang="en-US" dirty="0"/>
              <a:t>（次のスライドへ続く）</a:t>
            </a:r>
            <a:endParaRPr kumimoji="1" lang="en-US" altLang="ja-JP" dirty="0"/>
          </a:p>
        </p:txBody>
      </p:sp>
      <p:sp>
        <p:nvSpPr>
          <p:cNvPr id="4" name="スライド番号プレースホルダー 3"/>
          <p:cNvSpPr>
            <a:spLocks noGrp="1"/>
          </p:cNvSpPr>
          <p:nvPr>
            <p:ph type="sldNum" sz="quarter" idx="5"/>
          </p:nvPr>
        </p:nvSpPr>
        <p:spPr/>
        <p:txBody>
          <a:bodyPr/>
          <a:lstStyle/>
          <a:p>
            <a:fld id="{D7737110-859A-4121-AB5C-CB4143FA3BDA}" type="slidenum">
              <a:rPr kumimoji="1" lang="ja-JP" altLang="en-US" smtClean="0"/>
              <a:t>8</a:t>
            </a:fld>
            <a:endParaRPr kumimoji="1" lang="ja-JP" altLang="en-US"/>
          </a:p>
        </p:txBody>
      </p:sp>
    </p:spTree>
    <p:extLst>
      <p:ext uri="{BB962C8B-B14F-4D97-AF65-F5344CB8AC3E}">
        <p14:creationId xmlns:p14="http://schemas.microsoft.com/office/powerpoint/2010/main" val="2751899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1225">
              <a:defRPr/>
            </a:pPr>
            <a:r>
              <a:rPr kumimoji="1" lang="ja-JP" altLang="en-US" dirty="0"/>
              <a:t>からだがだるい（疲れやすい）、手足がしびれる、目がかすむ、陰部がかゆくなる</a:t>
            </a:r>
            <a:endParaRPr kumimoji="1" lang="en-US" altLang="ja-JP" dirty="0"/>
          </a:p>
          <a:p>
            <a:pPr defTabSz="931225">
              <a:defRPr/>
            </a:pPr>
            <a:r>
              <a:rPr kumimoji="1" lang="ja-JP" altLang="en-US" dirty="0"/>
              <a:t>などの症状があります。</a:t>
            </a:r>
            <a:endParaRPr kumimoji="1" lang="en-US" altLang="ja-JP" dirty="0"/>
          </a:p>
          <a:p>
            <a:pPr defTabSz="931225">
              <a:defRPr/>
            </a:pPr>
            <a:endParaRPr kumimoji="1" lang="en-US" altLang="ja-JP" dirty="0"/>
          </a:p>
          <a:p>
            <a:pPr defTabSz="931225">
              <a:defRPr/>
            </a:pPr>
            <a:r>
              <a:rPr kumimoji="1" lang="ja-JP" altLang="en-US" dirty="0"/>
              <a:t>ただし、糖尿病になってもはじめは症状がない場合も多いので注意が必要です。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D7737110-859A-4121-AB5C-CB4143FA3BDA}" type="slidenum">
              <a:rPr kumimoji="1" lang="ja-JP" altLang="en-US" smtClean="0"/>
              <a:t>9</a:t>
            </a:fld>
            <a:endParaRPr kumimoji="1" lang="ja-JP" altLang="en-US"/>
          </a:p>
        </p:txBody>
      </p:sp>
    </p:spTree>
    <p:extLst>
      <p:ext uri="{BB962C8B-B14F-4D97-AF65-F5344CB8AC3E}">
        <p14:creationId xmlns:p14="http://schemas.microsoft.com/office/powerpoint/2010/main" val="2203365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descr="pt_cove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512" cy="6885384"/>
          </a:xfrm>
          <a:prstGeom prst="rect">
            <a:avLst/>
          </a:prstGeom>
        </p:spPr>
      </p:pic>
      <p:sp>
        <p:nvSpPr>
          <p:cNvPr id="3" name="サブタイトル 2"/>
          <p:cNvSpPr>
            <a:spLocks noGrp="1"/>
          </p:cNvSpPr>
          <p:nvPr>
            <p:ph type="subTitle" idx="1"/>
          </p:nvPr>
        </p:nvSpPr>
        <p:spPr>
          <a:xfrm>
            <a:off x="1371600" y="4460534"/>
            <a:ext cx="6400800" cy="147173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10" name="タイトル 9"/>
          <p:cNvSpPr>
            <a:spLocks noGrp="1"/>
          </p:cNvSpPr>
          <p:nvPr>
            <p:ph type="title"/>
          </p:nvPr>
        </p:nvSpPr>
        <p:spPr>
          <a:xfrm>
            <a:off x="457200" y="2744042"/>
            <a:ext cx="8229600" cy="980728"/>
          </a:xfrm>
        </p:spPr>
        <p:txBody>
          <a:bodyPr/>
          <a:lstStyle>
            <a:lvl1pPr algn="ctr">
              <a:defRPr/>
            </a:lvl1pPr>
          </a:lstStyle>
          <a:p>
            <a:r>
              <a:rPr kumimoji="1" lang="ja-JP" altLang="en-US" dirty="0"/>
              <a:t>マスター タイトルの書式設定</a:t>
            </a:r>
          </a:p>
        </p:txBody>
      </p:sp>
      <p:sp>
        <p:nvSpPr>
          <p:cNvPr id="6" name="Rectangle 130">
            <a:extLst>
              <a:ext uri="{FF2B5EF4-FFF2-40B4-BE49-F238E27FC236}">
                <a16:creationId xmlns:a16="http://schemas.microsoft.com/office/drawing/2014/main" id="{61E451AC-28F6-4282-9E9D-748AB98A3A1D}"/>
              </a:ext>
            </a:extLst>
          </p:cNvPr>
          <p:cNvSpPr>
            <a:spLocks noChangeArrowheads="1"/>
          </p:cNvSpPr>
          <p:nvPr userDrawn="1"/>
        </p:nvSpPr>
        <p:spPr bwMode="auto">
          <a:xfrm>
            <a:off x="185738" y="6623050"/>
            <a:ext cx="862737"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en-US" sz="800" dirty="0">
                <a:solidFill>
                  <a:schemeClr val="bg1"/>
                </a:solidFill>
                <a:latin typeface="Arial" pitchFamily="34" charset="0"/>
                <a:ea typeface="ＭＳ Ｐゴシック" pitchFamily="50" charset="-128"/>
              </a:rPr>
              <a:t>JAN20PA0103</a:t>
            </a:r>
            <a:endParaRPr lang="en-US" altLang="ja-JP" sz="800" dirty="0">
              <a:solidFill>
                <a:schemeClr val="bg1"/>
              </a:solidFill>
              <a:latin typeface="Arial" pitchFamily="34" charset="0"/>
              <a:ea typeface="ＭＳ Ｐゴシック" pitchFamily="50" charset="-128"/>
            </a:endParaRPr>
          </a:p>
        </p:txBody>
      </p:sp>
    </p:spTree>
    <p:extLst>
      <p:ext uri="{BB962C8B-B14F-4D97-AF65-F5344CB8AC3E}">
        <p14:creationId xmlns:p14="http://schemas.microsoft.com/office/powerpoint/2010/main" val="189174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0038" y="1328147"/>
            <a:ext cx="8543925" cy="4997083"/>
          </a:xfrm>
          <a:prstGeom prst="rect">
            <a:avLst/>
          </a:prstGeom>
        </p:spPr>
        <p:txBody>
          <a:bodyPr/>
          <a:lstStyle>
            <a:lvl1pPr>
              <a:defRPr>
                <a:solidFill>
                  <a:schemeClr val="tx1"/>
                </a:solidFill>
                <a:latin typeface="+mn-ea"/>
                <a:ea typeface="+mn-ea"/>
              </a:defRPr>
            </a:lvl1pPr>
            <a:lvl2pPr>
              <a:defRPr>
                <a:solidFill>
                  <a:schemeClr val="tx1"/>
                </a:solidFill>
                <a:latin typeface="+mn-ea"/>
                <a:ea typeface="+mn-ea"/>
              </a:defRPr>
            </a:lvl2pPr>
            <a:lvl3pPr>
              <a:defRPr>
                <a:solidFill>
                  <a:schemeClr val="tx1"/>
                </a:solidFill>
                <a:latin typeface="+mn-ea"/>
                <a:ea typeface="+mn-ea"/>
              </a:defRPr>
            </a:lvl3pPr>
            <a:lvl4pPr>
              <a:defRPr>
                <a:solidFill>
                  <a:schemeClr val="tx1"/>
                </a:solidFill>
                <a:latin typeface="+mn-ea"/>
                <a:ea typeface="+mn-ea"/>
              </a:defRPr>
            </a:lvl4pPr>
            <a:lvl5pPr>
              <a:defRPr>
                <a:solidFill>
                  <a:schemeClr val="tx1"/>
                </a:solidFill>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タイトル 7"/>
          <p:cNvSpPr>
            <a:spLocks noGrp="1"/>
          </p:cNvSpPr>
          <p:nvPr>
            <p:ph type="title"/>
          </p:nvPr>
        </p:nvSpPr>
        <p:spPr/>
        <p:txBody>
          <a:bodyPr/>
          <a:lstStyle>
            <a:lvl1pPr>
              <a:defRPr>
                <a:solidFill>
                  <a:schemeClr val="tx1"/>
                </a:solidFill>
              </a:defRPr>
            </a:lvl1pPr>
          </a:lstStyle>
          <a:p>
            <a:r>
              <a:rPr kumimoji="1" lang="ja-JP" altLang="en-US" dirty="0"/>
              <a:t>マスター タイトルの書式設定</a:t>
            </a:r>
          </a:p>
        </p:txBody>
      </p:sp>
      <p:sp>
        <p:nvSpPr>
          <p:cNvPr id="5" name="Rectangle 130">
            <a:extLst>
              <a:ext uri="{FF2B5EF4-FFF2-40B4-BE49-F238E27FC236}">
                <a16:creationId xmlns:a16="http://schemas.microsoft.com/office/drawing/2014/main" id="{DD4701F3-E176-4F59-B151-6336911FBC7A}"/>
              </a:ext>
            </a:extLst>
          </p:cNvPr>
          <p:cNvSpPr>
            <a:spLocks noChangeArrowheads="1"/>
          </p:cNvSpPr>
          <p:nvPr userDrawn="1"/>
        </p:nvSpPr>
        <p:spPr bwMode="auto">
          <a:xfrm>
            <a:off x="185738" y="6623050"/>
            <a:ext cx="862737"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en-US" sz="800" dirty="0">
                <a:solidFill>
                  <a:schemeClr val="tx1"/>
                </a:solidFill>
                <a:latin typeface="Arial" pitchFamily="34" charset="0"/>
                <a:ea typeface="ＭＳ Ｐゴシック" pitchFamily="50" charset="-128"/>
              </a:rPr>
              <a:t>JAN20PA0103</a:t>
            </a:r>
            <a:endParaRPr lang="en-US" altLang="ja-JP" sz="800" dirty="0">
              <a:solidFill>
                <a:schemeClr val="tx1"/>
              </a:solidFill>
              <a:latin typeface="Arial" pitchFamily="34" charset="0"/>
              <a:ea typeface="ＭＳ Ｐゴシック" pitchFamily="50" charset="-128"/>
            </a:endParaRPr>
          </a:p>
        </p:txBody>
      </p:sp>
    </p:spTree>
    <p:extLst>
      <p:ext uri="{BB962C8B-B14F-4D97-AF65-F5344CB8AC3E}">
        <p14:creationId xmlns:p14="http://schemas.microsoft.com/office/powerpoint/2010/main" val="375153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429000"/>
            <a:ext cx="7772400" cy="1362075"/>
          </a:xfrm>
          <a:prstGeom prst="rect">
            <a:avLst/>
          </a:prstGeom>
        </p:spPr>
        <p:txBody>
          <a:bodyPr anchor="t"/>
          <a:lstStyle>
            <a:lvl1pPr algn="ctr">
              <a:defRPr sz="4000" b="1" cap="all"/>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722313" y="1928813"/>
            <a:ext cx="7772400" cy="1500187"/>
          </a:xfrm>
          <a:prstGeom prst="rect">
            <a:avLst/>
          </a:prstGeo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a:t>マスター テキストの書式設定</a:t>
            </a:r>
          </a:p>
        </p:txBody>
      </p:sp>
      <p:sp>
        <p:nvSpPr>
          <p:cNvPr id="5" name="Rectangle 130">
            <a:extLst>
              <a:ext uri="{FF2B5EF4-FFF2-40B4-BE49-F238E27FC236}">
                <a16:creationId xmlns:a16="http://schemas.microsoft.com/office/drawing/2014/main" id="{886ED557-DED2-4B6C-A1C0-FC86444FBA29}"/>
              </a:ext>
            </a:extLst>
          </p:cNvPr>
          <p:cNvSpPr>
            <a:spLocks noChangeArrowheads="1"/>
          </p:cNvSpPr>
          <p:nvPr userDrawn="1"/>
        </p:nvSpPr>
        <p:spPr bwMode="auto">
          <a:xfrm>
            <a:off x="185738" y="6623050"/>
            <a:ext cx="920445"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en-US" sz="800" dirty="0">
                <a:solidFill>
                  <a:schemeClr val="tx1"/>
                </a:solidFill>
                <a:latin typeface="Arial" pitchFamily="34" charset="0"/>
                <a:ea typeface="ＭＳ Ｐゴシック" pitchFamily="50" charset="-128"/>
              </a:rPr>
              <a:t>JAN20PA00614</a:t>
            </a:r>
            <a:endParaRPr lang="en-US" altLang="ja-JP" sz="800" dirty="0">
              <a:solidFill>
                <a:schemeClr val="tx1"/>
              </a:solidFill>
              <a:latin typeface="Arial" pitchFamily="34" charset="0"/>
              <a:ea typeface="ＭＳ Ｐゴシック" pitchFamily="50" charset="-128"/>
            </a:endParaRPr>
          </a:p>
        </p:txBody>
      </p:sp>
    </p:spTree>
    <p:extLst>
      <p:ext uri="{BB962C8B-B14F-4D97-AF65-F5344CB8AC3E}">
        <p14:creationId xmlns:p14="http://schemas.microsoft.com/office/powerpoint/2010/main" val="209810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a:t>マスター タイトルの書式設定</a:t>
            </a:r>
          </a:p>
        </p:txBody>
      </p:sp>
      <p:sp>
        <p:nvSpPr>
          <p:cNvPr id="4" name="Rectangle 130">
            <a:extLst>
              <a:ext uri="{FF2B5EF4-FFF2-40B4-BE49-F238E27FC236}">
                <a16:creationId xmlns:a16="http://schemas.microsoft.com/office/drawing/2014/main" id="{7AB1A13D-1E7E-4B18-A0D2-0D7B4D28C055}"/>
              </a:ext>
            </a:extLst>
          </p:cNvPr>
          <p:cNvSpPr>
            <a:spLocks noChangeArrowheads="1"/>
          </p:cNvSpPr>
          <p:nvPr userDrawn="1"/>
        </p:nvSpPr>
        <p:spPr bwMode="auto">
          <a:xfrm>
            <a:off x="185738" y="6623050"/>
            <a:ext cx="862737"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en-US" sz="800" dirty="0">
                <a:solidFill>
                  <a:schemeClr val="tx1"/>
                </a:solidFill>
                <a:latin typeface="Arial" pitchFamily="34" charset="0"/>
                <a:ea typeface="ＭＳ Ｐゴシック" pitchFamily="50" charset="-128"/>
              </a:rPr>
              <a:t>JAN20PA0103</a:t>
            </a:r>
          </a:p>
        </p:txBody>
      </p:sp>
    </p:spTree>
    <p:extLst>
      <p:ext uri="{BB962C8B-B14F-4D97-AF65-F5344CB8AC3E}">
        <p14:creationId xmlns:p14="http://schemas.microsoft.com/office/powerpoint/2010/main" val="8463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Rectangle 130">
            <a:extLst>
              <a:ext uri="{FF2B5EF4-FFF2-40B4-BE49-F238E27FC236}">
                <a16:creationId xmlns:a16="http://schemas.microsoft.com/office/drawing/2014/main" id="{F1B60685-C38A-4148-98C7-71F4DC4EC8DF}"/>
              </a:ext>
            </a:extLst>
          </p:cNvPr>
          <p:cNvSpPr>
            <a:spLocks noChangeArrowheads="1"/>
          </p:cNvSpPr>
          <p:nvPr userDrawn="1"/>
        </p:nvSpPr>
        <p:spPr bwMode="auto">
          <a:xfrm>
            <a:off x="185738" y="6623050"/>
            <a:ext cx="920445"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en-US" sz="800" dirty="0">
                <a:solidFill>
                  <a:schemeClr val="tx1"/>
                </a:solidFill>
                <a:latin typeface="Arial" pitchFamily="34" charset="0"/>
                <a:ea typeface="ＭＳ Ｐゴシック" pitchFamily="50" charset="-128"/>
              </a:rPr>
              <a:t>JAN20PA00614</a:t>
            </a:r>
            <a:endParaRPr lang="en-US" altLang="ja-JP" sz="800" dirty="0">
              <a:solidFill>
                <a:schemeClr val="tx1"/>
              </a:solidFill>
              <a:latin typeface="Arial" pitchFamily="34" charset="0"/>
              <a:ea typeface="ＭＳ Ｐゴシック" pitchFamily="50" charset="-128"/>
            </a:endParaRPr>
          </a:p>
        </p:txBody>
      </p:sp>
    </p:spTree>
    <p:extLst>
      <p:ext uri="{BB962C8B-B14F-4D97-AF65-F5344CB8AC3E}">
        <p14:creationId xmlns:p14="http://schemas.microsoft.com/office/powerpoint/2010/main" val="3912457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図 1" descr="pt_naka2.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タイトル プレースホルダー 3"/>
          <p:cNvSpPr>
            <a:spLocks noGrp="1"/>
          </p:cNvSpPr>
          <p:nvPr>
            <p:ph type="title"/>
          </p:nvPr>
        </p:nvSpPr>
        <p:spPr>
          <a:xfrm>
            <a:off x="885825" y="15547"/>
            <a:ext cx="7372350" cy="980728"/>
          </a:xfrm>
          <a:prstGeom prst="rect">
            <a:avLst/>
          </a:prstGeom>
        </p:spPr>
        <p:txBody>
          <a:bodyPr vert="horz" lIns="91440" tIns="126000" rIns="91440" bIns="36000" rtlCol="0" anchor="ctr">
            <a:normAutofit/>
          </a:bodyPr>
          <a:lstStyle/>
          <a:p>
            <a:r>
              <a:rPr kumimoji="1" lang="ja-JP" altLang="en-US" dirty="0"/>
              <a:t>マスター タイトルの書式設定</a:t>
            </a:r>
          </a:p>
        </p:txBody>
      </p:sp>
      <p:sp>
        <p:nvSpPr>
          <p:cNvPr id="5"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Tree>
    <p:extLst>
      <p:ext uri="{BB962C8B-B14F-4D97-AF65-F5344CB8AC3E}">
        <p14:creationId xmlns:p14="http://schemas.microsoft.com/office/powerpoint/2010/main" val="1029081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hf hdr="0" ftr="0" dt="0"/>
  <p:txStyles>
    <p:titleStyle>
      <a:lvl1pPr algn="ctr" defTabSz="914400" rtl="0" eaLnBrk="1" latinLnBrk="0" hangingPunct="1">
        <a:spcBef>
          <a:spcPct val="0"/>
        </a:spcBef>
        <a:buNone/>
        <a:defRPr kumimoji="1"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br>
              <a:rPr lang="en-US" altLang="ja-JP" sz="2400" dirty="0">
                <a:solidFill>
                  <a:prstClr val="black"/>
                </a:solidFill>
              </a:rPr>
            </a:br>
            <a:r>
              <a:rPr lang="ja-JP" altLang="en-US" sz="4000" dirty="0">
                <a:solidFill>
                  <a:prstClr val="black"/>
                </a:solidFill>
              </a:rPr>
              <a:t>はじめよう糖尿病治療！</a:t>
            </a:r>
            <a:br>
              <a:rPr lang="en-US" altLang="ja-JP" sz="4000" dirty="0">
                <a:solidFill>
                  <a:prstClr val="black"/>
                </a:solidFill>
              </a:rPr>
            </a:br>
            <a:r>
              <a:rPr lang="ja-JP" altLang="en-US" sz="3100" dirty="0">
                <a:solidFill>
                  <a:prstClr val="black"/>
                </a:solidFill>
              </a:rPr>
              <a:t>あなたはどのタイプ？</a:t>
            </a:r>
            <a:endParaRPr lang="ja-JP" altLang="en-US" sz="3100" dirty="0"/>
          </a:p>
        </p:txBody>
      </p:sp>
      <p:pic>
        <p:nvPicPr>
          <p:cNvPr id="8" name="図 7" descr="dso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6484" y="5805264"/>
            <a:ext cx="3528392" cy="443116"/>
          </a:xfrm>
          <a:prstGeom prst="rect">
            <a:avLst/>
          </a:prstGeom>
        </p:spPr>
      </p:pic>
      <p:sp>
        <p:nvSpPr>
          <p:cNvPr id="3" name="スライド番号プレースホルダー 2">
            <a:extLst>
              <a:ext uri="{FF2B5EF4-FFF2-40B4-BE49-F238E27FC236}">
                <a16:creationId xmlns:a16="http://schemas.microsoft.com/office/drawing/2014/main" id="{E2673EA4-5C0D-45CE-AF77-2A05C3D8B08F}"/>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1</a:t>
            </a:fld>
            <a:endParaRPr lang="en-US" dirty="0"/>
          </a:p>
        </p:txBody>
      </p:sp>
    </p:spTree>
    <p:extLst>
      <p:ext uri="{BB962C8B-B14F-4D97-AF65-F5344CB8AC3E}">
        <p14:creationId xmlns:p14="http://schemas.microsoft.com/office/powerpoint/2010/main" val="3612935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101600" y="15547"/>
            <a:ext cx="8928100" cy="980728"/>
          </a:xfrm>
        </p:spPr>
        <p:txBody>
          <a:bodyPr>
            <a:normAutofit fontScale="90000"/>
          </a:bodyPr>
          <a:lstStyle/>
          <a:p>
            <a:r>
              <a:rPr lang="ja-JP" altLang="en-US" sz="3600" dirty="0"/>
              <a:t>糖尿病といわれたら、どうしたらいいですか？</a:t>
            </a:r>
            <a:endParaRPr kumimoji="1" lang="ja-JP" altLang="en-US" sz="3600" dirty="0"/>
          </a:p>
        </p:txBody>
      </p:sp>
      <p:sp>
        <p:nvSpPr>
          <p:cNvPr id="13" name="テキスト ボックス 12">
            <a:extLst>
              <a:ext uri="{FF2B5EF4-FFF2-40B4-BE49-F238E27FC236}">
                <a16:creationId xmlns:a16="http://schemas.microsoft.com/office/drawing/2014/main" id="{42F9150A-1811-4915-B572-C7E19DA11D1C}"/>
              </a:ext>
            </a:extLst>
          </p:cNvPr>
          <p:cNvSpPr txBox="1"/>
          <p:nvPr/>
        </p:nvSpPr>
        <p:spPr>
          <a:xfrm>
            <a:off x="4947271" y="5334183"/>
            <a:ext cx="3343701" cy="646331"/>
          </a:xfrm>
          <a:prstGeom prst="rect">
            <a:avLst/>
          </a:prstGeom>
          <a:noFill/>
        </p:spPr>
        <p:txBody>
          <a:bodyPr wrap="square" rtlCol="0">
            <a:spAutoFit/>
          </a:bodyPr>
          <a:lstStyle/>
          <a:p>
            <a:r>
              <a:rPr lang="ja-JP" altLang="en-US" b="1" dirty="0"/>
              <a:t>だしやスパイス、かんきつ類等を使って一味違うお料理を。</a:t>
            </a:r>
            <a:endParaRPr kumimoji="1" lang="ja-JP" altLang="en-US" b="1" dirty="0"/>
          </a:p>
        </p:txBody>
      </p:sp>
      <p:sp>
        <p:nvSpPr>
          <p:cNvPr id="46" name="テキスト ボックス 45">
            <a:extLst>
              <a:ext uri="{FF2B5EF4-FFF2-40B4-BE49-F238E27FC236}">
                <a16:creationId xmlns:a16="http://schemas.microsoft.com/office/drawing/2014/main" id="{01FB3A07-73F2-4918-8425-344AF2C76CEA}"/>
              </a:ext>
            </a:extLst>
          </p:cNvPr>
          <p:cNvSpPr txBox="1"/>
          <p:nvPr/>
        </p:nvSpPr>
        <p:spPr>
          <a:xfrm>
            <a:off x="838537" y="5334183"/>
            <a:ext cx="3168000" cy="646331"/>
          </a:xfrm>
          <a:prstGeom prst="rect">
            <a:avLst/>
          </a:prstGeom>
          <a:noFill/>
        </p:spPr>
        <p:txBody>
          <a:bodyPr wrap="square" rtlCol="0">
            <a:spAutoFit/>
          </a:bodyPr>
          <a:lstStyle/>
          <a:p>
            <a:r>
              <a:rPr lang="ja-JP" altLang="en-US" b="1" dirty="0"/>
              <a:t>味の濃い調味料糖分や塩分、脂肪分が多く含まれています。</a:t>
            </a:r>
            <a:endParaRPr kumimoji="1" lang="ja-JP" altLang="en-US" b="1" dirty="0"/>
          </a:p>
        </p:txBody>
      </p:sp>
      <p:sp>
        <p:nvSpPr>
          <p:cNvPr id="14" name="テキスト ボックス 13">
            <a:extLst>
              <a:ext uri="{FF2B5EF4-FFF2-40B4-BE49-F238E27FC236}">
                <a16:creationId xmlns:a16="http://schemas.microsoft.com/office/drawing/2014/main" id="{1D88D136-DA06-47B9-94C9-C66044A12A12}"/>
              </a:ext>
            </a:extLst>
          </p:cNvPr>
          <p:cNvSpPr txBox="1"/>
          <p:nvPr/>
        </p:nvSpPr>
        <p:spPr>
          <a:xfrm>
            <a:off x="3728540" y="4780700"/>
            <a:ext cx="895350" cy="369332"/>
          </a:xfrm>
          <a:prstGeom prst="rect">
            <a:avLst/>
          </a:prstGeom>
          <a:noFill/>
        </p:spPr>
        <p:txBody>
          <a:bodyPr wrap="square" rtlCol="0">
            <a:spAutoFit/>
          </a:bodyPr>
          <a:lstStyle/>
          <a:p>
            <a:pPr algn="ctr"/>
            <a:r>
              <a:rPr kumimoji="1" lang="ja-JP" altLang="en-US" b="1" dirty="0"/>
              <a:t>そこで</a:t>
            </a:r>
          </a:p>
        </p:txBody>
      </p:sp>
      <p:sp>
        <p:nvSpPr>
          <p:cNvPr id="15" name="正方形/長方形 14">
            <a:extLst>
              <a:ext uri="{FF2B5EF4-FFF2-40B4-BE49-F238E27FC236}">
                <a16:creationId xmlns:a16="http://schemas.microsoft.com/office/drawing/2014/main" id="{7F502DE8-005C-41F9-8403-BF1EF8E39A75}"/>
              </a:ext>
            </a:extLst>
          </p:cNvPr>
          <p:cNvSpPr/>
          <p:nvPr/>
        </p:nvSpPr>
        <p:spPr>
          <a:xfrm>
            <a:off x="1400629" y="1304346"/>
            <a:ext cx="7344000" cy="924420"/>
          </a:xfrm>
          <a:prstGeom prst="rect">
            <a:avLst/>
          </a:prstGeom>
        </p:spPr>
        <p:txBody>
          <a:bodyPr wrap="square" lIns="90000" tIns="46800" rIns="90000" anchor="ctr" anchorCtr="0">
            <a:spAutoFit/>
          </a:bodyPr>
          <a:lstStyle/>
          <a:p>
            <a:r>
              <a:rPr lang="ja-JP" altLang="en-US" b="1" dirty="0"/>
              <a:t>糖尿病治療のキホンは、</a:t>
            </a:r>
            <a:r>
              <a:rPr lang="ja-JP" altLang="en-US" b="1" dirty="0">
                <a:solidFill>
                  <a:srgbClr val="F7B155"/>
                </a:solidFill>
              </a:rPr>
              <a:t>「食事療法と運動療法」</a:t>
            </a:r>
            <a:r>
              <a:rPr lang="ja-JP" altLang="en-US" b="1" dirty="0"/>
              <a:t>です。</a:t>
            </a:r>
          </a:p>
          <a:p>
            <a:r>
              <a:rPr lang="ja-JP" altLang="en-US" b="1" dirty="0"/>
              <a:t>まず簡単にできるものをご紹介しますので、</a:t>
            </a:r>
            <a:br>
              <a:rPr lang="en-US" altLang="ja-JP" b="1" dirty="0"/>
            </a:br>
            <a:r>
              <a:rPr lang="ja-JP" altLang="en-US" b="1" dirty="0"/>
              <a:t>ぜひ毎日続けてみてください。</a:t>
            </a:r>
          </a:p>
        </p:txBody>
      </p:sp>
      <p:pic>
        <p:nvPicPr>
          <p:cNvPr id="16" name="図 15">
            <a:extLst>
              <a:ext uri="{FF2B5EF4-FFF2-40B4-BE49-F238E27FC236}">
                <a16:creationId xmlns:a16="http://schemas.microsoft.com/office/drawing/2014/main" id="{E6723689-D744-4472-8AA7-F441899B8C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302" y="1263515"/>
            <a:ext cx="1002826" cy="1006082"/>
          </a:xfrm>
          <a:prstGeom prst="ellipse">
            <a:avLst/>
          </a:prstGeom>
          <a:ln w="28575">
            <a:solidFill>
              <a:srgbClr val="F18D00"/>
            </a:solidFill>
          </a:ln>
        </p:spPr>
      </p:pic>
      <p:sp>
        <p:nvSpPr>
          <p:cNvPr id="2" name="矢印: 右 1">
            <a:extLst>
              <a:ext uri="{FF2B5EF4-FFF2-40B4-BE49-F238E27FC236}">
                <a16:creationId xmlns:a16="http://schemas.microsoft.com/office/drawing/2014/main" id="{953540EE-83A6-4AD2-A60F-AFD1443A4006}"/>
              </a:ext>
            </a:extLst>
          </p:cNvPr>
          <p:cNvSpPr/>
          <p:nvPr/>
        </p:nvSpPr>
        <p:spPr>
          <a:xfrm>
            <a:off x="3753135" y="3998797"/>
            <a:ext cx="846161" cy="518615"/>
          </a:xfrm>
          <a:prstGeom prst="rightArrow">
            <a:avLst>
              <a:gd name="adj1" fmla="val 50000"/>
              <a:gd name="adj2" fmla="val 73684"/>
            </a:avLst>
          </a:prstGeom>
          <a:solidFill>
            <a:srgbClr val="F7B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87957E9E-98D3-46E1-A949-058D92AE36A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98362" y="3687253"/>
            <a:ext cx="2408830" cy="1563269"/>
          </a:xfrm>
          <a:prstGeom prst="rect">
            <a:avLst/>
          </a:prstGeom>
        </p:spPr>
      </p:pic>
      <p:pic>
        <p:nvPicPr>
          <p:cNvPr id="7" name="図 6">
            <a:extLst>
              <a:ext uri="{FF2B5EF4-FFF2-40B4-BE49-F238E27FC236}">
                <a16:creationId xmlns:a16="http://schemas.microsoft.com/office/drawing/2014/main" id="{33BC3D52-8DB8-442C-81F1-0FF5EE5B77B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908685" y="3500022"/>
            <a:ext cx="3420873" cy="1750500"/>
          </a:xfrm>
          <a:prstGeom prst="rect">
            <a:avLst/>
          </a:prstGeom>
        </p:spPr>
      </p:pic>
      <p:sp>
        <p:nvSpPr>
          <p:cNvPr id="20" name="四角形: 角を丸くする 19">
            <a:extLst>
              <a:ext uri="{FF2B5EF4-FFF2-40B4-BE49-F238E27FC236}">
                <a16:creationId xmlns:a16="http://schemas.microsoft.com/office/drawing/2014/main" id="{560A5554-56FA-4C13-A9B2-E69C2E3651C0}"/>
              </a:ext>
            </a:extLst>
          </p:cNvPr>
          <p:cNvSpPr/>
          <p:nvPr/>
        </p:nvSpPr>
        <p:spPr>
          <a:xfrm>
            <a:off x="2918915" y="2973106"/>
            <a:ext cx="2514600" cy="369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kumimoji="1" lang="ja-JP" altLang="en-US" dirty="0"/>
              <a:t>調味料に注目</a:t>
            </a:r>
          </a:p>
        </p:txBody>
      </p:sp>
      <p:sp>
        <p:nvSpPr>
          <p:cNvPr id="21" name="正方形/長方形 20">
            <a:extLst>
              <a:ext uri="{FF2B5EF4-FFF2-40B4-BE49-F238E27FC236}">
                <a16:creationId xmlns:a16="http://schemas.microsoft.com/office/drawing/2014/main" id="{1E324A33-2128-4341-BE68-243D7F57EF0D}"/>
              </a:ext>
            </a:extLst>
          </p:cNvPr>
          <p:cNvSpPr/>
          <p:nvPr/>
        </p:nvSpPr>
        <p:spPr>
          <a:xfrm>
            <a:off x="900000" y="2428904"/>
            <a:ext cx="7344000" cy="462755"/>
          </a:xfrm>
          <a:prstGeom prst="rect">
            <a:avLst/>
          </a:prstGeom>
        </p:spPr>
        <p:txBody>
          <a:bodyPr wrap="square" lIns="90000" tIns="46800" rIns="90000" anchor="ctr" anchorCtr="0">
            <a:spAutoFit/>
          </a:bodyPr>
          <a:lstStyle/>
          <a:p>
            <a:r>
              <a:rPr lang="ja-JP" altLang="en-US" sz="2400" b="1" dirty="0"/>
              <a:t>食事療法の一例：新しい味付けにチャレンジ！</a:t>
            </a:r>
          </a:p>
        </p:txBody>
      </p:sp>
      <p:sp>
        <p:nvSpPr>
          <p:cNvPr id="8" name="スライド番号プレースホルダー 7">
            <a:extLst>
              <a:ext uri="{FF2B5EF4-FFF2-40B4-BE49-F238E27FC236}">
                <a16:creationId xmlns:a16="http://schemas.microsoft.com/office/drawing/2014/main" id="{44C16056-DD92-4202-AE77-969C9A11BEFC}"/>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10</a:t>
            </a:fld>
            <a:endParaRPr lang="en-US" dirty="0"/>
          </a:p>
        </p:txBody>
      </p:sp>
    </p:spTree>
    <p:extLst>
      <p:ext uri="{BB962C8B-B14F-4D97-AF65-F5344CB8AC3E}">
        <p14:creationId xmlns:p14="http://schemas.microsoft.com/office/powerpoint/2010/main" val="3498005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101600" y="15547"/>
            <a:ext cx="8928100" cy="980728"/>
          </a:xfrm>
        </p:spPr>
        <p:txBody>
          <a:bodyPr>
            <a:normAutofit fontScale="90000"/>
          </a:bodyPr>
          <a:lstStyle/>
          <a:p>
            <a:r>
              <a:rPr lang="ja-JP" altLang="en-US" sz="3600" dirty="0"/>
              <a:t>糖尿病といわれたら、どうしたらいいですか？</a:t>
            </a:r>
            <a:endParaRPr kumimoji="1" lang="ja-JP" altLang="en-US" sz="3600" dirty="0"/>
          </a:p>
        </p:txBody>
      </p:sp>
      <p:sp>
        <p:nvSpPr>
          <p:cNvPr id="45" name="正方形/長方形 44">
            <a:extLst>
              <a:ext uri="{FF2B5EF4-FFF2-40B4-BE49-F238E27FC236}">
                <a16:creationId xmlns:a16="http://schemas.microsoft.com/office/drawing/2014/main" id="{D81CFD6E-E118-4905-A7A7-6B68786555CC}"/>
              </a:ext>
            </a:extLst>
          </p:cNvPr>
          <p:cNvSpPr/>
          <p:nvPr/>
        </p:nvSpPr>
        <p:spPr>
          <a:xfrm>
            <a:off x="215900" y="1355348"/>
            <a:ext cx="7876358" cy="523220"/>
          </a:xfrm>
          <a:prstGeom prst="rect">
            <a:avLst/>
          </a:prstGeom>
        </p:spPr>
        <p:txBody>
          <a:bodyPr wrap="square">
            <a:spAutoFit/>
          </a:bodyPr>
          <a:lstStyle/>
          <a:p>
            <a:r>
              <a:rPr lang="ja-JP" altLang="en-US" sz="2800" b="1" dirty="0"/>
              <a:t>運動療法の一例：その場足踏みで有酸素運動</a:t>
            </a:r>
          </a:p>
        </p:txBody>
      </p:sp>
      <p:sp>
        <p:nvSpPr>
          <p:cNvPr id="5" name="吹き出し: 角を丸めた四角形 4">
            <a:extLst>
              <a:ext uri="{FF2B5EF4-FFF2-40B4-BE49-F238E27FC236}">
                <a16:creationId xmlns:a16="http://schemas.microsoft.com/office/drawing/2014/main" id="{773FC70B-0A4F-482D-895A-CDEA7C52EC69}"/>
              </a:ext>
            </a:extLst>
          </p:cNvPr>
          <p:cNvSpPr/>
          <p:nvPr/>
        </p:nvSpPr>
        <p:spPr>
          <a:xfrm>
            <a:off x="4304121" y="2313293"/>
            <a:ext cx="4140000" cy="1040057"/>
          </a:xfrm>
          <a:prstGeom prst="wedgeRoundRectCallout">
            <a:avLst>
              <a:gd name="adj1" fmla="val -44839"/>
              <a:gd name="adj2" fmla="val 67904"/>
              <a:gd name="adj3" fmla="val 16667"/>
            </a:avLst>
          </a:prstGeom>
          <a:solidFill>
            <a:schemeClr val="bg1"/>
          </a:solidFill>
          <a:ln w="28575">
            <a:solidFill>
              <a:srgbClr val="F7B155"/>
            </a:solid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spAutoFit/>
          </a:bodyPr>
          <a:lstStyle/>
          <a:p>
            <a:r>
              <a:rPr lang="ja-JP" altLang="en-US" b="1" dirty="0">
                <a:solidFill>
                  <a:schemeClr val="tx1"/>
                </a:solidFill>
              </a:rPr>
              <a:t>膝を吊り上げるように左右の足を</a:t>
            </a:r>
            <a:endParaRPr lang="en-US" altLang="ja-JP" b="1" dirty="0">
              <a:solidFill>
                <a:schemeClr val="tx1"/>
              </a:solidFill>
            </a:endParaRPr>
          </a:p>
          <a:p>
            <a:r>
              <a:rPr lang="ja-JP" altLang="en-US" b="1" dirty="0">
                <a:solidFill>
                  <a:schemeClr val="tx1"/>
                </a:solidFill>
              </a:rPr>
              <a:t>交互に上げ下げ</a:t>
            </a:r>
            <a:endParaRPr lang="en-US" altLang="ja-JP" b="1" dirty="0">
              <a:solidFill>
                <a:schemeClr val="tx1"/>
              </a:solidFill>
            </a:endParaRPr>
          </a:p>
          <a:p>
            <a:r>
              <a:rPr lang="ja-JP" altLang="en-US" b="1" dirty="0">
                <a:solidFill>
                  <a:schemeClr val="tx1"/>
                </a:solidFill>
              </a:rPr>
              <a:t>慣れてきたら腕も前後に振ってみる</a:t>
            </a:r>
          </a:p>
        </p:txBody>
      </p:sp>
      <p:sp>
        <p:nvSpPr>
          <p:cNvPr id="9" name="正方形/長方形 8">
            <a:extLst>
              <a:ext uri="{FF2B5EF4-FFF2-40B4-BE49-F238E27FC236}">
                <a16:creationId xmlns:a16="http://schemas.microsoft.com/office/drawing/2014/main" id="{4EE24E57-8379-4314-AFDD-7E8ECB913558}"/>
              </a:ext>
            </a:extLst>
          </p:cNvPr>
          <p:cNvSpPr/>
          <p:nvPr/>
        </p:nvSpPr>
        <p:spPr>
          <a:xfrm>
            <a:off x="4304121" y="4740082"/>
            <a:ext cx="4140000" cy="1439795"/>
          </a:xfrm>
          <a:prstGeom prst="rect">
            <a:avLst/>
          </a:prstGeom>
          <a:solidFill>
            <a:schemeClr val="bg1"/>
          </a:solidFill>
          <a:ln w="28575">
            <a:solidFill>
              <a:srgbClr val="F7B155"/>
            </a:solidFill>
          </a:ln>
        </p:spPr>
        <p:style>
          <a:lnRef idx="2">
            <a:schemeClr val="accent1">
              <a:shade val="50000"/>
            </a:schemeClr>
          </a:lnRef>
          <a:fillRef idx="1">
            <a:schemeClr val="accent1"/>
          </a:fillRef>
          <a:effectRef idx="0">
            <a:schemeClr val="accent1"/>
          </a:effectRef>
          <a:fontRef idx="minor">
            <a:schemeClr val="lt1"/>
          </a:fontRef>
        </p:style>
        <p:txBody>
          <a:bodyPr lIns="252000" tIns="108000" rIns="252000" bIns="72000" rtlCol="0" anchor="t" anchorCtr="0">
            <a:spAutoFit/>
          </a:bodyPr>
          <a:lstStyle/>
          <a:p>
            <a:pPr algn="ctr">
              <a:lnSpc>
                <a:spcPct val="150000"/>
              </a:lnSpc>
            </a:pPr>
            <a:r>
              <a:rPr lang="ja-JP" altLang="en-US" sz="2000" b="1" dirty="0">
                <a:solidFill>
                  <a:schemeClr val="tx1"/>
                </a:solidFill>
              </a:rPr>
              <a:t>たとえば</a:t>
            </a:r>
            <a:r>
              <a:rPr lang="en-US" altLang="ja-JP" sz="2000" b="1" dirty="0">
                <a:solidFill>
                  <a:schemeClr val="tx1"/>
                </a:solidFill>
              </a:rPr>
              <a:t>…</a:t>
            </a:r>
          </a:p>
          <a:p>
            <a:pPr marL="285750" indent="-285750">
              <a:lnSpc>
                <a:spcPct val="150000"/>
              </a:lnSpc>
              <a:buClr>
                <a:srgbClr val="F7B155"/>
              </a:buClr>
              <a:buFont typeface="Wingdings" panose="05000000000000000000" pitchFamily="2" charset="2"/>
              <a:buChar char="ü"/>
            </a:pPr>
            <a:r>
              <a:rPr lang="ja-JP" altLang="en-US" b="1" dirty="0">
                <a:solidFill>
                  <a:schemeClr val="tx1"/>
                </a:solidFill>
              </a:rPr>
              <a:t>お仕事の休憩時間に</a:t>
            </a:r>
          </a:p>
          <a:p>
            <a:pPr marL="285750" indent="-285750">
              <a:lnSpc>
                <a:spcPct val="150000"/>
              </a:lnSpc>
              <a:buClr>
                <a:srgbClr val="F7B155"/>
              </a:buClr>
              <a:buFont typeface="Wingdings" panose="05000000000000000000" pitchFamily="2" charset="2"/>
              <a:buChar char="ü"/>
            </a:pPr>
            <a:r>
              <a:rPr lang="ja-JP" altLang="en-US" b="1" dirty="0">
                <a:solidFill>
                  <a:schemeClr val="tx1"/>
                </a:solidFill>
              </a:rPr>
              <a:t>おうちでテレビを見ながら</a:t>
            </a:r>
          </a:p>
        </p:txBody>
      </p:sp>
      <p:sp>
        <p:nvSpPr>
          <p:cNvPr id="8" name="スライド番号プレースホルダー 7">
            <a:extLst>
              <a:ext uri="{FF2B5EF4-FFF2-40B4-BE49-F238E27FC236}">
                <a16:creationId xmlns:a16="http://schemas.microsoft.com/office/drawing/2014/main" id="{F047C88E-EAA1-47EE-AF57-F18630A5485D}"/>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11</a:t>
            </a:fld>
            <a:endParaRPr lang="en-US" dirty="0"/>
          </a:p>
        </p:txBody>
      </p:sp>
      <p:pic>
        <p:nvPicPr>
          <p:cNvPr id="11" name="図 10">
            <a:extLst>
              <a:ext uri="{FF2B5EF4-FFF2-40B4-BE49-F238E27FC236}">
                <a16:creationId xmlns:a16="http://schemas.microsoft.com/office/drawing/2014/main" id="{1C2E162D-5CB4-41B5-8160-F35985D3D3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074" y="2155281"/>
            <a:ext cx="3652010" cy="4089107"/>
          </a:xfrm>
          <a:prstGeom prst="rect">
            <a:avLst/>
          </a:prstGeom>
        </p:spPr>
      </p:pic>
    </p:spTree>
    <p:extLst>
      <p:ext uri="{BB962C8B-B14F-4D97-AF65-F5344CB8AC3E}">
        <p14:creationId xmlns:p14="http://schemas.microsoft.com/office/powerpoint/2010/main" val="252707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101600" y="15547"/>
            <a:ext cx="8928100" cy="980728"/>
          </a:xfrm>
        </p:spPr>
        <p:txBody>
          <a:bodyPr>
            <a:normAutofit/>
          </a:bodyPr>
          <a:lstStyle/>
          <a:p>
            <a:r>
              <a:rPr lang="ja-JP" altLang="en-US" sz="3600" dirty="0"/>
              <a:t>糖尿病は、治るのですか？</a:t>
            </a:r>
            <a:endParaRPr kumimoji="1" lang="ja-JP" altLang="en-US" sz="3600" dirty="0"/>
          </a:p>
        </p:txBody>
      </p:sp>
      <p:sp>
        <p:nvSpPr>
          <p:cNvPr id="7" name="正方形/長方形 6">
            <a:extLst>
              <a:ext uri="{FF2B5EF4-FFF2-40B4-BE49-F238E27FC236}">
                <a16:creationId xmlns:a16="http://schemas.microsoft.com/office/drawing/2014/main" id="{7C8B2184-C543-4401-82D2-DFB3919C1813}"/>
              </a:ext>
            </a:extLst>
          </p:cNvPr>
          <p:cNvSpPr/>
          <p:nvPr/>
        </p:nvSpPr>
        <p:spPr>
          <a:xfrm>
            <a:off x="1400629" y="1304347"/>
            <a:ext cx="7344000" cy="924420"/>
          </a:xfrm>
          <a:prstGeom prst="rect">
            <a:avLst/>
          </a:prstGeom>
        </p:spPr>
        <p:txBody>
          <a:bodyPr wrap="square" lIns="90000" tIns="46800" rIns="90000" anchor="ctr" anchorCtr="0">
            <a:spAutoFit/>
          </a:bodyPr>
          <a:lstStyle/>
          <a:p>
            <a:r>
              <a:rPr lang="ja-JP" altLang="en-US" b="1" dirty="0"/>
              <a:t>食事・運動療法を含めた適切な治療を継続し、健康的な生活を心がけていれば、</a:t>
            </a:r>
            <a:r>
              <a:rPr lang="en-US" altLang="ja-JP" b="1" dirty="0"/>
              <a:t>HbA1c</a:t>
            </a:r>
            <a:r>
              <a:rPr lang="ja-JP" altLang="en-US" b="1" dirty="0"/>
              <a:t>や血糖を正常範囲に維持することができる方も多いです。</a:t>
            </a:r>
          </a:p>
        </p:txBody>
      </p:sp>
      <p:pic>
        <p:nvPicPr>
          <p:cNvPr id="10" name="図 9">
            <a:extLst>
              <a:ext uri="{FF2B5EF4-FFF2-40B4-BE49-F238E27FC236}">
                <a16:creationId xmlns:a16="http://schemas.microsoft.com/office/drawing/2014/main" id="{E87BE696-744B-44A3-B185-1C663E13C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302" y="1263515"/>
            <a:ext cx="1002826" cy="1006082"/>
          </a:xfrm>
          <a:prstGeom prst="ellipse">
            <a:avLst/>
          </a:prstGeom>
          <a:ln w="28575">
            <a:solidFill>
              <a:srgbClr val="F18D00"/>
            </a:solidFill>
          </a:ln>
        </p:spPr>
      </p:pic>
      <p:sp>
        <p:nvSpPr>
          <p:cNvPr id="3" name="スライド番号プレースホルダー 2">
            <a:extLst>
              <a:ext uri="{FF2B5EF4-FFF2-40B4-BE49-F238E27FC236}">
                <a16:creationId xmlns:a16="http://schemas.microsoft.com/office/drawing/2014/main" id="{B6D3A1B9-FBC3-4297-9344-8774C06976A2}"/>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12</a:t>
            </a:fld>
            <a:endParaRPr lang="en-US" dirty="0"/>
          </a:p>
        </p:txBody>
      </p:sp>
      <p:pic>
        <p:nvPicPr>
          <p:cNvPr id="5" name="図 4">
            <a:extLst>
              <a:ext uri="{FF2B5EF4-FFF2-40B4-BE49-F238E27FC236}">
                <a16:creationId xmlns:a16="http://schemas.microsoft.com/office/drawing/2014/main" id="{79F3B5CF-F876-4E54-9DFF-67490FC906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6920" y="2634915"/>
            <a:ext cx="3030160" cy="3477126"/>
          </a:xfrm>
          <a:prstGeom prst="rect">
            <a:avLst/>
          </a:prstGeom>
        </p:spPr>
      </p:pic>
    </p:spTree>
    <p:extLst>
      <p:ext uri="{BB962C8B-B14F-4D97-AF65-F5344CB8AC3E}">
        <p14:creationId xmlns:p14="http://schemas.microsoft.com/office/powerpoint/2010/main" val="3000372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101600" y="15547"/>
            <a:ext cx="8928100" cy="980728"/>
          </a:xfrm>
        </p:spPr>
        <p:txBody>
          <a:bodyPr>
            <a:normAutofit/>
          </a:bodyPr>
          <a:lstStyle/>
          <a:p>
            <a:r>
              <a:rPr lang="ja-JP" altLang="en-US" sz="3600" dirty="0"/>
              <a:t>運動は毎日しないとダメでしょうか？</a:t>
            </a:r>
            <a:endParaRPr kumimoji="1" lang="ja-JP" altLang="en-US" sz="3600" dirty="0"/>
          </a:p>
        </p:txBody>
      </p:sp>
      <p:sp>
        <p:nvSpPr>
          <p:cNvPr id="10" name="吹き出し: 角を丸めた四角形 9">
            <a:extLst>
              <a:ext uri="{FF2B5EF4-FFF2-40B4-BE49-F238E27FC236}">
                <a16:creationId xmlns:a16="http://schemas.microsoft.com/office/drawing/2014/main" id="{93996B78-2417-42ED-8970-09B854DAD356}"/>
              </a:ext>
            </a:extLst>
          </p:cNvPr>
          <p:cNvSpPr/>
          <p:nvPr/>
        </p:nvSpPr>
        <p:spPr>
          <a:xfrm>
            <a:off x="5416255" y="2610852"/>
            <a:ext cx="3328374" cy="1865563"/>
          </a:xfrm>
          <a:prstGeom prst="wedgeRoundRectCallout">
            <a:avLst>
              <a:gd name="adj1" fmla="val -63181"/>
              <a:gd name="adj2" fmla="val 25877"/>
              <a:gd name="adj3" fmla="val 16667"/>
            </a:avLst>
          </a:prstGeom>
          <a:solidFill>
            <a:schemeClr val="bg1"/>
          </a:solidFill>
          <a:ln w="28575">
            <a:solidFill>
              <a:srgbClr val="F7B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2400" b="1" dirty="0">
                <a:solidFill>
                  <a:schemeClr val="tx1"/>
                </a:solidFill>
              </a:rPr>
              <a:t>週</a:t>
            </a:r>
            <a:r>
              <a:rPr lang="en-US" altLang="ja-JP" sz="2400" b="1" dirty="0">
                <a:solidFill>
                  <a:schemeClr val="tx1"/>
                </a:solidFill>
              </a:rPr>
              <a:t>3</a:t>
            </a:r>
            <a:r>
              <a:rPr lang="ja-JP" altLang="en-US" sz="2400" b="1" dirty="0">
                <a:solidFill>
                  <a:schemeClr val="tx1"/>
                </a:solidFill>
              </a:rPr>
              <a:t>回以上、</a:t>
            </a:r>
            <a:r>
              <a:rPr lang="en-US" altLang="ja-JP" sz="2400" b="1" dirty="0">
                <a:solidFill>
                  <a:schemeClr val="tx1"/>
                </a:solidFill>
              </a:rPr>
              <a:t>1</a:t>
            </a:r>
            <a:r>
              <a:rPr lang="ja-JP" altLang="en-US" sz="2400" b="1" dirty="0">
                <a:solidFill>
                  <a:schemeClr val="tx1"/>
                </a:solidFill>
              </a:rPr>
              <a:t>回の運動は</a:t>
            </a:r>
            <a:r>
              <a:rPr lang="en-US" altLang="ja-JP" sz="2400" b="1" dirty="0">
                <a:solidFill>
                  <a:schemeClr val="tx1"/>
                </a:solidFill>
              </a:rPr>
              <a:t>20</a:t>
            </a:r>
            <a:r>
              <a:rPr lang="ja-JP" altLang="en-US" sz="2400" b="1" dirty="0">
                <a:solidFill>
                  <a:schemeClr val="tx1"/>
                </a:solidFill>
              </a:rPr>
              <a:t>～</a:t>
            </a:r>
            <a:r>
              <a:rPr lang="en-US" altLang="ja-JP" sz="2400" b="1" dirty="0">
                <a:solidFill>
                  <a:schemeClr val="tx1"/>
                </a:solidFill>
              </a:rPr>
              <a:t>60</a:t>
            </a:r>
            <a:r>
              <a:rPr lang="ja-JP" altLang="en-US" sz="2400" b="1" dirty="0">
                <a:solidFill>
                  <a:schemeClr val="tx1"/>
                </a:solidFill>
              </a:rPr>
              <a:t>分を目安に</a:t>
            </a:r>
            <a:endParaRPr lang="en-US" altLang="ja-JP" sz="2400" b="1" dirty="0">
              <a:solidFill>
                <a:schemeClr val="tx1"/>
              </a:solidFill>
            </a:endParaRPr>
          </a:p>
          <a:p>
            <a:pPr marL="285750" indent="-285750">
              <a:buFont typeface="Arial" panose="020B0604020202020204" pitchFamily="34" charset="0"/>
              <a:buChar char="•"/>
            </a:pPr>
            <a:r>
              <a:rPr lang="ja-JP" altLang="en-US" sz="2400" b="1" dirty="0">
                <a:solidFill>
                  <a:schemeClr val="tx1"/>
                </a:solidFill>
              </a:rPr>
              <a:t>会話できる程度の強さの運動</a:t>
            </a:r>
          </a:p>
        </p:txBody>
      </p:sp>
      <p:sp>
        <p:nvSpPr>
          <p:cNvPr id="11" name="正方形/長方形 10">
            <a:extLst>
              <a:ext uri="{FF2B5EF4-FFF2-40B4-BE49-F238E27FC236}">
                <a16:creationId xmlns:a16="http://schemas.microsoft.com/office/drawing/2014/main" id="{C411DFE6-79FA-42A0-B4EA-24A0D1A39656}"/>
              </a:ext>
            </a:extLst>
          </p:cNvPr>
          <p:cNvSpPr/>
          <p:nvPr/>
        </p:nvSpPr>
        <p:spPr>
          <a:xfrm>
            <a:off x="1400629" y="1165847"/>
            <a:ext cx="7344000" cy="1201419"/>
          </a:xfrm>
          <a:prstGeom prst="rect">
            <a:avLst/>
          </a:prstGeom>
        </p:spPr>
        <p:txBody>
          <a:bodyPr wrap="square" lIns="90000" tIns="46800" rIns="90000" anchor="ctr" anchorCtr="0">
            <a:spAutoFit/>
          </a:bodyPr>
          <a:lstStyle/>
          <a:p>
            <a:r>
              <a:rPr lang="ja-JP" altLang="en-US" b="1" dirty="0"/>
              <a:t>できれば毎日することが望ましいですが、少なくとも週</a:t>
            </a:r>
            <a:r>
              <a:rPr lang="en-US" altLang="ja-JP" b="1" dirty="0"/>
              <a:t>3</a:t>
            </a:r>
            <a:r>
              <a:rPr lang="ja-JP" altLang="en-US" b="1" dirty="0"/>
              <a:t>回を目安に続けましょう。</a:t>
            </a:r>
            <a:r>
              <a:rPr lang="en-US" altLang="ja-JP" b="1" dirty="0"/>
              <a:t>1</a:t>
            </a:r>
            <a:r>
              <a:rPr lang="ja-JP" altLang="en-US" b="1" dirty="0"/>
              <a:t>回の運動は</a:t>
            </a:r>
            <a:r>
              <a:rPr lang="en-US" altLang="ja-JP" b="1" dirty="0"/>
              <a:t>20</a:t>
            </a:r>
            <a:r>
              <a:rPr lang="ja-JP" altLang="en-US" b="1" dirty="0"/>
              <a:t>～</a:t>
            </a:r>
            <a:r>
              <a:rPr lang="en-US" altLang="ja-JP" b="1" dirty="0"/>
              <a:t>60</a:t>
            </a:r>
            <a:r>
              <a:rPr lang="ja-JP" altLang="en-US" b="1" dirty="0"/>
              <a:t>分で、ハードである必要はありません。運動の程度は、会話しながら続けられる程度を目安とすると</a:t>
            </a:r>
            <a:endParaRPr lang="en-US" altLang="ja-JP" b="1" dirty="0"/>
          </a:p>
          <a:p>
            <a:r>
              <a:rPr lang="ja-JP" altLang="en-US" b="1" dirty="0"/>
              <a:t>よいでしょう。</a:t>
            </a:r>
          </a:p>
        </p:txBody>
      </p:sp>
      <p:pic>
        <p:nvPicPr>
          <p:cNvPr id="12" name="図 11">
            <a:extLst>
              <a:ext uri="{FF2B5EF4-FFF2-40B4-BE49-F238E27FC236}">
                <a16:creationId xmlns:a16="http://schemas.microsoft.com/office/drawing/2014/main" id="{06410158-B50E-4774-A1ED-DA4A9662CC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302" y="1263515"/>
            <a:ext cx="1002826" cy="1006082"/>
          </a:xfrm>
          <a:prstGeom prst="ellipse">
            <a:avLst/>
          </a:prstGeom>
          <a:ln w="28575">
            <a:solidFill>
              <a:srgbClr val="F18D00"/>
            </a:solidFill>
          </a:ln>
        </p:spPr>
      </p:pic>
      <p:sp>
        <p:nvSpPr>
          <p:cNvPr id="2" name="スライド番号プレースホルダー 1">
            <a:extLst>
              <a:ext uri="{FF2B5EF4-FFF2-40B4-BE49-F238E27FC236}">
                <a16:creationId xmlns:a16="http://schemas.microsoft.com/office/drawing/2014/main" id="{D2D0B5F8-B1BF-4BF8-BA08-40538F1545B6}"/>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13</a:t>
            </a:fld>
            <a:endParaRPr lang="en-US" dirty="0"/>
          </a:p>
        </p:txBody>
      </p:sp>
      <p:pic>
        <p:nvPicPr>
          <p:cNvPr id="4" name="図 3">
            <a:extLst>
              <a:ext uri="{FF2B5EF4-FFF2-40B4-BE49-F238E27FC236}">
                <a16:creationId xmlns:a16="http://schemas.microsoft.com/office/drawing/2014/main" id="{01A7DE08-744E-439B-9805-F1EFF65D04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7607" y="2610852"/>
            <a:ext cx="3678195" cy="3621505"/>
          </a:xfrm>
          <a:prstGeom prst="rect">
            <a:avLst/>
          </a:prstGeom>
        </p:spPr>
      </p:pic>
    </p:spTree>
    <p:extLst>
      <p:ext uri="{BB962C8B-B14F-4D97-AF65-F5344CB8AC3E}">
        <p14:creationId xmlns:p14="http://schemas.microsoft.com/office/powerpoint/2010/main" val="3388132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101600" y="15547"/>
            <a:ext cx="8928100" cy="980728"/>
          </a:xfrm>
        </p:spPr>
        <p:txBody>
          <a:bodyPr>
            <a:normAutofit fontScale="90000"/>
          </a:bodyPr>
          <a:lstStyle/>
          <a:p>
            <a:r>
              <a:rPr lang="ja-JP" altLang="en-US" sz="3600" dirty="0"/>
              <a:t>甘いものが大好きで</a:t>
            </a:r>
            <a:br>
              <a:rPr lang="en-US" altLang="ja-JP" sz="3600" dirty="0"/>
            </a:br>
            <a:r>
              <a:rPr lang="ja-JP" altLang="en-US" sz="3600" dirty="0"/>
              <a:t>どうしても我慢できないのですが</a:t>
            </a:r>
            <a:r>
              <a:rPr lang="en-US" altLang="ja-JP" sz="3600" dirty="0"/>
              <a:t>…</a:t>
            </a:r>
            <a:endParaRPr kumimoji="1" lang="ja-JP" altLang="en-US" sz="3600" dirty="0"/>
          </a:p>
        </p:txBody>
      </p:sp>
      <p:sp>
        <p:nvSpPr>
          <p:cNvPr id="12" name="吹き出し: 角を丸めた四角形 11">
            <a:extLst>
              <a:ext uri="{FF2B5EF4-FFF2-40B4-BE49-F238E27FC236}">
                <a16:creationId xmlns:a16="http://schemas.microsoft.com/office/drawing/2014/main" id="{FA2A05D5-1C83-4C84-A13B-BF09B1BC32FF}"/>
              </a:ext>
            </a:extLst>
          </p:cNvPr>
          <p:cNvSpPr/>
          <p:nvPr/>
        </p:nvSpPr>
        <p:spPr>
          <a:xfrm>
            <a:off x="5416255" y="2878913"/>
            <a:ext cx="3476920" cy="1597502"/>
          </a:xfrm>
          <a:prstGeom prst="wedgeRoundRectCallout">
            <a:avLst>
              <a:gd name="adj1" fmla="val -69208"/>
              <a:gd name="adj2" fmla="val 53304"/>
              <a:gd name="adj3" fmla="val 16667"/>
            </a:avLst>
          </a:prstGeom>
          <a:solidFill>
            <a:schemeClr val="bg1"/>
          </a:solidFill>
          <a:ln w="28575">
            <a:solidFill>
              <a:srgbClr val="F7B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2400" b="1" dirty="0">
                <a:solidFill>
                  <a:schemeClr val="tx1"/>
                </a:solidFill>
              </a:rPr>
              <a:t>小さなもの</a:t>
            </a:r>
            <a:endParaRPr lang="en-US" altLang="ja-JP" sz="2400" b="1" dirty="0">
              <a:solidFill>
                <a:schemeClr val="tx1"/>
              </a:solidFill>
            </a:endParaRPr>
          </a:p>
          <a:p>
            <a:pPr marL="285750" indent="-285750">
              <a:buFont typeface="Arial" panose="020B0604020202020204" pitchFamily="34" charset="0"/>
              <a:buChar char="•"/>
            </a:pPr>
            <a:r>
              <a:rPr lang="ja-JP" altLang="en-US" sz="2400" b="1" dirty="0">
                <a:solidFill>
                  <a:schemeClr val="tx1"/>
                </a:solidFill>
              </a:rPr>
              <a:t>糖質が少ないもの</a:t>
            </a:r>
            <a:endParaRPr lang="en-US" altLang="ja-JP" sz="2400" b="1" dirty="0">
              <a:solidFill>
                <a:schemeClr val="tx1"/>
              </a:solidFill>
            </a:endParaRPr>
          </a:p>
          <a:p>
            <a:pPr marL="285750" indent="-285750">
              <a:buFont typeface="Arial" panose="020B0604020202020204" pitchFamily="34" charset="0"/>
              <a:buChar char="•"/>
            </a:pPr>
            <a:r>
              <a:rPr lang="ja-JP" altLang="en-US" sz="2400" b="1" dirty="0">
                <a:solidFill>
                  <a:schemeClr val="tx1"/>
                </a:solidFill>
              </a:rPr>
              <a:t>ナッツや果物</a:t>
            </a:r>
            <a:endParaRPr lang="en-US" altLang="ja-JP" sz="2400" b="1" dirty="0">
              <a:solidFill>
                <a:schemeClr val="tx1"/>
              </a:solidFill>
            </a:endParaRPr>
          </a:p>
        </p:txBody>
      </p:sp>
      <p:sp>
        <p:nvSpPr>
          <p:cNvPr id="7" name="正方形/長方形 6">
            <a:extLst>
              <a:ext uri="{FF2B5EF4-FFF2-40B4-BE49-F238E27FC236}">
                <a16:creationId xmlns:a16="http://schemas.microsoft.com/office/drawing/2014/main" id="{06490DFF-02FB-4F27-9772-1867CE4BA913}"/>
              </a:ext>
            </a:extLst>
          </p:cNvPr>
          <p:cNvSpPr/>
          <p:nvPr/>
        </p:nvSpPr>
        <p:spPr>
          <a:xfrm>
            <a:off x="1400629" y="1165847"/>
            <a:ext cx="7344000" cy="1201419"/>
          </a:xfrm>
          <a:prstGeom prst="rect">
            <a:avLst/>
          </a:prstGeom>
        </p:spPr>
        <p:txBody>
          <a:bodyPr wrap="square" lIns="90000" tIns="46800" rIns="90000" anchor="ctr" anchorCtr="0">
            <a:spAutoFit/>
          </a:bodyPr>
          <a:lstStyle/>
          <a:p>
            <a:r>
              <a:rPr lang="ja-JP" altLang="en-US" b="1" dirty="0"/>
              <a:t>どうしても食べたくなってしまったときは、「小さなものにする」「糖質が少ないものにする」などの工夫をしてみてください。</a:t>
            </a:r>
          </a:p>
          <a:p>
            <a:r>
              <a:rPr lang="ja-JP" altLang="en-US" b="1" dirty="0"/>
              <a:t>また、食べすぎは禁物ですが、ナッツや果物を食べるという方法も</a:t>
            </a:r>
            <a:endParaRPr lang="en-US" altLang="ja-JP" b="1" dirty="0"/>
          </a:p>
          <a:p>
            <a:r>
              <a:rPr lang="ja-JP" altLang="en-US" b="1" dirty="0"/>
              <a:t>あります。</a:t>
            </a:r>
          </a:p>
        </p:txBody>
      </p:sp>
      <p:pic>
        <p:nvPicPr>
          <p:cNvPr id="10" name="図 9">
            <a:extLst>
              <a:ext uri="{FF2B5EF4-FFF2-40B4-BE49-F238E27FC236}">
                <a16:creationId xmlns:a16="http://schemas.microsoft.com/office/drawing/2014/main" id="{0DF5CA65-DDB7-4185-B548-928A1C08F8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302" y="1263515"/>
            <a:ext cx="1002826" cy="1006082"/>
          </a:xfrm>
          <a:prstGeom prst="ellipse">
            <a:avLst/>
          </a:prstGeom>
          <a:ln w="28575">
            <a:solidFill>
              <a:srgbClr val="F18D00"/>
            </a:solidFill>
          </a:ln>
        </p:spPr>
      </p:pic>
      <p:sp>
        <p:nvSpPr>
          <p:cNvPr id="2" name="スライド番号プレースホルダー 1">
            <a:extLst>
              <a:ext uri="{FF2B5EF4-FFF2-40B4-BE49-F238E27FC236}">
                <a16:creationId xmlns:a16="http://schemas.microsoft.com/office/drawing/2014/main" id="{58F546A3-BE0C-4462-8A04-3918708F0BE7}"/>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14</a:t>
            </a:fld>
            <a:endParaRPr lang="en-US" dirty="0"/>
          </a:p>
        </p:txBody>
      </p:sp>
      <p:pic>
        <p:nvPicPr>
          <p:cNvPr id="4" name="図 3">
            <a:extLst>
              <a:ext uri="{FF2B5EF4-FFF2-40B4-BE49-F238E27FC236}">
                <a16:creationId xmlns:a16="http://schemas.microsoft.com/office/drawing/2014/main" id="{FD03AC77-4B9F-4E67-B553-0A02FD31D1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048" y="2550693"/>
            <a:ext cx="3320106" cy="3585411"/>
          </a:xfrm>
          <a:prstGeom prst="rect">
            <a:avLst/>
          </a:prstGeom>
        </p:spPr>
      </p:pic>
    </p:spTree>
    <p:extLst>
      <p:ext uri="{BB962C8B-B14F-4D97-AF65-F5344CB8AC3E}">
        <p14:creationId xmlns:p14="http://schemas.microsoft.com/office/powerpoint/2010/main" val="1836574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101600" y="15547"/>
            <a:ext cx="8928100" cy="980728"/>
          </a:xfrm>
        </p:spPr>
        <p:txBody>
          <a:bodyPr>
            <a:normAutofit fontScale="90000"/>
          </a:bodyPr>
          <a:lstStyle/>
          <a:p>
            <a:r>
              <a:rPr kumimoji="1" lang="ja-JP" altLang="en-US" sz="3600" dirty="0"/>
              <a:t>糖尿病をきっかけに生活習慣を見直しましょう</a:t>
            </a:r>
          </a:p>
        </p:txBody>
      </p:sp>
      <p:sp>
        <p:nvSpPr>
          <p:cNvPr id="9" name="正方形/長方形 8">
            <a:extLst>
              <a:ext uri="{FF2B5EF4-FFF2-40B4-BE49-F238E27FC236}">
                <a16:creationId xmlns:a16="http://schemas.microsoft.com/office/drawing/2014/main" id="{A2564B0D-06B3-4BBB-B971-7ABD133C3215}"/>
              </a:ext>
            </a:extLst>
          </p:cNvPr>
          <p:cNvSpPr/>
          <p:nvPr/>
        </p:nvSpPr>
        <p:spPr>
          <a:xfrm>
            <a:off x="863600" y="2951946"/>
            <a:ext cx="7876358" cy="1323439"/>
          </a:xfrm>
          <a:prstGeom prst="rect">
            <a:avLst/>
          </a:prstGeom>
        </p:spPr>
        <p:txBody>
          <a:bodyPr wrap="square">
            <a:spAutoFit/>
          </a:bodyPr>
          <a:lstStyle/>
          <a:p>
            <a:r>
              <a:rPr lang="ja-JP" altLang="en-US" sz="4000" b="1" dirty="0"/>
              <a:t>全て完璧にできなくても大丈夫、毎日続けることが大切です！</a:t>
            </a:r>
          </a:p>
        </p:txBody>
      </p:sp>
      <p:pic>
        <p:nvPicPr>
          <p:cNvPr id="11" name="図 10">
            <a:extLst>
              <a:ext uri="{FF2B5EF4-FFF2-40B4-BE49-F238E27FC236}">
                <a16:creationId xmlns:a16="http://schemas.microsoft.com/office/drawing/2014/main" id="{0DCF6F20-664E-40F5-BC71-4C103FA0CE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302" y="1263515"/>
            <a:ext cx="1002826" cy="1006082"/>
          </a:xfrm>
          <a:prstGeom prst="ellipse">
            <a:avLst/>
          </a:prstGeom>
          <a:ln w="28575">
            <a:solidFill>
              <a:srgbClr val="F18D00"/>
            </a:solidFill>
          </a:ln>
        </p:spPr>
      </p:pic>
      <p:sp>
        <p:nvSpPr>
          <p:cNvPr id="2" name="スライド番号プレースホルダー 1">
            <a:extLst>
              <a:ext uri="{FF2B5EF4-FFF2-40B4-BE49-F238E27FC236}">
                <a16:creationId xmlns:a16="http://schemas.microsoft.com/office/drawing/2014/main" id="{5B3F734D-93C9-4EF7-8684-A428DBD9BEC1}"/>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15</a:t>
            </a:fld>
            <a:endParaRPr lang="en-US" dirty="0"/>
          </a:p>
        </p:txBody>
      </p:sp>
    </p:spTree>
    <p:extLst>
      <p:ext uri="{BB962C8B-B14F-4D97-AF65-F5344CB8AC3E}">
        <p14:creationId xmlns:p14="http://schemas.microsoft.com/office/powerpoint/2010/main" val="3455675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9506"/>
            <a:ext cx="8229600" cy="980728"/>
          </a:xfrm>
        </p:spPr>
        <p:txBody>
          <a:bodyPr>
            <a:normAutofit fontScale="90000"/>
          </a:bodyPr>
          <a:lstStyle/>
          <a:p>
            <a:pPr algn="l"/>
            <a:br>
              <a:rPr lang="en-US" altLang="ja-JP" sz="2400" dirty="0">
                <a:solidFill>
                  <a:prstClr val="black"/>
                </a:solidFill>
              </a:rPr>
            </a:br>
            <a:r>
              <a:rPr lang="ja-JP" altLang="en-US" sz="4000" dirty="0">
                <a:solidFill>
                  <a:prstClr val="black"/>
                </a:solidFill>
              </a:rPr>
              <a:t>はじめよう糖尿病治療！</a:t>
            </a:r>
            <a:br>
              <a:rPr lang="en-US" altLang="ja-JP" sz="4000" dirty="0">
                <a:solidFill>
                  <a:prstClr val="black"/>
                </a:solidFill>
              </a:rPr>
            </a:br>
            <a:r>
              <a:rPr lang="ja-JP" altLang="en-US" dirty="0"/>
              <a:t>ゼロから始める！糖尿病とからだとの関わり</a:t>
            </a:r>
            <a:endParaRPr lang="ja-JP" altLang="en-US" sz="3100" dirty="0"/>
          </a:p>
        </p:txBody>
      </p:sp>
      <p:pic>
        <p:nvPicPr>
          <p:cNvPr id="8" name="図 7" descr="dso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6484" y="5805264"/>
            <a:ext cx="3528392" cy="443116"/>
          </a:xfrm>
          <a:prstGeom prst="rect">
            <a:avLst/>
          </a:prstGeom>
        </p:spPr>
      </p:pic>
      <p:pic>
        <p:nvPicPr>
          <p:cNvPr id="9" name="図 8">
            <a:extLst>
              <a:ext uri="{FF2B5EF4-FFF2-40B4-BE49-F238E27FC236}">
                <a16:creationId xmlns:a16="http://schemas.microsoft.com/office/drawing/2014/main" id="{F1C8EE27-8C04-4217-BA0A-75628704BBED}"/>
              </a:ext>
            </a:extLst>
          </p:cNvPr>
          <p:cNvPicPr>
            <a:picLocks noChangeAspect="1"/>
          </p:cNvPicPr>
          <p:nvPr/>
        </p:nvPicPr>
        <p:blipFill>
          <a:blip r:embed="rId4"/>
          <a:stretch>
            <a:fillRect/>
          </a:stretch>
        </p:blipFill>
        <p:spPr>
          <a:xfrm>
            <a:off x="3112912" y="1468824"/>
            <a:ext cx="2915535" cy="4120446"/>
          </a:xfrm>
          <a:prstGeom prst="rect">
            <a:avLst/>
          </a:prstGeom>
          <a:ln w="3175">
            <a:solidFill>
              <a:schemeClr val="tx1"/>
            </a:solidFill>
          </a:ln>
        </p:spPr>
      </p:pic>
      <p:sp>
        <p:nvSpPr>
          <p:cNvPr id="3" name="スライド番号プレースホルダー 2">
            <a:extLst>
              <a:ext uri="{FF2B5EF4-FFF2-40B4-BE49-F238E27FC236}">
                <a16:creationId xmlns:a16="http://schemas.microsoft.com/office/drawing/2014/main" id="{E5A08051-CF3F-40BB-B3D1-45CEC95EAC03}"/>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16</a:t>
            </a:fld>
            <a:endParaRPr lang="en-US" dirty="0"/>
          </a:p>
        </p:txBody>
      </p:sp>
    </p:spTree>
    <p:extLst>
      <p:ext uri="{BB962C8B-B14F-4D97-AF65-F5344CB8AC3E}">
        <p14:creationId xmlns:p14="http://schemas.microsoft.com/office/powerpoint/2010/main" val="984713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0" y="15547"/>
            <a:ext cx="9144000" cy="980728"/>
          </a:xfrm>
        </p:spPr>
        <p:txBody>
          <a:bodyPr>
            <a:noAutofit/>
          </a:bodyPr>
          <a:lstStyle/>
          <a:p>
            <a:r>
              <a:rPr lang="ja-JP" altLang="en-US" dirty="0"/>
              <a:t>あなたの生活習慣を見直してみませんか</a:t>
            </a:r>
            <a:endParaRPr kumimoji="1" lang="ja-JP" altLang="en-US" sz="2900" dirty="0">
              <a:latin typeface="+mj-ea"/>
            </a:endParaRPr>
          </a:p>
        </p:txBody>
      </p:sp>
      <p:sp>
        <p:nvSpPr>
          <p:cNvPr id="12" name="正方形/長方形 11">
            <a:extLst>
              <a:ext uri="{FF2B5EF4-FFF2-40B4-BE49-F238E27FC236}">
                <a16:creationId xmlns:a16="http://schemas.microsoft.com/office/drawing/2014/main" id="{54FB2903-552A-4F5E-85C3-8542D9647127}"/>
              </a:ext>
            </a:extLst>
          </p:cNvPr>
          <p:cNvSpPr/>
          <p:nvPr/>
        </p:nvSpPr>
        <p:spPr>
          <a:xfrm>
            <a:off x="444500" y="1341438"/>
            <a:ext cx="7876358" cy="954107"/>
          </a:xfrm>
          <a:prstGeom prst="rect">
            <a:avLst/>
          </a:prstGeom>
        </p:spPr>
        <p:txBody>
          <a:bodyPr wrap="square">
            <a:spAutoFit/>
          </a:bodyPr>
          <a:lstStyle/>
          <a:p>
            <a:r>
              <a:rPr lang="ja-JP" altLang="en-US" sz="2800" b="1" dirty="0"/>
              <a:t>まずは改善できる項目をひとつ、かかりつけ医と相談して決めてみましょう！</a:t>
            </a:r>
          </a:p>
        </p:txBody>
      </p:sp>
      <p:sp>
        <p:nvSpPr>
          <p:cNvPr id="4" name="正方形/長方形 3">
            <a:extLst>
              <a:ext uri="{FF2B5EF4-FFF2-40B4-BE49-F238E27FC236}">
                <a16:creationId xmlns:a16="http://schemas.microsoft.com/office/drawing/2014/main" id="{54BE04D0-F257-4FD3-ACED-808E7D95DEE0}"/>
              </a:ext>
            </a:extLst>
          </p:cNvPr>
          <p:cNvSpPr/>
          <p:nvPr/>
        </p:nvSpPr>
        <p:spPr>
          <a:xfrm>
            <a:off x="354875" y="2419420"/>
            <a:ext cx="8538300" cy="3693319"/>
          </a:xfrm>
          <a:prstGeom prst="rect">
            <a:avLst/>
          </a:prstGeom>
        </p:spPr>
        <p:txBody>
          <a:bodyPr wrap="square">
            <a:spAutoFit/>
          </a:bodyPr>
          <a:lstStyle/>
          <a:p>
            <a:pPr marL="342900" indent="-342900">
              <a:lnSpc>
                <a:spcPct val="200000"/>
              </a:lnSpc>
              <a:buClr>
                <a:srgbClr val="00B050"/>
              </a:buClr>
              <a:buFont typeface="Wingdings" panose="05000000000000000000" pitchFamily="2" charset="2"/>
              <a:buChar char="n"/>
            </a:pPr>
            <a:r>
              <a:rPr lang="ja-JP" altLang="en-US" sz="2400" b="1" dirty="0">
                <a:solidFill>
                  <a:srgbClr val="231815"/>
                </a:solidFill>
                <a:latin typeface="KozGoPr6N-Bold"/>
              </a:rPr>
              <a:t>甘いコーヒーやジュースなどをよく飲む</a:t>
            </a:r>
            <a:endParaRPr lang="en-US" altLang="ja-JP" sz="2400" b="1" dirty="0">
              <a:solidFill>
                <a:srgbClr val="231815"/>
              </a:solidFill>
              <a:latin typeface="KozGoPr6N-Bold"/>
            </a:endParaRPr>
          </a:p>
          <a:p>
            <a:pPr marL="342900" indent="-342900">
              <a:lnSpc>
                <a:spcPct val="200000"/>
              </a:lnSpc>
              <a:buClr>
                <a:srgbClr val="00B050"/>
              </a:buClr>
              <a:buFont typeface="Wingdings" panose="05000000000000000000" pitchFamily="2" charset="2"/>
              <a:buChar char="n"/>
            </a:pPr>
            <a:r>
              <a:rPr lang="ja-JP" altLang="en-US" sz="2400" b="1" dirty="0">
                <a:solidFill>
                  <a:srgbClr val="231815"/>
                </a:solidFill>
                <a:latin typeface="KozGoPr6N-Bold"/>
              </a:rPr>
              <a:t>階段をあまり使わない</a:t>
            </a:r>
            <a:endParaRPr lang="en-US" altLang="ja-JP" sz="2400" b="1" dirty="0">
              <a:solidFill>
                <a:srgbClr val="231815"/>
              </a:solidFill>
              <a:latin typeface="KozGoPr6N-Bold"/>
            </a:endParaRPr>
          </a:p>
          <a:p>
            <a:pPr marL="342900" indent="-342900">
              <a:lnSpc>
                <a:spcPct val="200000"/>
              </a:lnSpc>
              <a:buClr>
                <a:srgbClr val="00B050"/>
              </a:buClr>
              <a:buFont typeface="Wingdings" panose="05000000000000000000" pitchFamily="2" charset="2"/>
              <a:buChar char="n"/>
            </a:pPr>
            <a:r>
              <a:rPr lang="ja-JP" altLang="en-US" sz="2400" b="1" i="1" dirty="0"/>
              <a:t>丼ものや麺類だけでお昼を済ませてしまうことがある</a:t>
            </a:r>
            <a:endParaRPr lang="en-US" altLang="ja-JP" sz="2400" b="1" i="1" dirty="0"/>
          </a:p>
          <a:p>
            <a:pPr marL="342900" indent="-342900">
              <a:lnSpc>
                <a:spcPct val="200000"/>
              </a:lnSpc>
              <a:buClr>
                <a:srgbClr val="00B050"/>
              </a:buClr>
              <a:buFont typeface="Wingdings" panose="05000000000000000000" pitchFamily="2" charset="2"/>
              <a:buChar char="n"/>
            </a:pPr>
            <a:r>
              <a:rPr lang="ja-JP" altLang="en-US" sz="2400" b="1" i="1" dirty="0"/>
              <a:t>一日座りっぱなしの日が多い</a:t>
            </a:r>
          </a:p>
          <a:p>
            <a:pPr marL="342900" indent="-342900">
              <a:lnSpc>
                <a:spcPct val="200000"/>
              </a:lnSpc>
              <a:buClr>
                <a:srgbClr val="00B050"/>
              </a:buClr>
              <a:buFont typeface="Wingdings" panose="05000000000000000000" pitchFamily="2" charset="2"/>
              <a:buChar char="n"/>
            </a:pPr>
            <a:r>
              <a:rPr lang="ja-JP" altLang="en-US" sz="2400" b="1" dirty="0"/>
              <a:t>タバコ、お酒をたしなむ</a:t>
            </a:r>
          </a:p>
        </p:txBody>
      </p:sp>
      <p:sp>
        <p:nvSpPr>
          <p:cNvPr id="2" name="スライド番号プレースホルダー 1">
            <a:extLst>
              <a:ext uri="{FF2B5EF4-FFF2-40B4-BE49-F238E27FC236}">
                <a16:creationId xmlns:a16="http://schemas.microsoft.com/office/drawing/2014/main" id="{3CE378C7-1910-4A97-8BD1-625F3F862AE6}"/>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17</a:t>
            </a:fld>
            <a:endParaRPr lang="en-US" dirty="0"/>
          </a:p>
        </p:txBody>
      </p:sp>
    </p:spTree>
    <p:extLst>
      <p:ext uri="{BB962C8B-B14F-4D97-AF65-F5344CB8AC3E}">
        <p14:creationId xmlns:p14="http://schemas.microsoft.com/office/powerpoint/2010/main" val="484024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101600" y="15547"/>
            <a:ext cx="8928100" cy="980728"/>
          </a:xfrm>
        </p:spPr>
        <p:txBody>
          <a:bodyPr>
            <a:normAutofit/>
          </a:bodyPr>
          <a:lstStyle/>
          <a:p>
            <a:r>
              <a:rPr lang="ja-JP" altLang="en-US" dirty="0"/>
              <a:t>こんな症状ありませんか？</a:t>
            </a:r>
            <a:endParaRPr kumimoji="1" lang="ja-JP" altLang="en-US" sz="3600" dirty="0"/>
          </a:p>
        </p:txBody>
      </p:sp>
      <p:sp>
        <p:nvSpPr>
          <p:cNvPr id="4" name="正方形/長方形 3">
            <a:extLst>
              <a:ext uri="{FF2B5EF4-FFF2-40B4-BE49-F238E27FC236}">
                <a16:creationId xmlns:a16="http://schemas.microsoft.com/office/drawing/2014/main" id="{D2E8672C-51D1-470F-BF32-D911E14F38C6}"/>
              </a:ext>
            </a:extLst>
          </p:cNvPr>
          <p:cNvSpPr/>
          <p:nvPr/>
        </p:nvSpPr>
        <p:spPr>
          <a:xfrm>
            <a:off x="2757315" y="6642556"/>
            <a:ext cx="6386685" cy="215444"/>
          </a:xfrm>
          <a:prstGeom prst="rect">
            <a:avLst/>
          </a:prstGeom>
        </p:spPr>
        <p:txBody>
          <a:bodyPr wrap="none" anchor="b" anchorCtr="0">
            <a:spAutoFit/>
          </a:bodyPr>
          <a:lstStyle/>
          <a:p>
            <a:pPr algn="r"/>
            <a:r>
              <a:rPr lang="ja-JP" altLang="en-US" sz="800" dirty="0">
                <a:solidFill>
                  <a:srgbClr val="231815"/>
                </a:solidFill>
                <a:latin typeface="KozGoPr6N-Regular"/>
              </a:rPr>
              <a:t>日本糖尿病学会 編・著：患者さんとその家族のための糖尿病治療の手びき</a:t>
            </a:r>
            <a:r>
              <a:rPr lang="en-US" altLang="ja-JP" sz="800" dirty="0">
                <a:solidFill>
                  <a:srgbClr val="231815"/>
                </a:solidFill>
                <a:latin typeface="KozGoPr6N-Regular"/>
              </a:rPr>
              <a:t>2017 </a:t>
            </a:r>
            <a:r>
              <a:rPr lang="ja-JP" altLang="en-US" sz="800" dirty="0">
                <a:solidFill>
                  <a:srgbClr val="231815"/>
                </a:solidFill>
                <a:latin typeface="KozGoPr6N-Regular"/>
              </a:rPr>
              <a:t>改訂第</a:t>
            </a:r>
            <a:r>
              <a:rPr lang="en-US" altLang="ja-JP" sz="800" dirty="0">
                <a:solidFill>
                  <a:srgbClr val="231815"/>
                </a:solidFill>
                <a:latin typeface="KozGoPr6N-Regular"/>
              </a:rPr>
              <a:t>57</a:t>
            </a:r>
            <a:r>
              <a:rPr lang="ja-JP" altLang="en-US" sz="800" dirty="0">
                <a:solidFill>
                  <a:srgbClr val="231815"/>
                </a:solidFill>
                <a:latin typeface="KozGoPr6N-Regular"/>
              </a:rPr>
              <a:t>版</a:t>
            </a:r>
            <a:r>
              <a:rPr lang="en-US" altLang="ja-JP" sz="800" dirty="0">
                <a:solidFill>
                  <a:srgbClr val="231815"/>
                </a:solidFill>
                <a:latin typeface="KozGoPr6N-Regular"/>
              </a:rPr>
              <a:t>, p. 4, </a:t>
            </a:r>
            <a:r>
              <a:rPr lang="ja-JP" altLang="en-US" sz="800" dirty="0">
                <a:solidFill>
                  <a:srgbClr val="231815"/>
                </a:solidFill>
                <a:latin typeface="KozGoPr6N-Regular"/>
              </a:rPr>
              <a:t>日本糖尿病協会・南江堂 </a:t>
            </a:r>
            <a:r>
              <a:rPr lang="en-US" altLang="ja-JP" sz="800" dirty="0">
                <a:solidFill>
                  <a:srgbClr val="231815"/>
                </a:solidFill>
                <a:latin typeface="KozGoPr6N-Regular"/>
              </a:rPr>
              <a:t>2017</a:t>
            </a:r>
            <a:r>
              <a:rPr lang="ja-JP" altLang="en-US" sz="800" dirty="0">
                <a:solidFill>
                  <a:srgbClr val="231815"/>
                </a:solidFill>
                <a:latin typeface="KozGoPr6N-Regular"/>
              </a:rPr>
              <a:t>より改変</a:t>
            </a:r>
            <a:endParaRPr lang="ja-JP" altLang="en-US" dirty="0"/>
          </a:p>
        </p:txBody>
      </p:sp>
      <p:sp>
        <p:nvSpPr>
          <p:cNvPr id="10" name="正方形/長方形 9">
            <a:extLst>
              <a:ext uri="{FF2B5EF4-FFF2-40B4-BE49-F238E27FC236}">
                <a16:creationId xmlns:a16="http://schemas.microsoft.com/office/drawing/2014/main" id="{A167F6E5-ACB5-45A7-B906-296758285556}"/>
              </a:ext>
            </a:extLst>
          </p:cNvPr>
          <p:cNvSpPr/>
          <p:nvPr/>
        </p:nvSpPr>
        <p:spPr>
          <a:xfrm>
            <a:off x="179388" y="1288416"/>
            <a:ext cx="8734424" cy="369332"/>
          </a:xfrm>
          <a:prstGeom prst="rect">
            <a:avLst/>
          </a:prstGeom>
        </p:spPr>
        <p:txBody>
          <a:bodyPr wrap="square">
            <a:spAutoFit/>
          </a:bodyPr>
          <a:lstStyle/>
          <a:p>
            <a:pPr algn="ctr"/>
            <a:r>
              <a:rPr lang="ja-JP" altLang="en-US" b="1" dirty="0"/>
              <a:t>主な糖尿病の症状</a:t>
            </a:r>
          </a:p>
        </p:txBody>
      </p:sp>
      <p:sp>
        <p:nvSpPr>
          <p:cNvPr id="7" name="四角形: 角を丸くする 6">
            <a:extLst>
              <a:ext uri="{FF2B5EF4-FFF2-40B4-BE49-F238E27FC236}">
                <a16:creationId xmlns:a16="http://schemas.microsoft.com/office/drawing/2014/main" id="{9EB8C492-CD66-4AC1-91A1-1DD8D08AE841}"/>
              </a:ext>
            </a:extLst>
          </p:cNvPr>
          <p:cNvSpPr/>
          <p:nvPr/>
        </p:nvSpPr>
        <p:spPr>
          <a:xfrm>
            <a:off x="252000" y="4102494"/>
            <a:ext cx="2700000" cy="389348"/>
          </a:xfrm>
          <a:prstGeom prst="roundRect">
            <a:avLst/>
          </a:prstGeom>
          <a:solidFill>
            <a:srgbClr val="009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b="1" dirty="0"/>
              <a:t>のどが渇く</a:t>
            </a:r>
            <a:endParaRPr kumimoji="1" lang="ja-JP" altLang="en-US" b="1" dirty="0"/>
          </a:p>
        </p:txBody>
      </p:sp>
      <p:sp>
        <p:nvSpPr>
          <p:cNvPr id="8" name="四角形: 角を丸くする 7">
            <a:extLst>
              <a:ext uri="{FF2B5EF4-FFF2-40B4-BE49-F238E27FC236}">
                <a16:creationId xmlns:a16="http://schemas.microsoft.com/office/drawing/2014/main" id="{1870FB19-1D9F-4A14-BDA4-F562FBC7CAA7}"/>
              </a:ext>
            </a:extLst>
          </p:cNvPr>
          <p:cNvSpPr/>
          <p:nvPr/>
        </p:nvSpPr>
        <p:spPr>
          <a:xfrm>
            <a:off x="3222000" y="4102494"/>
            <a:ext cx="2700000" cy="389348"/>
          </a:xfrm>
          <a:prstGeom prst="roundRect">
            <a:avLst/>
          </a:prstGeom>
          <a:solidFill>
            <a:srgbClr val="009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b="1" dirty="0"/>
              <a:t>水分をたくさん摂る</a:t>
            </a:r>
            <a:endParaRPr kumimoji="1" lang="ja-JP" altLang="en-US" b="1" dirty="0"/>
          </a:p>
        </p:txBody>
      </p:sp>
      <p:sp>
        <p:nvSpPr>
          <p:cNvPr id="9" name="四角形: 角を丸くする 8">
            <a:extLst>
              <a:ext uri="{FF2B5EF4-FFF2-40B4-BE49-F238E27FC236}">
                <a16:creationId xmlns:a16="http://schemas.microsoft.com/office/drawing/2014/main" id="{335598FB-19E1-47E6-86A2-FD4DDE49F539}"/>
              </a:ext>
            </a:extLst>
          </p:cNvPr>
          <p:cNvSpPr/>
          <p:nvPr/>
        </p:nvSpPr>
        <p:spPr>
          <a:xfrm>
            <a:off x="6192000" y="4102494"/>
            <a:ext cx="2700000" cy="389348"/>
          </a:xfrm>
          <a:prstGeom prst="roundRect">
            <a:avLst/>
          </a:prstGeom>
          <a:solidFill>
            <a:srgbClr val="009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b="1" dirty="0"/>
              <a:t>おしっこがたくさん出る</a:t>
            </a:r>
            <a:endParaRPr kumimoji="1" lang="ja-JP" altLang="en-US" b="1" dirty="0"/>
          </a:p>
        </p:txBody>
      </p:sp>
      <p:grpSp>
        <p:nvGrpSpPr>
          <p:cNvPr id="21" name="グループ化 20">
            <a:extLst>
              <a:ext uri="{FF2B5EF4-FFF2-40B4-BE49-F238E27FC236}">
                <a16:creationId xmlns:a16="http://schemas.microsoft.com/office/drawing/2014/main" id="{738F7199-5E4D-4421-A45B-877ED0F85E9A}"/>
              </a:ext>
            </a:extLst>
          </p:cNvPr>
          <p:cNvGrpSpPr/>
          <p:nvPr/>
        </p:nvGrpSpPr>
        <p:grpSpPr>
          <a:xfrm>
            <a:off x="638637" y="4896575"/>
            <a:ext cx="7866726" cy="864000"/>
            <a:chOff x="629510" y="4896575"/>
            <a:chExt cx="7866726" cy="864000"/>
          </a:xfrm>
        </p:grpSpPr>
        <p:sp>
          <p:nvSpPr>
            <p:cNvPr id="11" name="四角形: 角を丸くする 10">
              <a:extLst>
                <a:ext uri="{FF2B5EF4-FFF2-40B4-BE49-F238E27FC236}">
                  <a16:creationId xmlns:a16="http://schemas.microsoft.com/office/drawing/2014/main" id="{9F671512-36DC-4403-9895-460F3B9E6FC3}"/>
                </a:ext>
              </a:extLst>
            </p:cNvPr>
            <p:cNvSpPr/>
            <p:nvPr/>
          </p:nvSpPr>
          <p:spPr>
            <a:xfrm>
              <a:off x="2493531" y="4896575"/>
              <a:ext cx="1800000" cy="389348"/>
            </a:xfrm>
            <a:prstGeom prst="roundRect">
              <a:avLst/>
            </a:prstGeom>
            <a:solidFill>
              <a:schemeClr val="bg1"/>
            </a:solidFill>
            <a:ln w="19050">
              <a:solidFill>
                <a:srgbClr val="45B035"/>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b="1" dirty="0">
                  <a:solidFill>
                    <a:srgbClr val="45B035"/>
                  </a:solidFill>
                </a:rPr>
                <a:t>お腹がへる</a:t>
              </a:r>
              <a:endParaRPr kumimoji="1" lang="ja-JP" altLang="en-US" b="1" dirty="0">
                <a:solidFill>
                  <a:srgbClr val="45B035"/>
                </a:solidFill>
              </a:endParaRPr>
            </a:p>
          </p:txBody>
        </p:sp>
        <p:sp>
          <p:nvSpPr>
            <p:cNvPr id="12" name="四角形: 角を丸くする 11">
              <a:extLst>
                <a:ext uri="{FF2B5EF4-FFF2-40B4-BE49-F238E27FC236}">
                  <a16:creationId xmlns:a16="http://schemas.microsoft.com/office/drawing/2014/main" id="{C092D672-79FB-4A75-B120-6FA76D68D138}"/>
                </a:ext>
              </a:extLst>
            </p:cNvPr>
            <p:cNvSpPr/>
            <p:nvPr/>
          </p:nvSpPr>
          <p:spPr>
            <a:xfrm>
              <a:off x="4594884" y="4896575"/>
              <a:ext cx="1800000" cy="389348"/>
            </a:xfrm>
            <a:prstGeom prst="roundRect">
              <a:avLst/>
            </a:prstGeom>
            <a:solidFill>
              <a:schemeClr val="bg1"/>
            </a:solidFill>
            <a:ln w="19050">
              <a:solidFill>
                <a:srgbClr val="45B035"/>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b="1" dirty="0">
                  <a:solidFill>
                    <a:srgbClr val="45B035"/>
                  </a:solidFill>
                </a:rPr>
                <a:t>からだがだるい</a:t>
              </a:r>
              <a:endParaRPr kumimoji="1" lang="ja-JP" altLang="en-US" b="1" dirty="0">
                <a:solidFill>
                  <a:srgbClr val="45B035"/>
                </a:solidFill>
              </a:endParaRPr>
            </a:p>
          </p:txBody>
        </p:sp>
        <p:sp>
          <p:nvSpPr>
            <p:cNvPr id="13" name="四角形: 角を丸くする 12">
              <a:extLst>
                <a:ext uri="{FF2B5EF4-FFF2-40B4-BE49-F238E27FC236}">
                  <a16:creationId xmlns:a16="http://schemas.microsoft.com/office/drawing/2014/main" id="{95BF916D-14F0-4D42-9141-136E454111F6}"/>
                </a:ext>
              </a:extLst>
            </p:cNvPr>
            <p:cNvSpPr/>
            <p:nvPr/>
          </p:nvSpPr>
          <p:spPr>
            <a:xfrm>
              <a:off x="6696236" y="4896575"/>
              <a:ext cx="1800000" cy="389348"/>
            </a:xfrm>
            <a:prstGeom prst="roundRect">
              <a:avLst/>
            </a:prstGeom>
            <a:solidFill>
              <a:schemeClr val="bg1"/>
            </a:solidFill>
            <a:ln w="19050">
              <a:solidFill>
                <a:srgbClr val="45B035"/>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b="1" dirty="0">
                  <a:solidFill>
                    <a:srgbClr val="45B035"/>
                  </a:solidFill>
                </a:rPr>
                <a:t>目がかすむ</a:t>
              </a:r>
              <a:endParaRPr kumimoji="1" lang="ja-JP" altLang="en-US" b="1" dirty="0">
                <a:solidFill>
                  <a:srgbClr val="45B035"/>
                </a:solidFill>
              </a:endParaRPr>
            </a:p>
          </p:txBody>
        </p:sp>
        <p:sp>
          <p:nvSpPr>
            <p:cNvPr id="16" name="矢印: 五方向 15">
              <a:extLst>
                <a:ext uri="{FF2B5EF4-FFF2-40B4-BE49-F238E27FC236}">
                  <a16:creationId xmlns:a16="http://schemas.microsoft.com/office/drawing/2014/main" id="{74F7B703-5A61-453D-99AD-1ABBE12C11A6}"/>
                </a:ext>
              </a:extLst>
            </p:cNvPr>
            <p:cNvSpPr/>
            <p:nvPr/>
          </p:nvSpPr>
          <p:spPr>
            <a:xfrm>
              <a:off x="629510" y="4896575"/>
              <a:ext cx="1620000" cy="864000"/>
            </a:xfrm>
            <a:prstGeom prst="homePlate">
              <a:avLst/>
            </a:prstGeom>
            <a:solidFill>
              <a:srgbClr val="45B03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b="1" dirty="0"/>
                <a:t>その他の</a:t>
              </a:r>
            </a:p>
            <a:p>
              <a:pPr algn="ctr"/>
              <a:r>
                <a:rPr lang="ja-JP" altLang="en-US" b="1" dirty="0"/>
                <a:t>症状</a:t>
              </a:r>
              <a:endParaRPr kumimoji="1" lang="ja-JP" altLang="en-US" b="1" dirty="0"/>
            </a:p>
          </p:txBody>
        </p:sp>
        <p:sp>
          <p:nvSpPr>
            <p:cNvPr id="18" name="四角形: 角を丸くする 17">
              <a:extLst>
                <a:ext uri="{FF2B5EF4-FFF2-40B4-BE49-F238E27FC236}">
                  <a16:creationId xmlns:a16="http://schemas.microsoft.com/office/drawing/2014/main" id="{B3269633-862E-4660-88E6-9909083FE271}"/>
                </a:ext>
              </a:extLst>
            </p:cNvPr>
            <p:cNvSpPr/>
            <p:nvPr/>
          </p:nvSpPr>
          <p:spPr>
            <a:xfrm>
              <a:off x="3544207" y="5371227"/>
              <a:ext cx="1800000" cy="389348"/>
            </a:xfrm>
            <a:prstGeom prst="roundRect">
              <a:avLst/>
            </a:prstGeom>
            <a:solidFill>
              <a:schemeClr val="bg1"/>
            </a:solidFill>
            <a:ln w="19050">
              <a:solidFill>
                <a:srgbClr val="45B035"/>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b="1" dirty="0">
                  <a:solidFill>
                    <a:srgbClr val="45B035"/>
                  </a:solidFill>
                </a:rPr>
                <a:t>手足がしびれる</a:t>
              </a:r>
              <a:endParaRPr kumimoji="1" lang="ja-JP" altLang="en-US" b="1" dirty="0">
                <a:solidFill>
                  <a:srgbClr val="45B035"/>
                </a:solidFill>
              </a:endParaRPr>
            </a:p>
          </p:txBody>
        </p:sp>
        <p:sp>
          <p:nvSpPr>
            <p:cNvPr id="19" name="四角形: 角を丸くする 18">
              <a:extLst>
                <a:ext uri="{FF2B5EF4-FFF2-40B4-BE49-F238E27FC236}">
                  <a16:creationId xmlns:a16="http://schemas.microsoft.com/office/drawing/2014/main" id="{BDABCA58-7081-48B8-8A9B-C36F3141DAB6}"/>
                </a:ext>
              </a:extLst>
            </p:cNvPr>
            <p:cNvSpPr/>
            <p:nvPr/>
          </p:nvSpPr>
          <p:spPr>
            <a:xfrm>
              <a:off x="5645560" y="5371227"/>
              <a:ext cx="1800000" cy="389348"/>
            </a:xfrm>
            <a:prstGeom prst="roundRect">
              <a:avLst/>
            </a:prstGeom>
            <a:solidFill>
              <a:schemeClr val="bg1"/>
            </a:solidFill>
            <a:ln w="19050">
              <a:solidFill>
                <a:srgbClr val="45B035"/>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b="1" dirty="0">
                  <a:solidFill>
                    <a:srgbClr val="45B035"/>
                  </a:solidFill>
                </a:rPr>
                <a:t>陰部がかゆい</a:t>
              </a:r>
              <a:endParaRPr kumimoji="1" lang="ja-JP" altLang="en-US" b="1" dirty="0">
                <a:solidFill>
                  <a:srgbClr val="45B035"/>
                </a:solidFill>
              </a:endParaRPr>
            </a:p>
          </p:txBody>
        </p:sp>
      </p:grpSp>
      <p:sp>
        <p:nvSpPr>
          <p:cNvPr id="22" name="スライド番号プレースホルダー 21">
            <a:extLst>
              <a:ext uri="{FF2B5EF4-FFF2-40B4-BE49-F238E27FC236}">
                <a16:creationId xmlns:a16="http://schemas.microsoft.com/office/drawing/2014/main" id="{FD990F50-C03F-49D4-8AA1-1825932BFE14}"/>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18</a:t>
            </a:fld>
            <a:endParaRPr lang="en-US" dirty="0"/>
          </a:p>
        </p:txBody>
      </p:sp>
      <p:pic>
        <p:nvPicPr>
          <p:cNvPr id="24" name="図 23">
            <a:extLst>
              <a:ext uri="{FF2B5EF4-FFF2-40B4-BE49-F238E27FC236}">
                <a16:creationId xmlns:a16="http://schemas.microsoft.com/office/drawing/2014/main" id="{05244AF0-51DA-47FA-BECC-05E08E869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386" y="1939083"/>
            <a:ext cx="2380748" cy="2068519"/>
          </a:xfrm>
          <a:prstGeom prst="rect">
            <a:avLst/>
          </a:prstGeom>
        </p:spPr>
      </p:pic>
      <p:pic>
        <p:nvPicPr>
          <p:cNvPr id="26" name="図 25">
            <a:extLst>
              <a:ext uri="{FF2B5EF4-FFF2-40B4-BE49-F238E27FC236}">
                <a16:creationId xmlns:a16="http://schemas.microsoft.com/office/drawing/2014/main" id="{4B32A689-8A9F-4D7A-BDF2-79D2E7ED2C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3370" y="1802483"/>
            <a:ext cx="1717261" cy="2205119"/>
          </a:xfrm>
          <a:prstGeom prst="rect">
            <a:avLst/>
          </a:prstGeom>
        </p:spPr>
      </p:pic>
      <p:pic>
        <p:nvPicPr>
          <p:cNvPr id="28" name="図 27">
            <a:extLst>
              <a:ext uri="{FF2B5EF4-FFF2-40B4-BE49-F238E27FC236}">
                <a16:creationId xmlns:a16="http://schemas.microsoft.com/office/drawing/2014/main" id="{5094B1CE-B1C4-4819-8128-1F8AB4F15B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3855" y="2036654"/>
            <a:ext cx="1756290" cy="1970948"/>
          </a:xfrm>
          <a:prstGeom prst="rect">
            <a:avLst/>
          </a:prstGeom>
        </p:spPr>
      </p:pic>
    </p:spTree>
    <p:extLst>
      <p:ext uri="{BB962C8B-B14F-4D97-AF65-F5344CB8AC3E}">
        <p14:creationId xmlns:p14="http://schemas.microsoft.com/office/powerpoint/2010/main" val="2822912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CBBE97C-06C7-4076-A5FC-B7F8E9BE7BB6}"/>
              </a:ext>
            </a:extLst>
          </p:cNvPr>
          <p:cNvSpPr>
            <a:spLocks noGrp="1"/>
          </p:cNvSpPr>
          <p:nvPr>
            <p:ph type="title"/>
          </p:nvPr>
        </p:nvSpPr>
        <p:spPr/>
        <p:txBody>
          <a:bodyPr/>
          <a:lstStyle/>
          <a:p>
            <a:r>
              <a:rPr lang="ja-JP" altLang="en-US" dirty="0"/>
              <a:t>見直してみましょう、あなたの生活</a:t>
            </a:r>
            <a:endParaRPr kumimoji="1" lang="ja-JP" altLang="en-US" dirty="0"/>
          </a:p>
        </p:txBody>
      </p:sp>
      <p:sp>
        <p:nvSpPr>
          <p:cNvPr id="4" name="正方形/長方形 3">
            <a:extLst>
              <a:ext uri="{FF2B5EF4-FFF2-40B4-BE49-F238E27FC236}">
                <a16:creationId xmlns:a16="http://schemas.microsoft.com/office/drawing/2014/main" id="{BAEEC804-DEA4-4DB1-A6DE-EF1EE92F8185}"/>
              </a:ext>
            </a:extLst>
          </p:cNvPr>
          <p:cNvSpPr/>
          <p:nvPr/>
        </p:nvSpPr>
        <p:spPr>
          <a:xfrm>
            <a:off x="179388" y="1288416"/>
            <a:ext cx="8734424" cy="369332"/>
          </a:xfrm>
          <a:prstGeom prst="rect">
            <a:avLst/>
          </a:prstGeom>
        </p:spPr>
        <p:txBody>
          <a:bodyPr wrap="square">
            <a:spAutoFit/>
          </a:bodyPr>
          <a:lstStyle/>
          <a:p>
            <a:pPr algn="ctr"/>
            <a:r>
              <a:rPr lang="ja-JP" altLang="en-US" b="1" dirty="0"/>
              <a:t>気がつかないうちに、ついつい偏った生活になってしまっていませんか？</a:t>
            </a:r>
            <a:endParaRPr lang="en-US" altLang="ja-JP" b="1" dirty="0"/>
          </a:p>
        </p:txBody>
      </p:sp>
      <p:sp>
        <p:nvSpPr>
          <p:cNvPr id="6" name="スライド番号プレースホルダー 5">
            <a:extLst>
              <a:ext uri="{FF2B5EF4-FFF2-40B4-BE49-F238E27FC236}">
                <a16:creationId xmlns:a16="http://schemas.microsoft.com/office/drawing/2014/main" id="{14B3A854-D6FE-44DE-A695-1037E032F1D8}"/>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19</a:t>
            </a:fld>
            <a:endParaRPr lang="en-US" dirty="0"/>
          </a:p>
        </p:txBody>
      </p:sp>
      <p:grpSp>
        <p:nvGrpSpPr>
          <p:cNvPr id="21" name="グループ化 20">
            <a:extLst>
              <a:ext uri="{FF2B5EF4-FFF2-40B4-BE49-F238E27FC236}">
                <a16:creationId xmlns:a16="http://schemas.microsoft.com/office/drawing/2014/main" id="{DA4D9403-B841-4C4D-B3E1-CD00CB3F485B}"/>
              </a:ext>
            </a:extLst>
          </p:cNvPr>
          <p:cNvGrpSpPr/>
          <p:nvPr/>
        </p:nvGrpSpPr>
        <p:grpSpPr>
          <a:xfrm>
            <a:off x="4377490" y="1998928"/>
            <a:ext cx="2288005" cy="2051725"/>
            <a:chOff x="4377490" y="1998928"/>
            <a:chExt cx="2288005" cy="2051725"/>
          </a:xfrm>
        </p:grpSpPr>
        <p:sp>
          <p:nvSpPr>
            <p:cNvPr id="9" name="正方形/長方形 8">
              <a:extLst>
                <a:ext uri="{FF2B5EF4-FFF2-40B4-BE49-F238E27FC236}">
                  <a16:creationId xmlns:a16="http://schemas.microsoft.com/office/drawing/2014/main" id="{93A052C8-4D22-4CDB-B181-858617C024E2}"/>
                </a:ext>
              </a:extLst>
            </p:cNvPr>
            <p:cNvSpPr/>
            <p:nvPr/>
          </p:nvSpPr>
          <p:spPr>
            <a:xfrm>
              <a:off x="4828995" y="3773654"/>
              <a:ext cx="1384995"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ja-JP" altLang="en-US" b="1" dirty="0">
                  <a:solidFill>
                    <a:srgbClr val="009333"/>
                  </a:solidFill>
                </a:rPr>
                <a:t>不規則な生活</a:t>
              </a:r>
              <a:endParaRPr kumimoji="1" lang="ja-JP" altLang="en-US" b="1" dirty="0">
                <a:solidFill>
                  <a:srgbClr val="009333"/>
                </a:solidFill>
              </a:endParaRPr>
            </a:p>
          </p:txBody>
        </p:sp>
        <p:pic>
          <p:nvPicPr>
            <p:cNvPr id="15" name="図 14">
              <a:extLst>
                <a:ext uri="{FF2B5EF4-FFF2-40B4-BE49-F238E27FC236}">
                  <a16:creationId xmlns:a16="http://schemas.microsoft.com/office/drawing/2014/main" id="{0B8BD597-BB29-46F4-8AE2-152BC613D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490" y="1998928"/>
              <a:ext cx="2288005" cy="1640126"/>
            </a:xfrm>
            <a:prstGeom prst="rect">
              <a:avLst/>
            </a:prstGeom>
          </p:spPr>
        </p:pic>
      </p:grpSp>
      <p:grpSp>
        <p:nvGrpSpPr>
          <p:cNvPr id="23" name="グループ化 22">
            <a:extLst>
              <a:ext uri="{FF2B5EF4-FFF2-40B4-BE49-F238E27FC236}">
                <a16:creationId xmlns:a16="http://schemas.microsoft.com/office/drawing/2014/main" id="{46178E6A-636D-4866-8B21-CFD83269183E}"/>
              </a:ext>
            </a:extLst>
          </p:cNvPr>
          <p:cNvGrpSpPr/>
          <p:nvPr/>
        </p:nvGrpSpPr>
        <p:grpSpPr>
          <a:xfrm>
            <a:off x="451185" y="2197377"/>
            <a:ext cx="2381393" cy="1853276"/>
            <a:chOff x="451185" y="2197377"/>
            <a:chExt cx="2381393" cy="1853276"/>
          </a:xfrm>
        </p:grpSpPr>
        <p:sp>
          <p:nvSpPr>
            <p:cNvPr id="7" name="正方形/長方形 6">
              <a:extLst>
                <a:ext uri="{FF2B5EF4-FFF2-40B4-BE49-F238E27FC236}">
                  <a16:creationId xmlns:a16="http://schemas.microsoft.com/office/drawing/2014/main" id="{9CBDEFAB-FE08-405B-AC7B-7844F134F2C3}"/>
                </a:ext>
              </a:extLst>
            </p:cNvPr>
            <p:cNvSpPr/>
            <p:nvPr/>
          </p:nvSpPr>
          <p:spPr>
            <a:xfrm>
              <a:off x="833968" y="3773654"/>
              <a:ext cx="161582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ja-JP" altLang="en-US" b="1" dirty="0">
                  <a:solidFill>
                    <a:srgbClr val="009333"/>
                  </a:solidFill>
                </a:rPr>
                <a:t>近くても車移動</a:t>
              </a:r>
              <a:endParaRPr kumimoji="1" lang="ja-JP" altLang="en-US" b="1" dirty="0">
                <a:solidFill>
                  <a:srgbClr val="009333"/>
                </a:solidFill>
              </a:endParaRPr>
            </a:p>
          </p:txBody>
        </p:sp>
        <p:pic>
          <p:nvPicPr>
            <p:cNvPr id="13" name="図 12">
              <a:extLst>
                <a:ext uri="{FF2B5EF4-FFF2-40B4-BE49-F238E27FC236}">
                  <a16:creationId xmlns:a16="http://schemas.microsoft.com/office/drawing/2014/main" id="{DC493C61-E4F1-47EB-AA12-A3C9E85F5B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85" y="2197377"/>
              <a:ext cx="2381393" cy="1441677"/>
            </a:xfrm>
            <a:prstGeom prst="rect">
              <a:avLst/>
            </a:prstGeom>
          </p:spPr>
        </p:pic>
      </p:grpSp>
      <p:grpSp>
        <p:nvGrpSpPr>
          <p:cNvPr id="24" name="グループ化 23">
            <a:extLst>
              <a:ext uri="{FF2B5EF4-FFF2-40B4-BE49-F238E27FC236}">
                <a16:creationId xmlns:a16="http://schemas.microsoft.com/office/drawing/2014/main" id="{4F4A17A8-CF22-4352-AD17-16987EDFBE23}"/>
              </a:ext>
            </a:extLst>
          </p:cNvPr>
          <p:cNvGrpSpPr/>
          <p:nvPr/>
        </p:nvGrpSpPr>
        <p:grpSpPr>
          <a:xfrm>
            <a:off x="1536033" y="3878071"/>
            <a:ext cx="2895027" cy="2326238"/>
            <a:chOff x="1536033" y="3661502"/>
            <a:chExt cx="2895027" cy="2326238"/>
          </a:xfrm>
        </p:grpSpPr>
        <p:sp>
          <p:nvSpPr>
            <p:cNvPr id="10" name="正方形/長方形 9">
              <a:extLst>
                <a:ext uri="{FF2B5EF4-FFF2-40B4-BE49-F238E27FC236}">
                  <a16:creationId xmlns:a16="http://schemas.microsoft.com/office/drawing/2014/main" id="{2F5751EC-1220-4278-99A9-D3E23B44303B}"/>
                </a:ext>
              </a:extLst>
            </p:cNvPr>
            <p:cNvSpPr/>
            <p:nvPr/>
          </p:nvSpPr>
          <p:spPr>
            <a:xfrm>
              <a:off x="1713968" y="5710741"/>
              <a:ext cx="2539157"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ja-JP" altLang="en-US" b="1" dirty="0">
                  <a:solidFill>
                    <a:srgbClr val="009333"/>
                  </a:solidFill>
                </a:rPr>
                <a:t>周りにお菓子がたくさん</a:t>
              </a:r>
              <a:endParaRPr kumimoji="1" lang="ja-JP" altLang="en-US" b="1" dirty="0">
                <a:solidFill>
                  <a:srgbClr val="009333"/>
                </a:solidFill>
              </a:endParaRPr>
            </a:p>
          </p:txBody>
        </p:sp>
        <p:pic>
          <p:nvPicPr>
            <p:cNvPr id="17" name="図 16">
              <a:extLst>
                <a:ext uri="{FF2B5EF4-FFF2-40B4-BE49-F238E27FC236}">
                  <a16:creationId xmlns:a16="http://schemas.microsoft.com/office/drawing/2014/main" id="{9A31B32A-25FF-4BDE-812E-412EDF2F25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6033" y="3661502"/>
              <a:ext cx="2895027" cy="1931964"/>
            </a:xfrm>
            <a:prstGeom prst="rect">
              <a:avLst/>
            </a:prstGeom>
          </p:spPr>
        </p:pic>
      </p:grpSp>
      <p:grpSp>
        <p:nvGrpSpPr>
          <p:cNvPr id="20" name="グループ化 19">
            <a:extLst>
              <a:ext uri="{FF2B5EF4-FFF2-40B4-BE49-F238E27FC236}">
                <a16:creationId xmlns:a16="http://schemas.microsoft.com/office/drawing/2014/main" id="{FC0E6F7B-87CF-4E13-ACB7-FC9494FCE699}"/>
              </a:ext>
            </a:extLst>
          </p:cNvPr>
          <p:cNvGrpSpPr/>
          <p:nvPr/>
        </p:nvGrpSpPr>
        <p:grpSpPr>
          <a:xfrm>
            <a:off x="6216316" y="3767173"/>
            <a:ext cx="2334699" cy="2437136"/>
            <a:chOff x="6444916" y="3550604"/>
            <a:chExt cx="2334699" cy="2437136"/>
          </a:xfrm>
        </p:grpSpPr>
        <p:sp>
          <p:nvSpPr>
            <p:cNvPr id="11" name="正方形/長方形 10">
              <a:extLst>
                <a:ext uri="{FF2B5EF4-FFF2-40B4-BE49-F238E27FC236}">
                  <a16:creationId xmlns:a16="http://schemas.microsoft.com/office/drawing/2014/main" id="{14E22583-4319-4AB4-9AF2-DB2099F2D259}"/>
                </a:ext>
              </a:extLst>
            </p:cNvPr>
            <p:cNvSpPr/>
            <p:nvPr/>
          </p:nvSpPr>
          <p:spPr>
            <a:xfrm>
              <a:off x="6688936" y="5710741"/>
              <a:ext cx="1846659" cy="2769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ja-JP" altLang="en-US" b="1" dirty="0">
                  <a:solidFill>
                    <a:srgbClr val="009333"/>
                  </a:solidFill>
                </a:rPr>
                <a:t>運動を全くしない</a:t>
              </a:r>
              <a:endParaRPr kumimoji="1" lang="ja-JP" altLang="en-US" b="1" dirty="0">
                <a:solidFill>
                  <a:srgbClr val="009333"/>
                </a:solidFill>
              </a:endParaRPr>
            </a:p>
          </p:txBody>
        </p:sp>
        <p:pic>
          <p:nvPicPr>
            <p:cNvPr id="19" name="図 18">
              <a:extLst>
                <a:ext uri="{FF2B5EF4-FFF2-40B4-BE49-F238E27FC236}">
                  <a16:creationId xmlns:a16="http://schemas.microsoft.com/office/drawing/2014/main" id="{17C70FA6-2DB3-4875-85AA-33076B516F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4916" y="3550604"/>
              <a:ext cx="2334699" cy="2042862"/>
            </a:xfrm>
            <a:prstGeom prst="rect">
              <a:avLst/>
            </a:prstGeom>
          </p:spPr>
        </p:pic>
      </p:grpSp>
    </p:spTree>
    <p:extLst>
      <p:ext uri="{BB962C8B-B14F-4D97-AF65-F5344CB8AC3E}">
        <p14:creationId xmlns:p14="http://schemas.microsoft.com/office/powerpoint/2010/main" val="3158068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F65AE99-1192-4D9B-ADAB-5659B0E09C1B}"/>
              </a:ext>
            </a:extLst>
          </p:cNvPr>
          <p:cNvSpPr>
            <a:spLocks noGrp="1"/>
          </p:cNvSpPr>
          <p:nvPr>
            <p:ph type="title"/>
          </p:nvPr>
        </p:nvSpPr>
        <p:spPr/>
        <p:txBody>
          <a:bodyPr/>
          <a:lstStyle/>
          <a:p>
            <a:r>
              <a:rPr lang="ja-JP" altLang="en-US" dirty="0"/>
              <a:t>あなたはどのタイプ？</a:t>
            </a:r>
          </a:p>
        </p:txBody>
      </p:sp>
      <p:sp>
        <p:nvSpPr>
          <p:cNvPr id="7" name="正方形/長方形 6">
            <a:extLst>
              <a:ext uri="{FF2B5EF4-FFF2-40B4-BE49-F238E27FC236}">
                <a16:creationId xmlns:a16="http://schemas.microsoft.com/office/drawing/2014/main" id="{A8E60329-B931-4DD1-8746-22C16554E6AA}"/>
              </a:ext>
            </a:extLst>
          </p:cNvPr>
          <p:cNvSpPr/>
          <p:nvPr/>
        </p:nvSpPr>
        <p:spPr>
          <a:xfrm>
            <a:off x="215900" y="1148875"/>
            <a:ext cx="8682038" cy="646331"/>
          </a:xfrm>
          <a:prstGeom prst="rect">
            <a:avLst/>
          </a:prstGeom>
        </p:spPr>
        <p:txBody>
          <a:bodyPr wrap="square">
            <a:spAutoFit/>
          </a:bodyPr>
          <a:lstStyle/>
          <a:p>
            <a:r>
              <a:rPr lang="ja-JP" altLang="en-US" b="1" dirty="0"/>
              <a:t>これから糖尿病治療をスタートさせるあなたに、まずお伝えしたいことをまとめたリーフレットをご用意しています。あなたのタイプ別に治療のヒントを紹介します。</a:t>
            </a:r>
          </a:p>
        </p:txBody>
      </p:sp>
      <p:sp>
        <p:nvSpPr>
          <p:cNvPr id="4" name="テキスト ボックス 3">
            <a:extLst>
              <a:ext uri="{FF2B5EF4-FFF2-40B4-BE49-F238E27FC236}">
                <a16:creationId xmlns:a16="http://schemas.microsoft.com/office/drawing/2014/main" id="{6FAF6BF5-B1FE-44B6-ABF8-F0A286139B39}"/>
              </a:ext>
            </a:extLst>
          </p:cNvPr>
          <p:cNvSpPr txBox="1"/>
          <p:nvPr/>
        </p:nvSpPr>
        <p:spPr>
          <a:xfrm>
            <a:off x="1563914" y="1795206"/>
            <a:ext cx="5792470" cy="369332"/>
          </a:xfrm>
          <a:prstGeom prst="rect">
            <a:avLst/>
          </a:prstGeom>
          <a:noFill/>
        </p:spPr>
        <p:txBody>
          <a:bodyPr wrap="square" rtlCol="0">
            <a:spAutoFit/>
          </a:bodyPr>
          <a:lstStyle/>
          <a:p>
            <a:r>
              <a:rPr kumimoji="1" lang="ja-JP" altLang="en-US" b="1" dirty="0"/>
              <a:t>下の質問に「はい」</a:t>
            </a:r>
            <a:r>
              <a:rPr kumimoji="1" lang="en-US" altLang="ja-JP" b="1" dirty="0"/>
              <a:t>/</a:t>
            </a:r>
            <a:r>
              <a:rPr kumimoji="1" lang="ja-JP" altLang="en-US" b="1" dirty="0"/>
              <a:t>「いいえ」でお答えください。</a:t>
            </a:r>
          </a:p>
        </p:txBody>
      </p:sp>
      <p:sp>
        <p:nvSpPr>
          <p:cNvPr id="10" name="テキスト ボックス 9">
            <a:extLst>
              <a:ext uri="{FF2B5EF4-FFF2-40B4-BE49-F238E27FC236}">
                <a16:creationId xmlns:a16="http://schemas.microsoft.com/office/drawing/2014/main" id="{6590EE46-72A0-40E6-B16D-EEA8F3668FEF}"/>
              </a:ext>
            </a:extLst>
          </p:cNvPr>
          <p:cNvSpPr txBox="1"/>
          <p:nvPr/>
        </p:nvSpPr>
        <p:spPr>
          <a:xfrm>
            <a:off x="1203460" y="6471748"/>
            <a:ext cx="6896100" cy="369332"/>
          </a:xfrm>
          <a:prstGeom prst="rect">
            <a:avLst/>
          </a:prstGeom>
          <a:noFill/>
        </p:spPr>
        <p:txBody>
          <a:bodyPr wrap="square" rtlCol="0">
            <a:spAutoFit/>
          </a:bodyPr>
          <a:lstStyle/>
          <a:p>
            <a:pPr algn="ctr"/>
            <a:r>
              <a:rPr lang="ja-JP" altLang="en-US" b="1" dirty="0"/>
              <a:t>詳細は</a:t>
            </a:r>
            <a:r>
              <a:rPr kumimoji="1" lang="ja-JP" altLang="en-US" b="1" dirty="0"/>
              <a:t>医師・薬剤師にお問合せください。</a:t>
            </a:r>
          </a:p>
        </p:txBody>
      </p:sp>
      <p:grpSp>
        <p:nvGrpSpPr>
          <p:cNvPr id="92" name="グループ化 91">
            <a:extLst>
              <a:ext uri="{FF2B5EF4-FFF2-40B4-BE49-F238E27FC236}">
                <a16:creationId xmlns:a16="http://schemas.microsoft.com/office/drawing/2014/main" id="{EF9DDBD9-2801-4083-B048-00B7CE9A2FE2}"/>
              </a:ext>
            </a:extLst>
          </p:cNvPr>
          <p:cNvGrpSpPr/>
          <p:nvPr/>
        </p:nvGrpSpPr>
        <p:grpSpPr>
          <a:xfrm>
            <a:off x="1540600" y="2121093"/>
            <a:ext cx="6062800" cy="3976787"/>
            <a:chOff x="1540600" y="2121093"/>
            <a:chExt cx="6062800" cy="3976787"/>
          </a:xfrm>
        </p:grpSpPr>
        <p:sp>
          <p:nvSpPr>
            <p:cNvPr id="2" name="テキスト ボックス 1">
              <a:extLst>
                <a:ext uri="{FF2B5EF4-FFF2-40B4-BE49-F238E27FC236}">
                  <a16:creationId xmlns:a16="http://schemas.microsoft.com/office/drawing/2014/main" id="{73E29907-60FC-49F6-926E-697FEC333F19}"/>
                </a:ext>
              </a:extLst>
            </p:cNvPr>
            <p:cNvSpPr txBox="1"/>
            <p:nvPr/>
          </p:nvSpPr>
          <p:spPr>
            <a:xfrm>
              <a:off x="4254796" y="2161205"/>
              <a:ext cx="634408" cy="216396"/>
            </a:xfrm>
            <a:prstGeom prst="roundRect">
              <a:avLst>
                <a:gd name="adj" fmla="val 50000"/>
              </a:avLst>
            </a:prstGeom>
            <a:solidFill>
              <a:schemeClr val="bg1"/>
            </a:solidFill>
            <a:ln w="19050">
              <a:solidFill>
                <a:srgbClr val="009394"/>
              </a:solidFill>
            </a:ln>
          </p:spPr>
          <p:txBody>
            <a:bodyPr wrap="none" lIns="72000" tIns="0" rIns="72000" bIns="0" rtlCol="0" anchor="ctr" anchorCtr="0">
              <a:spAutoFit/>
            </a:bodyPr>
            <a:lstStyle/>
            <a:p>
              <a:pPr algn="ctr"/>
              <a:r>
                <a:rPr lang="en-US" altLang="ja-JP" sz="1000" b="1" dirty="0">
                  <a:solidFill>
                    <a:srgbClr val="009394"/>
                  </a:solidFill>
                </a:rPr>
                <a:t>START</a:t>
              </a:r>
              <a:endParaRPr kumimoji="1" lang="ja-JP" altLang="en-US" sz="1000" dirty="0">
                <a:solidFill>
                  <a:srgbClr val="009394"/>
                </a:solidFill>
              </a:endParaRPr>
            </a:p>
          </p:txBody>
        </p:sp>
        <p:sp>
          <p:nvSpPr>
            <p:cNvPr id="8" name="テキスト ボックス 7">
              <a:extLst>
                <a:ext uri="{FF2B5EF4-FFF2-40B4-BE49-F238E27FC236}">
                  <a16:creationId xmlns:a16="http://schemas.microsoft.com/office/drawing/2014/main" id="{EB866B7A-6EF7-48D3-88EF-177418808689}"/>
                </a:ext>
              </a:extLst>
            </p:cNvPr>
            <p:cNvSpPr txBox="1"/>
            <p:nvPr/>
          </p:nvSpPr>
          <p:spPr>
            <a:xfrm>
              <a:off x="3420000" y="2439097"/>
              <a:ext cx="2304000" cy="480510"/>
            </a:xfrm>
            <a:prstGeom prst="roundRect">
              <a:avLst>
                <a:gd name="adj" fmla="val 14698"/>
              </a:avLst>
            </a:prstGeom>
            <a:solidFill>
              <a:schemeClr val="bg1"/>
            </a:solidFill>
            <a:ln w="12700">
              <a:solidFill>
                <a:schemeClr val="bg1">
                  <a:lumMod val="75000"/>
                </a:schemeClr>
              </a:solidFill>
            </a:ln>
            <a:effectLst>
              <a:outerShdw blurRad="38100" dist="25400" dir="2700000" algn="tl" rotWithShape="0">
                <a:prstClr val="black">
                  <a:alpha val="40000"/>
                </a:prstClr>
              </a:outerShdw>
            </a:effectLst>
          </p:spPr>
          <p:txBody>
            <a:bodyPr wrap="square" lIns="72000" tIns="36000" rIns="72000" bIns="0" rtlCol="0" anchor="ctr" anchorCtr="0">
              <a:noAutofit/>
            </a:bodyPr>
            <a:lstStyle/>
            <a:p>
              <a:pPr algn="ctr"/>
              <a:r>
                <a:rPr lang="ja-JP" altLang="en-US" sz="1200" b="1" dirty="0"/>
                <a:t>糖尿病と診断されて</a:t>
              </a:r>
            </a:p>
            <a:p>
              <a:pPr algn="ctr"/>
              <a:r>
                <a:rPr lang="ja-JP" altLang="en-US" sz="1200" b="1" dirty="0"/>
                <a:t>思い当たる節がある</a:t>
              </a:r>
              <a:endParaRPr kumimoji="1" lang="ja-JP" altLang="en-US" sz="1200" b="1" dirty="0"/>
            </a:p>
          </p:txBody>
        </p:sp>
        <p:sp>
          <p:nvSpPr>
            <p:cNvPr id="18" name="テキスト ボックス 17">
              <a:extLst>
                <a:ext uri="{FF2B5EF4-FFF2-40B4-BE49-F238E27FC236}">
                  <a16:creationId xmlns:a16="http://schemas.microsoft.com/office/drawing/2014/main" id="{04068006-8719-4CAC-9F2B-A8AFA0054882}"/>
                </a:ext>
              </a:extLst>
            </p:cNvPr>
            <p:cNvSpPr txBox="1"/>
            <p:nvPr/>
          </p:nvSpPr>
          <p:spPr>
            <a:xfrm>
              <a:off x="4759363" y="3735159"/>
              <a:ext cx="2304000" cy="480510"/>
            </a:xfrm>
            <a:prstGeom prst="roundRect">
              <a:avLst>
                <a:gd name="adj" fmla="val 14698"/>
              </a:avLst>
            </a:prstGeom>
            <a:solidFill>
              <a:schemeClr val="bg1"/>
            </a:solidFill>
            <a:ln w="12700">
              <a:solidFill>
                <a:schemeClr val="bg1">
                  <a:lumMod val="75000"/>
                </a:schemeClr>
              </a:solidFill>
            </a:ln>
            <a:effectLst>
              <a:outerShdw blurRad="38100" dist="25400" dir="2700000" algn="tl" rotWithShape="0">
                <a:prstClr val="black">
                  <a:alpha val="40000"/>
                </a:prstClr>
              </a:outerShdw>
            </a:effectLst>
          </p:spPr>
          <p:txBody>
            <a:bodyPr wrap="square" lIns="72000" tIns="36000" rIns="72000" bIns="0" rtlCol="0" anchor="ctr" anchorCtr="0">
              <a:noAutofit/>
            </a:bodyPr>
            <a:lstStyle/>
            <a:p>
              <a:pPr algn="ctr"/>
              <a:r>
                <a:rPr lang="ja-JP" altLang="en-US" sz="1200" b="1" dirty="0"/>
                <a:t>糖尿病対策として何か</a:t>
              </a:r>
            </a:p>
            <a:p>
              <a:pPr algn="ctr"/>
              <a:r>
                <a:rPr lang="ja-JP" altLang="en-US" sz="1200" b="1" dirty="0"/>
                <a:t>始めようと思っている</a:t>
              </a:r>
              <a:endParaRPr kumimoji="1" lang="ja-JP" altLang="en-US" sz="1200" b="1" dirty="0"/>
            </a:p>
          </p:txBody>
        </p:sp>
        <p:sp>
          <p:nvSpPr>
            <p:cNvPr id="19" name="テキスト ボックス 18">
              <a:extLst>
                <a:ext uri="{FF2B5EF4-FFF2-40B4-BE49-F238E27FC236}">
                  <a16:creationId xmlns:a16="http://schemas.microsoft.com/office/drawing/2014/main" id="{8DD8D49E-6667-4ABB-B8A1-9BF6FC4FB894}"/>
                </a:ext>
              </a:extLst>
            </p:cNvPr>
            <p:cNvSpPr txBox="1"/>
            <p:nvPr/>
          </p:nvSpPr>
          <p:spPr>
            <a:xfrm>
              <a:off x="2080638" y="3735159"/>
              <a:ext cx="2304000" cy="480510"/>
            </a:xfrm>
            <a:prstGeom prst="roundRect">
              <a:avLst>
                <a:gd name="adj" fmla="val 14698"/>
              </a:avLst>
            </a:prstGeom>
            <a:solidFill>
              <a:schemeClr val="bg1"/>
            </a:solidFill>
            <a:ln w="12700">
              <a:solidFill>
                <a:schemeClr val="bg1">
                  <a:lumMod val="75000"/>
                </a:schemeClr>
              </a:solidFill>
            </a:ln>
            <a:effectLst>
              <a:outerShdw blurRad="38100" dist="25400" dir="2700000" algn="tl" rotWithShape="0">
                <a:prstClr val="black">
                  <a:alpha val="40000"/>
                </a:prstClr>
              </a:outerShdw>
            </a:effectLst>
          </p:spPr>
          <p:txBody>
            <a:bodyPr wrap="square" lIns="72000" tIns="36000" rIns="72000" bIns="0" rtlCol="0" anchor="ctr" anchorCtr="0">
              <a:noAutofit/>
            </a:bodyPr>
            <a:lstStyle/>
            <a:p>
              <a:pPr algn="ctr"/>
              <a:r>
                <a:rPr lang="ja-JP" altLang="en-US" sz="1200" b="1" dirty="0"/>
                <a:t>糖尿病のことを</a:t>
              </a:r>
            </a:p>
            <a:p>
              <a:pPr algn="ctr"/>
              <a:r>
                <a:rPr lang="ja-JP" altLang="en-US" sz="1200" b="1" dirty="0"/>
                <a:t>全く知らない</a:t>
              </a:r>
              <a:endParaRPr kumimoji="1" lang="ja-JP" altLang="en-US" sz="1200" b="1" dirty="0"/>
            </a:p>
          </p:txBody>
        </p:sp>
        <p:grpSp>
          <p:nvGrpSpPr>
            <p:cNvPr id="43" name="グループ化 42">
              <a:extLst>
                <a:ext uri="{FF2B5EF4-FFF2-40B4-BE49-F238E27FC236}">
                  <a16:creationId xmlns:a16="http://schemas.microsoft.com/office/drawing/2014/main" id="{CB9F6CD3-6FB7-4E54-A36F-9009DD0EBE19}"/>
                </a:ext>
              </a:extLst>
            </p:cNvPr>
            <p:cNvGrpSpPr/>
            <p:nvPr/>
          </p:nvGrpSpPr>
          <p:grpSpPr>
            <a:xfrm>
              <a:off x="3232637" y="2926080"/>
              <a:ext cx="2678726" cy="792000"/>
              <a:chOff x="3232637" y="2926080"/>
              <a:chExt cx="2678726" cy="792000"/>
            </a:xfrm>
          </p:grpSpPr>
          <p:grpSp>
            <p:nvGrpSpPr>
              <p:cNvPr id="23" name="グループ化 22">
                <a:extLst>
                  <a:ext uri="{FF2B5EF4-FFF2-40B4-BE49-F238E27FC236}">
                    <a16:creationId xmlns:a16="http://schemas.microsoft.com/office/drawing/2014/main" id="{039DAA04-388A-46B8-BD97-F0AE53A38AA8}"/>
                  </a:ext>
                </a:extLst>
              </p:cNvPr>
              <p:cNvGrpSpPr/>
              <p:nvPr/>
            </p:nvGrpSpPr>
            <p:grpSpPr>
              <a:xfrm>
                <a:off x="4651510" y="2926080"/>
                <a:ext cx="1259853" cy="792000"/>
                <a:chOff x="4651510" y="2926081"/>
                <a:chExt cx="1259853" cy="667909"/>
              </a:xfrm>
            </p:grpSpPr>
            <p:cxnSp>
              <p:nvCxnSpPr>
                <p:cNvPr id="6" name="直線コネクタ 5">
                  <a:extLst>
                    <a:ext uri="{FF2B5EF4-FFF2-40B4-BE49-F238E27FC236}">
                      <a16:creationId xmlns:a16="http://schemas.microsoft.com/office/drawing/2014/main" id="{A80A277D-B6F7-4DF5-BF56-67A92AA262BA}"/>
                    </a:ext>
                  </a:extLst>
                </p:cNvPr>
                <p:cNvCxnSpPr>
                  <a:cxnSpLocks/>
                </p:cNvCxnSpPr>
                <p:nvPr/>
              </p:nvCxnSpPr>
              <p:spPr>
                <a:xfrm>
                  <a:off x="4651510" y="2926081"/>
                  <a:ext cx="0" cy="3578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D4155A50-63A4-406B-BB1A-11F8DAD1A27F}"/>
                    </a:ext>
                  </a:extLst>
                </p:cNvPr>
                <p:cNvCxnSpPr>
                  <a:cxnSpLocks/>
                </p:cNvCxnSpPr>
                <p:nvPr/>
              </p:nvCxnSpPr>
              <p:spPr>
                <a:xfrm>
                  <a:off x="4651510" y="328388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B9BEB37B-0170-4AFD-9DC4-518A7434E8D1}"/>
                    </a:ext>
                  </a:extLst>
                </p:cNvPr>
                <p:cNvCxnSpPr/>
                <p:nvPr/>
              </p:nvCxnSpPr>
              <p:spPr>
                <a:xfrm>
                  <a:off x="5911363" y="3283889"/>
                  <a:ext cx="0" cy="310101"/>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77E3EB72-451B-4D70-AAF9-90824FBE1AED}"/>
                    </a:ext>
                  </a:extLst>
                </p:cNvPr>
                <p:cNvCxnSpPr>
                  <a:cxnSpLocks/>
                </p:cNvCxnSpPr>
                <p:nvPr/>
              </p:nvCxnSpPr>
              <p:spPr>
                <a:xfrm>
                  <a:off x="5551363" y="328388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BDD0F411-3521-4B5E-BB1B-F00CDC894412}"/>
                    </a:ext>
                  </a:extLst>
                </p:cNvPr>
                <p:cNvSpPr txBox="1"/>
                <p:nvPr/>
              </p:nvSpPr>
              <p:spPr>
                <a:xfrm>
                  <a:off x="5089076" y="3212328"/>
                  <a:ext cx="384722" cy="153888"/>
                </a:xfrm>
                <a:prstGeom prst="rect">
                  <a:avLst/>
                </a:prstGeom>
                <a:noFill/>
              </p:spPr>
              <p:txBody>
                <a:bodyPr wrap="none" lIns="0" tIns="0" rIns="0" bIns="0" rtlCol="0" anchor="ctr" anchorCtr="0">
                  <a:spAutoFit/>
                </a:bodyPr>
                <a:lstStyle/>
                <a:p>
                  <a:pPr algn="ctr"/>
                  <a:r>
                    <a:rPr kumimoji="1" lang="ja-JP" altLang="en-US" sz="1000" b="1" dirty="0">
                      <a:solidFill>
                        <a:srgbClr val="E73A70"/>
                      </a:solidFill>
                    </a:rPr>
                    <a:t>いいえ</a:t>
                  </a:r>
                </a:p>
              </p:txBody>
            </p:sp>
          </p:grpSp>
          <p:grpSp>
            <p:nvGrpSpPr>
              <p:cNvPr id="31" name="グループ化 30">
                <a:extLst>
                  <a:ext uri="{FF2B5EF4-FFF2-40B4-BE49-F238E27FC236}">
                    <a16:creationId xmlns:a16="http://schemas.microsoft.com/office/drawing/2014/main" id="{79609391-ED1B-4A19-8E1A-C71C12E81E8F}"/>
                  </a:ext>
                </a:extLst>
              </p:cNvPr>
              <p:cNvGrpSpPr/>
              <p:nvPr/>
            </p:nvGrpSpPr>
            <p:grpSpPr>
              <a:xfrm>
                <a:off x="3232637" y="2926080"/>
                <a:ext cx="1259853" cy="792000"/>
                <a:chOff x="2267744" y="2926081"/>
                <a:chExt cx="1259853" cy="667909"/>
              </a:xfrm>
            </p:grpSpPr>
            <p:grpSp>
              <p:nvGrpSpPr>
                <p:cNvPr id="30" name="グループ化 29">
                  <a:extLst>
                    <a:ext uri="{FF2B5EF4-FFF2-40B4-BE49-F238E27FC236}">
                      <a16:creationId xmlns:a16="http://schemas.microsoft.com/office/drawing/2014/main" id="{F0AED34A-F5C6-47CC-BFB3-99161C0DCA9B}"/>
                    </a:ext>
                  </a:extLst>
                </p:cNvPr>
                <p:cNvGrpSpPr/>
                <p:nvPr/>
              </p:nvGrpSpPr>
              <p:grpSpPr>
                <a:xfrm flipH="1">
                  <a:off x="2267744" y="2926081"/>
                  <a:ext cx="1259853" cy="667909"/>
                  <a:chOff x="2267744" y="2926081"/>
                  <a:chExt cx="1259853" cy="667909"/>
                </a:xfrm>
              </p:grpSpPr>
              <p:cxnSp>
                <p:nvCxnSpPr>
                  <p:cNvPr id="25" name="直線コネクタ 24">
                    <a:extLst>
                      <a:ext uri="{FF2B5EF4-FFF2-40B4-BE49-F238E27FC236}">
                        <a16:creationId xmlns:a16="http://schemas.microsoft.com/office/drawing/2014/main" id="{CD282B9F-B224-4A0A-A0C9-5D54F8089E02}"/>
                      </a:ext>
                    </a:extLst>
                  </p:cNvPr>
                  <p:cNvCxnSpPr>
                    <a:cxnSpLocks/>
                  </p:cNvCxnSpPr>
                  <p:nvPr/>
                </p:nvCxnSpPr>
                <p:spPr>
                  <a:xfrm>
                    <a:off x="2267744" y="2926081"/>
                    <a:ext cx="0" cy="3578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6753B75F-18A7-4E26-8A41-A745162760EA}"/>
                      </a:ext>
                    </a:extLst>
                  </p:cNvPr>
                  <p:cNvCxnSpPr>
                    <a:cxnSpLocks/>
                  </p:cNvCxnSpPr>
                  <p:nvPr/>
                </p:nvCxnSpPr>
                <p:spPr>
                  <a:xfrm>
                    <a:off x="2267744" y="328388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BA980048-D597-4D77-A89B-62548A1BB516}"/>
                      </a:ext>
                    </a:extLst>
                  </p:cNvPr>
                  <p:cNvCxnSpPr/>
                  <p:nvPr/>
                </p:nvCxnSpPr>
                <p:spPr>
                  <a:xfrm>
                    <a:off x="3527597" y="3283889"/>
                    <a:ext cx="0" cy="310101"/>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0D5FE3EE-C029-4607-B4A4-38CA51795920}"/>
                      </a:ext>
                    </a:extLst>
                  </p:cNvPr>
                  <p:cNvCxnSpPr>
                    <a:cxnSpLocks/>
                  </p:cNvCxnSpPr>
                  <p:nvPr/>
                </p:nvCxnSpPr>
                <p:spPr>
                  <a:xfrm>
                    <a:off x="3167597" y="328388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テキスト ボックス 28">
                  <a:extLst>
                    <a:ext uri="{FF2B5EF4-FFF2-40B4-BE49-F238E27FC236}">
                      <a16:creationId xmlns:a16="http://schemas.microsoft.com/office/drawing/2014/main" id="{338FD8AD-8BD7-46F5-BE30-FCFC8C0D778D}"/>
                    </a:ext>
                  </a:extLst>
                </p:cNvPr>
                <p:cNvSpPr txBox="1"/>
                <p:nvPr/>
              </p:nvSpPr>
              <p:spPr>
                <a:xfrm>
                  <a:off x="2769430" y="3212328"/>
                  <a:ext cx="256480" cy="153888"/>
                </a:xfrm>
                <a:prstGeom prst="rect">
                  <a:avLst/>
                </a:prstGeom>
                <a:noFill/>
              </p:spPr>
              <p:txBody>
                <a:bodyPr wrap="none" lIns="0" tIns="0" rIns="0" bIns="0" rtlCol="0" anchor="ctr" anchorCtr="0">
                  <a:spAutoFit/>
                </a:bodyPr>
                <a:lstStyle/>
                <a:p>
                  <a:pPr algn="ctr"/>
                  <a:r>
                    <a:rPr kumimoji="0" lang="ja-JP" altLang="en-US" sz="1000" b="1" dirty="0">
                      <a:solidFill>
                        <a:srgbClr val="00388B"/>
                      </a:solidFill>
                    </a:rPr>
                    <a:t>はい</a:t>
                  </a:r>
                </a:p>
              </p:txBody>
            </p:sp>
          </p:grpSp>
        </p:grpSp>
        <p:grpSp>
          <p:nvGrpSpPr>
            <p:cNvPr id="44" name="グループ化 43">
              <a:extLst>
                <a:ext uri="{FF2B5EF4-FFF2-40B4-BE49-F238E27FC236}">
                  <a16:creationId xmlns:a16="http://schemas.microsoft.com/office/drawing/2014/main" id="{E62406CD-019E-4609-8850-AF0B88727BA8}"/>
                </a:ext>
              </a:extLst>
            </p:cNvPr>
            <p:cNvGrpSpPr/>
            <p:nvPr/>
          </p:nvGrpSpPr>
          <p:grpSpPr>
            <a:xfrm>
              <a:off x="2188638" y="4221088"/>
              <a:ext cx="2088000" cy="792000"/>
              <a:chOff x="3232637" y="2926080"/>
              <a:chExt cx="2678726" cy="792000"/>
            </a:xfrm>
          </p:grpSpPr>
          <p:grpSp>
            <p:nvGrpSpPr>
              <p:cNvPr id="45" name="グループ化 44">
                <a:extLst>
                  <a:ext uri="{FF2B5EF4-FFF2-40B4-BE49-F238E27FC236}">
                    <a16:creationId xmlns:a16="http://schemas.microsoft.com/office/drawing/2014/main" id="{9E474194-8BA2-4C72-88EC-3A7879208994}"/>
                  </a:ext>
                </a:extLst>
              </p:cNvPr>
              <p:cNvGrpSpPr/>
              <p:nvPr/>
            </p:nvGrpSpPr>
            <p:grpSpPr>
              <a:xfrm>
                <a:off x="4651510" y="2926080"/>
                <a:ext cx="1259853" cy="792000"/>
                <a:chOff x="4651510" y="2926081"/>
                <a:chExt cx="1259853" cy="667909"/>
              </a:xfrm>
            </p:grpSpPr>
            <p:cxnSp>
              <p:nvCxnSpPr>
                <p:cNvPr id="53" name="直線コネクタ 52">
                  <a:extLst>
                    <a:ext uri="{FF2B5EF4-FFF2-40B4-BE49-F238E27FC236}">
                      <a16:creationId xmlns:a16="http://schemas.microsoft.com/office/drawing/2014/main" id="{2916DBE4-EF43-4C57-A2B0-2826990DCF77}"/>
                    </a:ext>
                  </a:extLst>
                </p:cNvPr>
                <p:cNvCxnSpPr>
                  <a:cxnSpLocks/>
                </p:cNvCxnSpPr>
                <p:nvPr/>
              </p:nvCxnSpPr>
              <p:spPr>
                <a:xfrm>
                  <a:off x="4651510" y="2926081"/>
                  <a:ext cx="0" cy="3578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CC9A0E1-88C0-4B1F-A43A-3D9AE9D65DCB}"/>
                    </a:ext>
                  </a:extLst>
                </p:cNvPr>
                <p:cNvCxnSpPr>
                  <a:cxnSpLocks/>
                </p:cNvCxnSpPr>
                <p:nvPr/>
              </p:nvCxnSpPr>
              <p:spPr>
                <a:xfrm>
                  <a:off x="4651510" y="328388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528413F3-ED00-4CDD-8222-05E306D866B1}"/>
                    </a:ext>
                  </a:extLst>
                </p:cNvPr>
                <p:cNvCxnSpPr/>
                <p:nvPr/>
              </p:nvCxnSpPr>
              <p:spPr>
                <a:xfrm>
                  <a:off x="5911363" y="3283889"/>
                  <a:ext cx="0" cy="310101"/>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BB6E26D9-FB0E-4B75-AAC4-AA41C4DB3D4E}"/>
                    </a:ext>
                  </a:extLst>
                </p:cNvPr>
                <p:cNvCxnSpPr>
                  <a:cxnSpLocks/>
                </p:cNvCxnSpPr>
                <p:nvPr/>
              </p:nvCxnSpPr>
              <p:spPr>
                <a:xfrm>
                  <a:off x="5551363" y="328388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F0A29EA8-119A-4F70-8CDE-D0EF442106B5}"/>
                    </a:ext>
                  </a:extLst>
                </p:cNvPr>
                <p:cNvSpPr txBox="1"/>
                <p:nvPr/>
              </p:nvSpPr>
              <p:spPr>
                <a:xfrm>
                  <a:off x="5089076" y="3212328"/>
                  <a:ext cx="384722" cy="153888"/>
                </a:xfrm>
                <a:prstGeom prst="rect">
                  <a:avLst/>
                </a:prstGeom>
                <a:noFill/>
              </p:spPr>
              <p:txBody>
                <a:bodyPr wrap="none" lIns="0" tIns="0" rIns="0" bIns="0" rtlCol="0" anchor="ctr" anchorCtr="0">
                  <a:spAutoFit/>
                </a:bodyPr>
                <a:lstStyle/>
                <a:p>
                  <a:pPr algn="ctr"/>
                  <a:r>
                    <a:rPr kumimoji="1" lang="ja-JP" altLang="en-US" sz="1000" b="1" dirty="0">
                      <a:solidFill>
                        <a:srgbClr val="E73A70"/>
                      </a:solidFill>
                    </a:rPr>
                    <a:t>いいえ</a:t>
                  </a:r>
                </a:p>
              </p:txBody>
            </p:sp>
          </p:grpSp>
          <p:grpSp>
            <p:nvGrpSpPr>
              <p:cNvPr id="46" name="グループ化 45">
                <a:extLst>
                  <a:ext uri="{FF2B5EF4-FFF2-40B4-BE49-F238E27FC236}">
                    <a16:creationId xmlns:a16="http://schemas.microsoft.com/office/drawing/2014/main" id="{F769F763-9541-44FB-89A3-3A21569A451D}"/>
                  </a:ext>
                </a:extLst>
              </p:cNvPr>
              <p:cNvGrpSpPr/>
              <p:nvPr/>
            </p:nvGrpSpPr>
            <p:grpSpPr>
              <a:xfrm>
                <a:off x="3232637" y="2926080"/>
                <a:ext cx="1259853" cy="792000"/>
                <a:chOff x="2267744" y="2926081"/>
                <a:chExt cx="1259853" cy="667909"/>
              </a:xfrm>
            </p:grpSpPr>
            <p:grpSp>
              <p:nvGrpSpPr>
                <p:cNvPr id="47" name="グループ化 46">
                  <a:extLst>
                    <a:ext uri="{FF2B5EF4-FFF2-40B4-BE49-F238E27FC236}">
                      <a16:creationId xmlns:a16="http://schemas.microsoft.com/office/drawing/2014/main" id="{593F09CD-3700-4901-BF29-B73DED80F743}"/>
                    </a:ext>
                  </a:extLst>
                </p:cNvPr>
                <p:cNvGrpSpPr/>
                <p:nvPr/>
              </p:nvGrpSpPr>
              <p:grpSpPr>
                <a:xfrm flipH="1">
                  <a:off x="2267744" y="2926081"/>
                  <a:ext cx="1259853" cy="667909"/>
                  <a:chOff x="2267744" y="2926081"/>
                  <a:chExt cx="1259853" cy="667909"/>
                </a:xfrm>
              </p:grpSpPr>
              <p:cxnSp>
                <p:nvCxnSpPr>
                  <p:cNvPr id="49" name="直線コネクタ 48">
                    <a:extLst>
                      <a:ext uri="{FF2B5EF4-FFF2-40B4-BE49-F238E27FC236}">
                        <a16:creationId xmlns:a16="http://schemas.microsoft.com/office/drawing/2014/main" id="{1AF66433-AD14-4194-9973-953682A8239C}"/>
                      </a:ext>
                    </a:extLst>
                  </p:cNvPr>
                  <p:cNvCxnSpPr>
                    <a:cxnSpLocks/>
                  </p:cNvCxnSpPr>
                  <p:nvPr/>
                </p:nvCxnSpPr>
                <p:spPr>
                  <a:xfrm>
                    <a:off x="2267744" y="2926081"/>
                    <a:ext cx="0" cy="3578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D90A70EA-2EA4-43F9-AAB2-6715782BEE62}"/>
                      </a:ext>
                    </a:extLst>
                  </p:cNvPr>
                  <p:cNvCxnSpPr>
                    <a:cxnSpLocks/>
                  </p:cNvCxnSpPr>
                  <p:nvPr/>
                </p:nvCxnSpPr>
                <p:spPr>
                  <a:xfrm>
                    <a:off x="2267744" y="328388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1F12A447-1481-40A0-8B60-AD984D8A3E40}"/>
                      </a:ext>
                    </a:extLst>
                  </p:cNvPr>
                  <p:cNvCxnSpPr/>
                  <p:nvPr/>
                </p:nvCxnSpPr>
                <p:spPr>
                  <a:xfrm>
                    <a:off x="3527597" y="3283889"/>
                    <a:ext cx="0" cy="310101"/>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8FAA2603-C312-4397-BD14-FEB270F762DE}"/>
                      </a:ext>
                    </a:extLst>
                  </p:cNvPr>
                  <p:cNvCxnSpPr>
                    <a:cxnSpLocks/>
                  </p:cNvCxnSpPr>
                  <p:nvPr/>
                </p:nvCxnSpPr>
                <p:spPr>
                  <a:xfrm>
                    <a:off x="3167597" y="328388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テキスト ボックス 47">
                  <a:extLst>
                    <a:ext uri="{FF2B5EF4-FFF2-40B4-BE49-F238E27FC236}">
                      <a16:creationId xmlns:a16="http://schemas.microsoft.com/office/drawing/2014/main" id="{D1778E60-52B1-4BCE-A658-F6EAEB0DD6C8}"/>
                    </a:ext>
                  </a:extLst>
                </p:cNvPr>
                <p:cNvSpPr txBox="1"/>
                <p:nvPr/>
              </p:nvSpPr>
              <p:spPr>
                <a:xfrm>
                  <a:off x="2769430" y="3212328"/>
                  <a:ext cx="256480" cy="153888"/>
                </a:xfrm>
                <a:prstGeom prst="rect">
                  <a:avLst/>
                </a:prstGeom>
                <a:noFill/>
              </p:spPr>
              <p:txBody>
                <a:bodyPr wrap="none" lIns="0" tIns="0" rIns="0" bIns="0" rtlCol="0" anchor="ctr" anchorCtr="0">
                  <a:spAutoFit/>
                </a:bodyPr>
                <a:lstStyle/>
                <a:p>
                  <a:pPr algn="ctr"/>
                  <a:r>
                    <a:rPr kumimoji="0" lang="ja-JP" altLang="en-US" sz="1000" b="1" dirty="0">
                      <a:solidFill>
                        <a:srgbClr val="00388B"/>
                      </a:solidFill>
                    </a:rPr>
                    <a:t>はい</a:t>
                  </a:r>
                </a:p>
              </p:txBody>
            </p:sp>
          </p:grpSp>
        </p:grpSp>
        <p:grpSp>
          <p:nvGrpSpPr>
            <p:cNvPr id="58" name="グループ化 57">
              <a:extLst>
                <a:ext uri="{FF2B5EF4-FFF2-40B4-BE49-F238E27FC236}">
                  <a16:creationId xmlns:a16="http://schemas.microsoft.com/office/drawing/2014/main" id="{690C6616-1658-4165-9B50-788B05A01DD0}"/>
                </a:ext>
              </a:extLst>
            </p:cNvPr>
            <p:cNvGrpSpPr/>
            <p:nvPr/>
          </p:nvGrpSpPr>
          <p:grpSpPr>
            <a:xfrm>
              <a:off x="1540600" y="5015320"/>
              <a:ext cx="1800000" cy="1082560"/>
              <a:chOff x="1683072" y="5015320"/>
              <a:chExt cx="1800000" cy="1082560"/>
            </a:xfrm>
          </p:grpSpPr>
          <p:sp>
            <p:nvSpPr>
              <p:cNvPr id="34" name="テキスト ボックス 33">
                <a:extLst>
                  <a:ext uri="{FF2B5EF4-FFF2-40B4-BE49-F238E27FC236}">
                    <a16:creationId xmlns:a16="http://schemas.microsoft.com/office/drawing/2014/main" id="{91388F3A-48A5-4633-8495-AD96A0272F4B}"/>
                  </a:ext>
                </a:extLst>
              </p:cNvPr>
              <p:cNvSpPr txBox="1"/>
              <p:nvPr/>
            </p:nvSpPr>
            <p:spPr>
              <a:xfrm>
                <a:off x="1683072" y="5015320"/>
                <a:ext cx="1800000" cy="504000"/>
              </a:xfrm>
              <a:prstGeom prst="round2SameRect">
                <a:avLst/>
              </a:prstGeom>
              <a:solidFill>
                <a:srgbClr val="F18D00"/>
              </a:solidFill>
              <a:ln w="12700">
                <a:solidFill>
                  <a:srgbClr val="F18D00"/>
                </a:solidFill>
              </a:ln>
              <a:effectLst>
                <a:outerShdw blurRad="38100" dist="25400" dir="2700000" algn="tl" rotWithShape="0">
                  <a:prstClr val="black">
                    <a:alpha val="40000"/>
                  </a:prstClr>
                </a:outerShdw>
              </a:effectLst>
            </p:spPr>
            <p:txBody>
              <a:bodyPr wrap="none" lIns="72000" tIns="72000" rIns="72000" bIns="36000" rtlCol="0" anchor="t" anchorCtr="0">
                <a:noAutofit/>
              </a:bodyPr>
              <a:lstStyle/>
              <a:p>
                <a:pPr algn="ctr"/>
                <a:r>
                  <a:rPr lang="ja-JP" altLang="en-US" sz="1000" b="1" dirty="0">
                    <a:solidFill>
                      <a:schemeClr val="bg1"/>
                    </a:solidFill>
                  </a:rPr>
                  <a:t>あなたへのおすすめは</a:t>
                </a:r>
                <a:endParaRPr kumimoji="1" lang="ja-JP" altLang="en-US" sz="1000" b="1" dirty="0">
                  <a:solidFill>
                    <a:schemeClr val="bg1"/>
                  </a:solidFill>
                </a:endParaRPr>
              </a:p>
            </p:txBody>
          </p:sp>
          <p:sp>
            <p:nvSpPr>
              <p:cNvPr id="35" name="テキスト ボックス 34">
                <a:extLst>
                  <a:ext uri="{FF2B5EF4-FFF2-40B4-BE49-F238E27FC236}">
                    <a16:creationId xmlns:a16="http://schemas.microsoft.com/office/drawing/2014/main" id="{BCF4989B-BBE1-4FEC-8146-0AC96A5C61FC}"/>
                  </a:ext>
                </a:extLst>
              </p:cNvPr>
              <p:cNvSpPr txBox="1"/>
              <p:nvPr/>
            </p:nvSpPr>
            <p:spPr>
              <a:xfrm>
                <a:off x="1683072" y="5521880"/>
                <a:ext cx="1800000" cy="576000"/>
              </a:xfrm>
              <a:prstGeom prst="rect">
                <a:avLst/>
              </a:prstGeom>
              <a:solidFill>
                <a:schemeClr val="bg1"/>
              </a:solidFill>
              <a:ln w="12700">
                <a:solidFill>
                  <a:srgbClr val="F18D00"/>
                </a:solidFill>
              </a:ln>
              <a:effectLst>
                <a:outerShdw blurRad="38100" dist="25400" dir="2700000" algn="tl" rotWithShape="0">
                  <a:prstClr val="black">
                    <a:alpha val="40000"/>
                  </a:prstClr>
                </a:outerShdw>
              </a:effectLst>
            </p:spPr>
            <p:txBody>
              <a:bodyPr wrap="none" lIns="72000" tIns="36000" rIns="72000" bIns="0" rtlCol="0" anchor="ctr" anchorCtr="0">
                <a:noAutofit/>
              </a:bodyPr>
              <a:lstStyle/>
              <a:p>
                <a:pPr algn="ctr"/>
                <a:r>
                  <a:rPr lang="ja-JP" altLang="en-US" sz="1600" b="1" dirty="0">
                    <a:solidFill>
                      <a:srgbClr val="F18D00"/>
                    </a:solidFill>
                  </a:rPr>
                  <a:t>正しく学ぼう！</a:t>
                </a:r>
                <a:endParaRPr lang="en-US" altLang="ja-JP" sz="1600" b="1" dirty="0">
                  <a:solidFill>
                    <a:srgbClr val="F18D00"/>
                  </a:solidFill>
                </a:endParaRPr>
              </a:p>
              <a:p>
                <a:pPr algn="ctr"/>
                <a:r>
                  <a:rPr lang="ja-JP" altLang="en-US" sz="1000" b="1" dirty="0">
                    <a:solidFill>
                      <a:srgbClr val="F18D00"/>
                    </a:solidFill>
                  </a:rPr>
                  <a:t>イラストでわかる糖尿病</a:t>
                </a:r>
                <a:endParaRPr kumimoji="1" lang="ja-JP" altLang="en-US" sz="1000" b="1" dirty="0">
                  <a:solidFill>
                    <a:srgbClr val="F18D00"/>
                  </a:solidFill>
                </a:endParaRPr>
              </a:p>
            </p:txBody>
          </p:sp>
          <p:grpSp>
            <p:nvGrpSpPr>
              <p:cNvPr id="41" name="グループ化 40">
                <a:extLst>
                  <a:ext uri="{FF2B5EF4-FFF2-40B4-BE49-F238E27FC236}">
                    <a16:creationId xmlns:a16="http://schemas.microsoft.com/office/drawing/2014/main" id="{2564DFB3-6B53-46AF-8410-588378322B93}"/>
                  </a:ext>
                </a:extLst>
              </p:cNvPr>
              <p:cNvGrpSpPr/>
              <p:nvPr/>
            </p:nvGrpSpPr>
            <p:grpSpPr>
              <a:xfrm>
                <a:off x="2496836" y="5300433"/>
                <a:ext cx="172473" cy="130313"/>
                <a:chOff x="1982788" y="5435600"/>
                <a:chExt cx="214312" cy="161925"/>
              </a:xfrm>
            </p:grpSpPr>
            <p:sp>
              <p:nvSpPr>
                <p:cNvPr id="39" name="Freeform 5">
                  <a:extLst>
                    <a:ext uri="{FF2B5EF4-FFF2-40B4-BE49-F238E27FC236}">
                      <a16:creationId xmlns:a16="http://schemas.microsoft.com/office/drawing/2014/main" id="{77BFB949-A6F5-49E9-B6C2-12A51A72EC03}"/>
                    </a:ext>
                  </a:extLst>
                </p:cNvPr>
                <p:cNvSpPr>
                  <a:spLocks/>
                </p:cNvSpPr>
                <p:nvPr/>
              </p:nvSpPr>
              <p:spPr bwMode="auto">
                <a:xfrm>
                  <a:off x="1982788" y="5435600"/>
                  <a:ext cx="214312" cy="84137"/>
                </a:xfrm>
                <a:custGeom>
                  <a:avLst/>
                  <a:gdLst>
                    <a:gd name="T0" fmla="*/ 0 w 135"/>
                    <a:gd name="T1" fmla="*/ 0 h 53"/>
                    <a:gd name="T2" fmla="*/ 67 w 135"/>
                    <a:gd name="T3" fmla="*/ 53 h 53"/>
                    <a:gd name="T4" fmla="*/ 135 w 135"/>
                    <a:gd name="T5" fmla="*/ 0 h 53"/>
                  </a:gdLst>
                  <a:ahLst/>
                  <a:cxnLst>
                    <a:cxn ang="0">
                      <a:pos x="T0" y="T1"/>
                    </a:cxn>
                    <a:cxn ang="0">
                      <a:pos x="T2" y="T3"/>
                    </a:cxn>
                    <a:cxn ang="0">
                      <a:pos x="T4" y="T5"/>
                    </a:cxn>
                  </a:cxnLst>
                  <a:rect l="0" t="0" r="r" b="b"/>
                  <a:pathLst>
                    <a:path w="135" h="53">
                      <a:moveTo>
                        <a:pt x="0" y="0"/>
                      </a:moveTo>
                      <a:lnTo>
                        <a:pt x="67" y="53"/>
                      </a:lnTo>
                      <a:lnTo>
                        <a:pt x="135"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6">
                  <a:extLst>
                    <a:ext uri="{FF2B5EF4-FFF2-40B4-BE49-F238E27FC236}">
                      <a16:creationId xmlns:a16="http://schemas.microsoft.com/office/drawing/2014/main" id="{8E0E362F-ABFA-4B06-9D77-5DB9BEC39A08}"/>
                    </a:ext>
                  </a:extLst>
                </p:cNvPr>
                <p:cNvSpPr>
                  <a:spLocks/>
                </p:cNvSpPr>
                <p:nvPr/>
              </p:nvSpPr>
              <p:spPr bwMode="auto">
                <a:xfrm>
                  <a:off x="1982788" y="5516563"/>
                  <a:ext cx="214312" cy="80962"/>
                </a:xfrm>
                <a:custGeom>
                  <a:avLst/>
                  <a:gdLst>
                    <a:gd name="T0" fmla="*/ 0 w 135"/>
                    <a:gd name="T1" fmla="*/ 0 h 51"/>
                    <a:gd name="T2" fmla="*/ 67 w 135"/>
                    <a:gd name="T3" fmla="*/ 51 h 51"/>
                    <a:gd name="T4" fmla="*/ 135 w 135"/>
                    <a:gd name="T5" fmla="*/ 0 h 51"/>
                  </a:gdLst>
                  <a:ahLst/>
                  <a:cxnLst>
                    <a:cxn ang="0">
                      <a:pos x="T0" y="T1"/>
                    </a:cxn>
                    <a:cxn ang="0">
                      <a:pos x="T2" y="T3"/>
                    </a:cxn>
                    <a:cxn ang="0">
                      <a:pos x="T4" y="T5"/>
                    </a:cxn>
                  </a:cxnLst>
                  <a:rect l="0" t="0" r="r" b="b"/>
                  <a:pathLst>
                    <a:path w="135" h="51">
                      <a:moveTo>
                        <a:pt x="0" y="0"/>
                      </a:moveTo>
                      <a:lnTo>
                        <a:pt x="67" y="51"/>
                      </a:lnTo>
                      <a:lnTo>
                        <a:pt x="135"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59" name="グループ化 58">
              <a:extLst>
                <a:ext uri="{FF2B5EF4-FFF2-40B4-BE49-F238E27FC236}">
                  <a16:creationId xmlns:a16="http://schemas.microsoft.com/office/drawing/2014/main" id="{57C3DD8B-DAAC-4B64-A476-3B0018765FDE}"/>
                </a:ext>
              </a:extLst>
            </p:cNvPr>
            <p:cNvGrpSpPr/>
            <p:nvPr/>
          </p:nvGrpSpPr>
          <p:grpSpPr>
            <a:xfrm>
              <a:off x="3672000" y="5015320"/>
              <a:ext cx="1800000" cy="1082560"/>
              <a:chOff x="1683072" y="5015320"/>
              <a:chExt cx="1800000" cy="1082560"/>
            </a:xfrm>
          </p:grpSpPr>
          <p:sp>
            <p:nvSpPr>
              <p:cNvPr id="60" name="テキスト ボックス 59">
                <a:extLst>
                  <a:ext uri="{FF2B5EF4-FFF2-40B4-BE49-F238E27FC236}">
                    <a16:creationId xmlns:a16="http://schemas.microsoft.com/office/drawing/2014/main" id="{4AF60D95-2280-45C2-84B9-8675C5C16D44}"/>
                  </a:ext>
                </a:extLst>
              </p:cNvPr>
              <p:cNvSpPr txBox="1"/>
              <p:nvPr/>
            </p:nvSpPr>
            <p:spPr>
              <a:xfrm>
                <a:off x="1683072" y="5015320"/>
                <a:ext cx="1800000" cy="504000"/>
              </a:xfrm>
              <a:prstGeom prst="round2SameRect">
                <a:avLst/>
              </a:prstGeom>
              <a:solidFill>
                <a:srgbClr val="3789BE"/>
              </a:solidFill>
              <a:ln w="12700">
                <a:solidFill>
                  <a:srgbClr val="3789BE"/>
                </a:solidFill>
              </a:ln>
              <a:effectLst>
                <a:outerShdw blurRad="38100" dist="25400" dir="2700000" algn="tl" rotWithShape="0">
                  <a:prstClr val="black">
                    <a:alpha val="40000"/>
                  </a:prstClr>
                </a:outerShdw>
              </a:effectLst>
            </p:spPr>
            <p:txBody>
              <a:bodyPr wrap="none" lIns="72000" tIns="72000" rIns="72000" bIns="36000" rtlCol="0" anchor="t" anchorCtr="0">
                <a:noAutofit/>
              </a:bodyPr>
              <a:lstStyle/>
              <a:p>
                <a:pPr algn="ctr"/>
                <a:r>
                  <a:rPr lang="ja-JP" altLang="en-US" sz="1000" b="1" dirty="0">
                    <a:solidFill>
                      <a:schemeClr val="bg1"/>
                    </a:solidFill>
                  </a:rPr>
                  <a:t>あなたへのおすすめは</a:t>
                </a:r>
                <a:endParaRPr kumimoji="1" lang="ja-JP" altLang="en-US" sz="1000" b="1" dirty="0">
                  <a:solidFill>
                    <a:schemeClr val="bg1"/>
                  </a:solidFill>
                </a:endParaRPr>
              </a:p>
            </p:txBody>
          </p:sp>
          <p:sp>
            <p:nvSpPr>
              <p:cNvPr id="61" name="テキスト ボックス 60">
                <a:extLst>
                  <a:ext uri="{FF2B5EF4-FFF2-40B4-BE49-F238E27FC236}">
                    <a16:creationId xmlns:a16="http://schemas.microsoft.com/office/drawing/2014/main" id="{4AD44575-4990-4788-88E2-5CDBE2442028}"/>
                  </a:ext>
                </a:extLst>
              </p:cNvPr>
              <p:cNvSpPr txBox="1"/>
              <p:nvPr/>
            </p:nvSpPr>
            <p:spPr>
              <a:xfrm>
                <a:off x="1683072" y="5521880"/>
                <a:ext cx="1800000" cy="576000"/>
              </a:xfrm>
              <a:prstGeom prst="rect">
                <a:avLst/>
              </a:prstGeom>
              <a:solidFill>
                <a:schemeClr val="bg1"/>
              </a:solidFill>
              <a:ln w="12700">
                <a:solidFill>
                  <a:srgbClr val="3789BE"/>
                </a:solidFill>
              </a:ln>
              <a:effectLst>
                <a:outerShdw blurRad="38100" dist="25400" dir="2700000" algn="tl" rotWithShape="0">
                  <a:prstClr val="black">
                    <a:alpha val="40000"/>
                  </a:prstClr>
                </a:outerShdw>
              </a:effectLst>
            </p:spPr>
            <p:txBody>
              <a:bodyPr wrap="none" lIns="72000" tIns="36000" rIns="72000" bIns="0" rtlCol="0" anchor="ctr" anchorCtr="0">
                <a:noAutofit/>
              </a:bodyPr>
              <a:lstStyle/>
              <a:p>
                <a:pPr algn="ctr"/>
                <a:r>
                  <a:rPr lang="ja-JP" altLang="en-US" sz="1600" b="1" dirty="0">
                    <a:solidFill>
                      <a:srgbClr val="3789BE"/>
                    </a:solidFill>
                  </a:rPr>
                  <a:t>今日から実践！</a:t>
                </a:r>
                <a:endParaRPr lang="en-US" altLang="ja-JP" sz="1600" b="1" dirty="0">
                  <a:solidFill>
                    <a:srgbClr val="3789BE"/>
                  </a:solidFill>
                </a:endParaRPr>
              </a:p>
              <a:p>
                <a:pPr algn="ctr"/>
                <a:r>
                  <a:rPr lang="ja-JP" altLang="en-US" sz="1000" b="1" dirty="0">
                    <a:solidFill>
                      <a:srgbClr val="3789BE"/>
                    </a:solidFill>
                  </a:rPr>
                  <a:t>糖尿病と診断されたら</a:t>
                </a:r>
                <a:endParaRPr kumimoji="1" lang="ja-JP" altLang="en-US" sz="1000" b="1" dirty="0">
                  <a:solidFill>
                    <a:srgbClr val="3789BE"/>
                  </a:solidFill>
                </a:endParaRPr>
              </a:p>
            </p:txBody>
          </p:sp>
          <p:grpSp>
            <p:nvGrpSpPr>
              <p:cNvPr id="62" name="グループ化 61">
                <a:extLst>
                  <a:ext uri="{FF2B5EF4-FFF2-40B4-BE49-F238E27FC236}">
                    <a16:creationId xmlns:a16="http://schemas.microsoft.com/office/drawing/2014/main" id="{70AB12F7-9A41-4E1C-AE5F-D042C8309E53}"/>
                  </a:ext>
                </a:extLst>
              </p:cNvPr>
              <p:cNvGrpSpPr/>
              <p:nvPr/>
            </p:nvGrpSpPr>
            <p:grpSpPr>
              <a:xfrm>
                <a:off x="2496836" y="5300433"/>
                <a:ext cx="172473" cy="130313"/>
                <a:chOff x="1982788" y="5435600"/>
                <a:chExt cx="214312" cy="161925"/>
              </a:xfrm>
            </p:grpSpPr>
            <p:sp>
              <p:nvSpPr>
                <p:cNvPr id="63" name="Freeform 5">
                  <a:extLst>
                    <a:ext uri="{FF2B5EF4-FFF2-40B4-BE49-F238E27FC236}">
                      <a16:creationId xmlns:a16="http://schemas.microsoft.com/office/drawing/2014/main" id="{10AF1E42-EB18-44F0-A57A-9EFF773AA362}"/>
                    </a:ext>
                  </a:extLst>
                </p:cNvPr>
                <p:cNvSpPr>
                  <a:spLocks/>
                </p:cNvSpPr>
                <p:nvPr/>
              </p:nvSpPr>
              <p:spPr bwMode="auto">
                <a:xfrm>
                  <a:off x="1982788" y="5435600"/>
                  <a:ext cx="214312" cy="84137"/>
                </a:xfrm>
                <a:custGeom>
                  <a:avLst/>
                  <a:gdLst>
                    <a:gd name="T0" fmla="*/ 0 w 135"/>
                    <a:gd name="T1" fmla="*/ 0 h 53"/>
                    <a:gd name="T2" fmla="*/ 67 w 135"/>
                    <a:gd name="T3" fmla="*/ 53 h 53"/>
                    <a:gd name="T4" fmla="*/ 135 w 135"/>
                    <a:gd name="T5" fmla="*/ 0 h 53"/>
                  </a:gdLst>
                  <a:ahLst/>
                  <a:cxnLst>
                    <a:cxn ang="0">
                      <a:pos x="T0" y="T1"/>
                    </a:cxn>
                    <a:cxn ang="0">
                      <a:pos x="T2" y="T3"/>
                    </a:cxn>
                    <a:cxn ang="0">
                      <a:pos x="T4" y="T5"/>
                    </a:cxn>
                  </a:cxnLst>
                  <a:rect l="0" t="0" r="r" b="b"/>
                  <a:pathLst>
                    <a:path w="135" h="53">
                      <a:moveTo>
                        <a:pt x="0" y="0"/>
                      </a:moveTo>
                      <a:lnTo>
                        <a:pt x="67" y="53"/>
                      </a:lnTo>
                      <a:lnTo>
                        <a:pt x="135"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6">
                  <a:extLst>
                    <a:ext uri="{FF2B5EF4-FFF2-40B4-BE49-F238E27FC236}">
                      <a16:creationId xmlns:a16="http://schemas.microsoft.com/office/drawing/2014/main" id="{8B11807B-4C6D-4307-9F2A-D63AEC2999E4}"/>
                    </a:ext>
                  </a:extLst>
                </p:cNvPr>
                <p:cNvSpPr>
                  <a:spLocks/>
                </p:cNvSpPr>
                <p:nvPr/>
              </p:nvSpPr>
              <p:spPr bwMode="auto">
                <a:xfrm>
                  <a:off x="1982788" y="5516563"/>
                  <a:ext cx="214312" cy="80962"/>
                </a:xfrm>
                <a:custGeom>
                  <a:avLst/>
                  <a:gdLst>
                    <a:gd name="T0" fmla="*/ 0 w 135"/>
                    <a:gd name="T1" fmla="*/ 0 h 51"/>
                    <a:gd name="T2" fmla="*/ 67 w 135"/>
                    <a:gd name="T3" fmla="*/ 51 h 51"/>
                    <a:gd name="T4" fmla="*/ 135 w 135"/>
                    <a:gd name="T5" fmla="*/ 0 h 51"/>
                  </a:gdLst>
                  <a:ahLst/>
                  <a:cxnLst>
                    <a:cxn ang="0">
                      <a:pos x="T0" y="T1"/>
                    </a:cxn>
                    <a:cxn ang="0">
                      <a:pos x="T2" y="T3"/>
                    </a:cxn>
                    <a:cxn ang="0">
                      <a:pos x="T4" y="T5"/>
                    </a:cxn>
                  </a:cxnLst>
                  <a:rect l="0" t="0" r="r" b="b"/>
                  <a:pathLst>
                    <a:path w="135" h="51">
                      <a:moveTo>
                        <a:pt x="0" y="0"/>
                      </a:moveTo>
                      <a:lnTo>
                        <a:pt x="67" y="51"/>
                      </a:lnTo>
                      <a:lnTo>
                        <a:pt x="135"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65" name="グループ化 64">
              <a:extLst>
                <a:ext uri="{FF2B5EF4-FFF2-40B4-BE49-F238E27FC236}">
                  <a16:creationId xmlns:a16="http://schemas.microsoft.com/office/drawing/2014/main" id="{8289B3C3-1E2B-493B-B94F-5310010ECB27}"/>
                </a:ext>
              </a:extLst>
            </p:cNvPr>
            <p:cNvGrpSpPr/>
            <p:nvPr/>
          </p:nvGrpSpPr>
          <p:grpSpPr>
            <a:xfrm>
              <a:off x="5803400" y="5015320"/>
              <a:ext cx="1800000" cy="1082560"/>
              <a:chOff x="1683072" y="5015320"/>
              <a:chExt cx="1800000" cy="1082560"/>
            </a:xfrm>
          </p:grpSpPr>
          <p:sp>
            <p:nvSpPr>
              <p:cNvPr id="66" name="テキスト ボックス 65">
                <a:extLst>
                  <a:ext uri="{FF2B5EF4-FFF2-40B4-BE49-F238E27FC236}">
                    <a16:creationId xmlns:a16="http://schemas.microsoft.com/office/drawing/2014/main" id="{8DED28D2-5694-4051-84B8-F49D72A208B2}"/>
                  </a:ext>
                </a:extLst>
              </p:cNvPr>
              <p:cNvSpPr txBox="1"/>
              <p:nvPr/>
            </p:nvSpPr>
            <p:spPr>
              <a:xfrm>
                <a:off x="1683072" y="5015320"/>
                <a:ext cx="1800000" cy="504000"/>
              </a:xfrm>
              <a:prstGeom prst="round2SameRect">
                <a:avLst/>
              </a:prstGeom>
              <a:solidFill>
                <a:srgbClr val="45B035"/>
              </a:solidFill>
              <a:ln w="12700">
                <a:solidFill>
                  <a:srgbClr val="45B035"/>
                </a:solidFill>
              </a:ln>
              <a:effectLst>
                <a:outerShdw blurRad="38100" dist="25400" dir="2700000" algn="tl" rotWithShape="0">
                  <a:prstClr val="black">
                    <a:alpha val="40000"/>
                  </a:prstClr>
                </a:outerShdw>
              </a:effectLst>
            </p:spPr>
            <p:txBody>
              <a:bodyPr wrap="none" lIns="72000" tIns="72000" rIns="72000" bIns="36000" rtlCol="0" anchor="t" anchorCtr="0">
                <a:noAutofit/>
              </a:bodyPr>
              <a:lstStyle/>
              <a:p>
                <a:pPr algn="ctr"/>
                <a:r>
                  <a:rPr lang="ja-JP" altLang="en-US" sz="1000" b="1" dirty="0">
                    <a:solidFill>
                      <a:schemeClr val="bg1"/>
                    </a:solidFill>
                  </a:rPr>
                  <a:t>あなたへのおすすめは</a:t>
                </a:r>
                <a:endParaRPr kumimoji="1" lang="ja-JP" altLang="en-US" sz="1000" b="1" dirty="0">
                  <a:solidFill>
                    <a:schemeClr val="bg1"/>
                  </a:solidFill>
                </a:endParaRPr>
              </a:p>
            </p:txBody>
          </p:sp>
          <p:sp>
            <p:nvSpPr>
              <p:cNvPr id="67" name="テキスト ボックス 66">
                <a:extLst>
                  <a:ext uri="{FF2B5EF4-FFF2-40B4-BE49-F238E27FC236}">
                    <a16:creationId xmlns:a16="http://schemas.microsoft.com/office/drawing/2014/main" id="{0F3411BB-C710-4B39-8B62-60B955D06178}"/>
                  </a:ext>
                </a:extLst>
              </p:cNvPr>
              <p:cNvSpPr txBox="1"/>
              <p:nvPr/>
            </p:nvSpPr>
            <p:spPr>
              <a:xfrm>
                <a:off x="1683072" y="5521880"/>
                <a:ext cx="1800000" cy="576000"/>
              </a:xfrm>
              <a:prstGeom prst="rect">
                <a:avLst/>
              </a:prstGeom>
              <a:solidFill>
                <a:schemeClr val="bg1"/>
              </a:solidFill>
              <a:ln w="12700">
                <a:solidFill>
                  <a:srgbClr val="45B035"/>
                </a:solidFill>
              </a:ln>
              <a:effectLst>
                <a:outerShdw blurRad="38100" dist="25400" dir="2700000" algn="tl" rotWithShape="0">
                  <a:prstClr val="black">
                    <a:alpha val="40000"/>
                  </a:prstClr>
                </a:outerShdw>
              </a:effectLst>
            </p:spPr>
            <p:txBody>
              <a:bodyPr wrap="none" lIns="72000" tIns="36000" rIns="72000" bIns="0" rtlCol="0" anchor="ctr" anchorCtr="0">
                <a:noAutofit/>
              </a:bodyPr>
              <a:lstStyle/>
              <a:p>
                <a:pPr algn="ctr"/>
                <a:r>
                  <a:rPr lang="ja-JP" altLang="en-US" sz="1600" b="1" dirty="0">
                    <a:solidFill>
                      <a:srgbClr val="45B035"/>
                    </a:solidFill>
                  </a:rPr>
                  <a:t>ゼロから始める！</a:t>
                </a:r>
                <a:endParaRPr lang="en-US" altLang="ja-JP" sz="1600" b="1" dirty="0">
                  <a:solidFill>
                    <a:srgbClr val="45B035"/>
                  </a:solidFill>
                </a:endParaRPr>
              </a:p>
              <a:p>
                <a:pPr algn="ctr"/>
                <a:r>
                  <a:rPr lang="ja-JP" altLang="en-US" sz="1000" b="1" dirty="0">
                    <a:solidFill>
                      <a:srgbClr val="45B035"/>
                    </a:solidFill>
                  </a:rPr>
                  <a:t>糖尿病とからだとの関わり</a:t>
                </a:r>
                <a:endParaRPr kumimoji="1" lang="ja-JP" altLang="en-US" sz="1000" b="1" dirty="0">
                  <a:solidFill>
                    <a:srgbClr val="45B035"/>
                  </a:solidFill>
                </a:endParaRPr>
              </a:p>
            </p:txBody>
          </p:sp>
          <p:grpSp>
            <p:nvGrpSpPr>
              <p:cNvPr id="68" name="グループ化 67">
                <a:extLst>
                  <a:ext uri="{FF2B5EF4-FFF2-40B4-BE49-F238E27FC236}">
                    <a16:creationId xmlns:a16="http://schemas.microsoft.com/office/drawing/2014/main" id="{E51B6FE5-EB53-4E86-969A-F2788FDD1E58}"/>
                  </a:ext>
                </a:extLst>
              </p:cNvPr>
              <p:cNvGrpSpPr/>
              <p:nvPr/>
            </p:nvGrpSpPr>
            <p:grpSpPr>
              <a:xfrm>
                <a:off x="2496836" y="5300433"/>
                <a:ext cx="172473" cy="130313"/>
                <a:chOff x="1982788" y="5435600"/>
                <a:chExt cx="214312" cy="161925"/>
              </a:xfrm>
            </p:grpSpPr>
            <p:sp>
              <p:nvSpPr>
                <p:cNvPr id="69" name="Freeform 5">
                  <a:extLst>
                    <a:ext uri="{FF2B5EF4-FFF2-40B4-BE49-F238E27FC236}">
                      <a16:creationId xmlns:a16="http://schemas.microsoft.com/office/drawing/2014/main" id="{8D7C8CF6-B4EC-44C7-B1C4-18D1A3C89E76}"/>
                    </a:ext>
                  </a:extLst>
                </p:cNvPr>
                <p:cNvSpPr>
                  <a:spLocks/>
                </p:cNvSpPr>
                <p:nvPr/>
              </p:nvSpPr>
              <p:spPr bwMode="auto">
                <a:xfrm>
                  <a:off x="1982788" y="5435600"/>
                  <a:ext cx="214312" cy="84137"/>
                </a:xfrm>
                <a:custGeom>
                  <a:avLst/>
                  <a:gdLst>
                    <a:gd name="T0" fmla="*/ 0 w 135"/>
                    <a:gd name="T1" fmla="*/ 0 h 53"/>
                    <a:gd name="T2" fmla="*/ 67 w 135"/>
                    <a:gd name="T3" fmla="*/ 53 h 53"/>
                    <a:gd name="T4" fmla="*/ 135 w 135"/>
                    <a:gd name="T5" fmla="*/ 0 h 53"/>
                  </a:gdLst>
                  <a:ahLst/>
                  <a:cxnLst>
                    <a:cxn ang="0">
                      <a:pos x="T0" y="T1"/>
                    </a:cxn>
                    <a:cxn ang="0">
                      <a:pos x="T2" y="T3"/>
                    </a:cxn>
                    <a:cxn ang="0">
                      <a:pos x="T4" y="T5"/>
                    </a:cxn>
                  </a:cxnLst>
                  <a:rect l="0" t="0" r="r" b="b"/>
                  <a:pathLst>
                    <a:path w="135" h="53">
                      <a:moveTo>
                        <a:pt x="0" y="0"/>
                      </a:moveTo>
                      <a:lnTo>
                        <a:pt x="67" y="53"/>
                      </a:lnTo>
                      <a:lnTo>
                        <a:pt x="135"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6">
                  <a:extLst>
                    <a:ext uri="{FF2B5EF4-FFF2-40B4-BE49-F238E27FC236}">
                      <a16:creationId xmlns:a16="http://schemas.microsoft.com/office/drawing/2014/main" id="{DA1D4D95-4F5D-4483-B6DA-E881976C5EBE}"/>
                    </a:ext>
                  </a:extLst>
                </p:cNvPr>
                <p:cNvSpPr>
                  <a:spLocks/>
                </p:cNvSpPr>
                <p:nvPr/>
              </p:nvSpPr>
              <p:spPr bwMode="auto">
                <a:xfrm>
                  <a:off x="1982788" y="5516563"/>
                  <a:ext cx="214312" cy="80962"/>
                </a:xfrm>
                <a:custGeom>
                  <a:avLst/>
                  <a:gdLst>
                    <a:gd name="T0" fmla="*/ 0 w 135"/>
                    <a:gd name="T1" fmla="*/ 0 h 51"/>
                    <a:gd name="T2" fmla="*/ 67 w 135"/>
                    <a:gd name="T3" fmla="*/ 51 h 51"/>
                    <a:gd name="T4" fmla="*/ 135 w 135"/>
                    <a:gd name="T5" fmla="*/ 0 h 51"/>
                  </a:gdLst>
                  <a:ahLst/>
                  <a:cxnLst>
                    <a:cxn ang="0">
                      <a:pos x="T0" y="T1"/>
                    </a:cxn>
                    <a:cxn ang="0">
                      <a:pos x="T2" y="T3"/>
                    </a:cxn>
                    <a:cxn ang="0">
                      <a:pos x="T4" y="T5"/>
                    </a:cxn>
                  </a:cxnLst>
                  <a:rect l="0" t="0" r="r" b="b"/>
                  <a:pathLst>
                    <a:path w="135" h="51">
                      <a:moveTo>
                        <a:pt x="0" y="0"/>
                      </a:moveTo>
                      <a:lnTo>
                        <a:pt x="67" y="51"/>
                      </a:lnTo>
                      <a:lnTo>
                        <a:pt x="135"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72" name="グループ化 71">
              <a:extLst>
                <a:ext uri="{FF2B5EF4-FFF2-40B4-BE49-F238E27FC236}">
                  <a16:creationId xmlns:a16="http://schemas.microsoft.com/office/drawing/2014/main" id="{4C5700BF-580A-469D-9A8B-3740C3C6A146}"/>
                </a:ext>
              </a:extLst>
            </p:cNvPr>
            <p:cNvGrpSpPr/>
            <p:nvPr/>
          </p:nvGrpSpPr>
          <p:grpSpPr>
            <a:xfrm>
              <a:off x="4867363" y="4221088"/>
              <a:ext cx="2088000" cy="792000"/>
              <a:chOff x="3232637" y="2926080"/>
              <a:chExt cx="2678726" cy="792000"/>
            </a:xfrm>
          </p:grpSpPr>
          <p:grpSp>
            <p:nvGrpSpPr>
              <p:cNvPr id="73" name="グループ化 72">
                <a:extLst>
                  <a:ext uri="{FF2B5EF4-FFF2-40B4-BE49-F238E27FC236}">
                    <a16:creationId xmlns:a16="http://schemas.microsoft.com/office/drawing/2014/main" id="{08F4C788-F71A-438B-AF52-B96CE35D5DDA}"/>
                  </a:ext>
                </a:extLst>
              </p:cNvPr>
              <p:cNvGrpSpPr/>
              <p:nvPr/>
            </p:nvGrpSpPr>
            <p:grpSpPr>
              <a:xfrm>
                <a:off x="4651510" y="2926080"/>
                <a:ext cx="1259853" cy="792000"/>
                <a:chOff x="4651510" y="2926081"/>
                <a:chExt cx="1259853" cy="667909"/>
              </a:xfrm>
            </p:grpSpPr>
            <p:cxnSp>
              <p:nvCxnSpPr>
                <p:cNvPr id="81" name="直線コネクタ 80">
                  <a:extLst>
                    <a:ext uri="{FF2B5EF4-FFF2-40B4-BE49-F238E27FC236}">
                      <a16:creationId xmlns:a16="http://schemas.microsoft.com/office/drawing/2014/main" id="{CD66CC13-5663-4D76-B54A-5A73969E5501}"/>
                    </a:ext>
                  </a:extLst>
                </p:cNvPr>
                <p:cNvCxnSpPr>
                  <a:cxnSpLocks/>
                </p:cNvCxnSpPr>
                <p:nvPr/>
              </p:nvCxnSpPr>
              <p:spPr>
                <a:xfrm>
                  <a:off x="4651510" y="2926081"/>
                  <a:ext cx="0" cy="3578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52BEE311-FCF2-433E-93CF-5DC1992D354B}"/>
                    </a:ext>
                  </a:extLst>
                </p:cNvPr>
                <p:cNvCxnSpPr>
                  <a:cxnSpLocks/>
                </p:cNvCxnSpPr>
                <p:nvPr/>
              </p:nvCxnSpPr>
              <p:spPr>
                <a:xfrm>
                  <a:off x="4651510" y="328388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62170396-631E-4195-86EB-45FCC024EB50}"/>
                    </a:ext>
                  </a:extLst>
                </p:cNvPr>
                <p:cNvCxnSpPr/>
                <p:nvPr/>
              </p:nvCxnSpPr>
              <p:spPr>
                <a:xfrm>
                  <a:off x="5911363" y="3283889"/>
                  <a:ext cx="0" cy="310101"/>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13FAA27A-D6D5-4C6F-8EC2-9861BCBEA17B}"/>
                    </a:ext>
                  </a:extLst>
                </p:cNvPr>
                <p:cNvCxnSpPr>
                  <a:cxnSpLocks/>
                </p:cNvCxnSpPr>
                <p:nvPr/>
              </p:nvCxnSpPr>
              <p:spPr>
                <a:xfrm>
                  <a:off x="5551363" y="328388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テキスト ボックス 84">
                  <a:extLst>
                    <a:ext uri="{FF2B5EF4-FFF2-40B4-BE49-F238E27FC236}">
                      <a16:creationId xmlns:a16="http://schemas.microsoft.com/office/drawing/2014/main" id="{81D3DC48-825E-493D-AAA0-DBF2AA876A50}"/>
                    </a:ext>
                  </a:extLst>
                </p:cNvPr>
                <p:cNvSpPr txBox="1"/>
                <p:nvPr/>
              </p:nvSpPr>
              <p:spPr>
                <a:xfrm>
                  <a:off x="5089076" y="3212328"/>
                  <a:ext cx="384722" cy="153888"/>
                </a:xfrm>
                <a:prstGeom prst="rect">
                  <a:avLst/>
                </a:prstGeom>
                <a:noFill/>
              </p:spPr>
              <p:txBody>
                <a:bodyPr wrap="none" lIns="0" tIns="0" rIns="0" bIns="0" rtlCol="0" anchor="ctr" anchorCtr="0">
                  <a:spAutoFit/>
                </a:bodyPr>
                <a:lstStyle/>
                <a:p>
                  <a:pPr algn="ctr"/>
                  <a:r>
                    <a:rPr kumimoji="1" lang="ja-JP" altLang="en-US" sz="1000" b="1" dirty="0">
                      <a:solidFill>
                        <a:srgbClr val="E73A70"/>
                      </a:solidFill>
                    </a:rPr>
                    <a:t>いいえ</a:t>
                  </a:r>
                </a:p>
              </p:txBody>
            </p:sp>
          </p:grpSp>
          <p:grpSp>
            <p:nvGrpSpPr>
              <p:cNvPr id="74" name="グループ化 73">
                <a:extLst>
                  <a:ext uri="{FF2B5EF4-FFF2-40B4-BE49-F238E27FC236}">
                    <a16:creationId xmlns:a16="http://schemas.microsoft.com/office/drawing/2014/main" id="{DB03EB96-066B-4AA7-86ED-63A1FB2248EC}"/>
                  </a:ext>
                </a:extLst>
              </p:cNvPr>
              <p:cNvGrpSpPr/>
              <p:nvPr/>
            </p:nvGrpSpPr>
            <p:grpSpPr>
              <a:xfrm>
                <a:off x="3232637" y="2926080"/>
                <a:ext cx="1259853" cy="792000"/>
                <a:chOff x="2267744" y="2926081"/>
                <a:chExt cx="1259853" cy="667909"/>
              </a:xfrm>
            </p:grpSpPr>
            <p:grpSp>
              <p:nvGrpSpPr>
                <p:cNvPr id="75" name="グループ化 74">
                  <a:extLst>
                    <a:ext uri="{FF2B5EF4-FFF2-40B4-BE49-F238E27FC236}">
                      <a16:creationId xmlns:a16="http://schemas.microsoft.com/office/drawing/2014/main" id="{66375762-AC9B-488A-9C8D-3E0E89A40249}"/>
                    </a:ext>
                  </a:extLst>
                </p:cNvPr>
                <p:cNvGrpSpPr/>
                <p:nvPr/>
              </p:nvGrpSpPr>
              <p:grpSpPr>
                <a:xfrm flipH="1">
                  <a:off x="2267744" y="2926081"/>
                  <a:ext cx="1259853" cy="667909"/>
                  <a:chOff x="2267744" y="2926081"/>
                  <a:chExt cx="1259853" cy="667909"/>
                </a:xfrm>
              </p:grpSpPr>
              <p:cxnSp>
                <p:nvCxnSpPr>
                  <p:cNvPr id="77" name="直線コネクタ 76">
                    <a:extLst>
                      <a:ext uri="{FF2B5EF4-FFF2-40B4-BE49-F238E27FC236}">
                        <a16:creationId xmlns:a16="http://schemas.microsoft.com/office/drawing/2014/main" id="{B9DC81ED-93D2-4F1F-AAD3-2BC6E7D7D904}"/>
                      </a:ext>
                    </a:extLst>
                  </p:cNvPr>
                  <p:cNvCxnSpPr>
                    <a:cxnSpLocks/>
                  </p:cNvCxnSpPr>
                  <p:nvPr/>
                </p:nvCxnSpPr>
                <p:spPr>
                  <a:xfrm>
                    <a:off x="2267744" y="2926081"/>
                    <a:ext cx="0" cy="3578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0F6C36C8-740E-47CB-874C-AF34550C7722}"/>
                      </a:ext>
                    </a:extLst>
                  </p:cNvPr>
                  <p:cNvCxnSpPr>
                    <a:cxnSpLocks/>
                  </p:cNvCxnSpPr>
                  <p:nvPr/>
                </p:nvCxnSpPr>
                <p:spPr>
                  <a:xfrm>
                    <a:off x="2267744" y="328388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CF5B58BB-35A6-4599-A6A9-9A15EFB582D9}"/>
                      </a:ext>
                    </a:extLst>
                  </p:cNvPr>
                  <p:cNvCxnSpPr/>
                  <p:nvPr/>
                </p:nvCxnSpPr>
                <p:spPr>
                  <a:xfrm>
                    <a:off x="3527597" y="3283889"/>
                    <a:ext cx="0" cy="310101"/>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EB7ADF0E-572F-4C2A-93D3-5D81AE8FD04C}"/>
                      </a:ext>
                    </a:extLst>
                  </p:cNvPr>
                  <p:cNvCxnSpPr>
                    <a:cxnSpLocks/>
                  </p:cNvCxnSpPr>
                  <p:nvPr/>
                </p:nvCxnSpPr>
                <p:spPr>
                  <a:xfrm>
                    <a:off x="3167597" y="3283889"/>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テキスト ボックス 75">
                  <a:extLst>
                    <a:ext uri="{FF2B5EF4-FFF2-40B4-BE49-F238E27FC236}">
                      <a16:creationId xmlns:a16="http://schemas.microsoft.com/office/drawing/2014/main" id="{18F3AECE-3654-464E-BB68-86869E4FC0A6}"/>
                    </a:ext>
                  </a:extLst>
                </p:cNvPr>
                <p:cNvSpPr txBox="1"/>
                <p:nvPr/>
              </p:nvSpPr>
              <p:spPr>
                <a:xfrm>
                  <a:off x="2769430" y="3212328"/>
                  <a:ext cx="256480" cy="153888"/>
                </a:xfrm>
                <a:prstGeom prst="rect">
                  <a:avLst/>
                </a:prstGeom>
                <a:noFill/>
              </p:spPr>
              <p:txBody>
                <a:bodyPr wrap="none" lIns="0" tIns="0" rIns="0" bIns="0" rtlCol="0" anchor="ctr" anchorCtr="0">
                  <a:spAutoFit/>
                </a:bodyPr>
                <a:lstStyle/>
                <a:p>
                  <a:pPr algn="ctr"/>
                  <a:r>
                    <a:rPr kumimoji="0" lang="ja-JP" altLang="en-US" sz="1000" b="1" dirty="0">
                      <a:solidFill>
                        <a:srgbClr val="00388B"/>
                      </a:solidFill>
                    </a:rPr>
                    <a:t>はい</a:t>
                  </a:r>
                </a:p>
              </p:txBody>
            </p:sp>
          </p:grpSp>
        </p:grpSp>
        <p:pic>
          <p:nvPicPr>
            <p:cNvPr id="87" name="図 86">
              <a:extLst>
                <a:ext uri="{FF2B5EF4-FFF2-40B4-BE49-F238E27FC236}">
                  <a16:creationId xmlns:a16="http://schemas.microsoft.com/office/drawing/2014/main" id="{48721741-6B66-49D9-AC68-0B82DA8753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2576" y="2121093"/>
              <a:ext cx="761534" cy="1040995"/>
            </a:xfrm>
            <a:prstGeom prst="rect">
              <a:avLst/>
            </a:prstGeom>
          </p:spPr>
        </p:pic>
        <p:pic>
          <p:nvPicPr>
            <p:cNvPr id="89" name="図 88">
              <a:extLst>
                <a:ext uri="{FF2B5EF4-FFF2-40B4-BE49-F238E27FC236}">
                  <a16:creationId xmlns:a16="http://schemas.microsoft.com/office/drawing/2014/main" id="{A2563BD9-4F70-41C1-ABB6-440B632021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5754" y="3469543"/>
              <a:ext cx="586870" cy="1002570"/>
            </a:xfrm>
            <a:prstGeom prst="rect">
              <a:avLst/>
            </a:prstGeom>
          </p:spPr>
        </p:pic>
        <p:pic>
          <p:nvPicPr>
            <p:cNvPr id="91" name="図 90">
              <a:extLst>
                <a:ext uri="{FF2B5EF4-FFF2-40B4-BE49-F238E27FC236}">
                  <a16:creationId xmlns:a16="http://schemas.microsoft.com/office/drawing/2014/main" id="{CB92D147-DC2D-4918-A508-C1F6668A53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7278" y="3201642"/>
              <a:ext cx="744067" cy="1362377"/>
            </a:xfrm>
            <a:prstGeom prst="rect">
              <a:avLst/>
            </a:prstGeom>
          </p:spPr>
        </p:pic>
      </p:grpSp>
      <p:sp>
        <p:nvSpPr>
          <p:cNvPr id="93" name="スライド番号プレースホルダー 92">
            <a:extLst>
              <a:ext uri="{FF2B5EF4-FFF2-40B4-BE49-F238E27FC236}">
                <a16:creationId xmlns:a16="http://schemas.microsoft.com/office/drawing/2014/main" id="{9B5C3F10-4D02-4E11-A827-3EAF8CB7CA9E}"/>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2</a:t>
            </a:fld>
            <a:endParaRPr lang="en-US" dirty="0"/>
          </a:p>
        </p:txBody>
      </p:sp>
      <p:pic>
        <p:nvPicPr>
          <p:cNvPr id="5" name="図 4">
            <a:extLst>
              <a:ext uri="{FF2B5EF4-FFF2-40B4-BE49-F238E27FC236}">
                <a16:creationId xmlns:a16="http://schemas.microsoft.com/office/drawing/2014/main" id="{F7E593AD-67D3-427C-8489-CEB3F57ED915}"/>
              </a:ext>
            </a:extLst>
          </p:cNvPr>
          <p:cNvPicPr>
            <a:picLocks noChangeAspect="1"/>
          </p:cNvPicPr>
          <p:nvPr/>
        </p:nvPicPr>
        <p:blipFill>
          <a:blip r:embed="rId6"/>
          <a:stretch>
            <a:fillRect/>
          </a:stretch>
        </p:blipFill>
        <p:spPr>
          <a:xfrm>
            <a:off x="2041684" y="6037755"/>
            <a:ext cx="786421" cy="409213"/>
          </a:xfrm>
          <a:prstGeom prst="rect">
            <a:avLst/>
          </a:prstGeom>
        </p:spPr>
      </p:pic>
      <p:pic>
        <p:nvPicPr>
          <p:cNvPr id="9" name="図 8">
            <a:extLst>
              <a:ext uri="{FF2B5EF4-FFF2-40B4-BE49-F238E27FC236}">
                <a16:creationId xmlns:a16="http://schemas.microsoft.com/office/drawing/2014/main" id="{4389EF28-02C8-493D-8E72-83ED02E2FE78}"/>
              </a:ext>
            </a:extLst>
          </p:cNvPr>
          <p:cNvPicPr>
            <a:picLocks noChangeAspect="1"/>
          </p:cNvPicPr>
          <p:nvPr/>
        </p:nvPicPr>
        <p:blipFill>
          <a:blip r:embed="rId7"/>
          <a:stretch>
            <a:fillRect/>
          </a:stretch>
        </p:blipFill>
        <p:spPr>
          <a:xfrm>
            <a:off x="4110327" y="6064640"/>
            <a:ext cx="794772" cy="409213"/>
          </a:xfrm>
          <a:prstGeom prst="rect">
            <a:avLst/>
          </a:prstGeom>
        </p:spPr>
      </p:pic>
      <p:pic>
        <p:nvPicPr>
          <p:cNvPr id="11" name="図 10">
            <a:extLst>
              <a:ext uri="{FF2B5EF4-FFF2-40B4-BE49-F238E27FC236}">
                <a16:creationId xmlns:a16="http://schemas.microsoft.com/office/drawing/2014/main" id="{01079DCD-4C11-4644-A4BA-3FB2F3E1AA4F}"/>
              </a:ext>
            </a:extLst>
          </p:cNvPr>
          <p:cNvPicPr>
            <a:picLocks noChangeAspect="1"/>
          </p:cNvPicPr>
          <p:nvPr/>
        </p:nvPicPr>
        <p:blipFill>
          <a:blip r:embed="rId8"/>
          <a:stretch>
            <a:fillRect/>
          </a:stretch>
        </p:blipFill>
        <p:spPr>
          <a:xfrm>
            <a:off x="6241727" y="6040935"/>
            <a:ext cx="821560" cy="432918"/>
          </a:xfrm>
          <a:prstGeom prst="rect">
            <a:avLst/>
          </a:prstGeom>
        </p:spPr>
      </p:pic>
    </p:spTree>
    <p:extLst>
      <p:ext uri="{BB962C8B-B14F-4D97-AF65-F5344CB8AC3E}">
        <p14:creationId xmlns:p14="http://schemas.microsoft.com/office/powerpoint/2010/main" val="2743838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8685D15-CA43-4DE0-AC91-6D509B060EE0}"/>
              </a:ext>
            </a:extLst>
          </p:cNvPr>
          <p:cNvSpPr>
            <a:spLocks noGrp="1"/>
          </p:cNvSpPr>
          <p:nvPr>
            <p:ph type="title"/>
          </p:nvPr>
        </p:nvSpPr>
        <p:spPr/>
        <p:txBody>
          <a:bodyPr/>
          <a:lstStyle/>
          <a:p>
            <a:r>
              <a:rPr lang="ja-JP" altLang="en-US" dirty="0"/>
              <a:t>糖尿病治療、今が分かれ道です！</a:t>
            </a:r>
            <a:endParaRPr kumimoji="1" lang="ja-JP" altLang="en-US" dirty="0"/>
          </a:p>
        </p:txBody>
      </p:sp>
      <p:sp>
        <p:nvSpPr>
          <p:cNvPr id="5" name="正方形/長方形 4">
            <a:extLst>
              <a:ext uri="{FF2B5EF4-FFF2-40B4-BE49-F238E27FC236}">
                <a16:creationId xmlns:a16="http://schemas.microsoft.com/office/drawing/2014/main" id="{0E292A19-DFDC-47A5-A81F-845551F52F4B}"/>
              </a:ext>
            </a:extLst>
          </p:cNvPr>
          <p:cNvSpPr/>
          <p:nvPr/>
        </p:nvSpPr>
        <p:spPr>
          <a:xfrm>
            <a:off x="204788" y="1125408"/>
            <a:ext cx="8734424" cy="646331"/>
          </a:xfrm>
          <a:prstGeom prst="rect">
            <a:avLst/>
          </a:prstGeom>
        </p:spPr>
        <p:txBody>
          <a:bodyPr wrap="square">
            <a:spAutoFit/>
          </a:bodyPr>
          <a:lstStyle/>
          <a:p>
            <a:r>
              <a:rPr lang="ja-JP" altLang="en-US" b="1" dirty="0"/>
              <a:t>血糖が高い状態でそのままにしておくと、「合併症」がおきてしまう</a:t>
            </a:r>
            <a:endParaRPr lang="en-US" altLang="ja-JP" b="1" dirty="0"/>
          </a:p>
          <a:p>
            <a:r>
              <a:rPr lang="ja-JP" altLang="en-US" b="1" dirty="0"/>
              <a:t>危険性が高まります。</a:t>
            </a:r>
          </a:p>
        </p:txBody>
      </p:sp>
      <p:sp>
        <p:nvSpPr>
          <p:cNvPr id="8" name="正方形/長方形 7">
            <a:extLst>
              <a:ext uri="{FF2B5EF4-FFF2-40B4-BE49-F238E27FC236}">
                <a16:creationId xmlns:a16="http://schemas.microsoft.com/office/drawing/2014/main" id="{F3E2290C-0F5E-466D-8120-DA8A2FC18A0B}"/>
              </a:ext>
            </a:extLst>
          </p:cNvPr>
          <p:cNvSpPr/>
          <p:nvPr/>
        </p:nvSpPr>
        <p:spPr>
          <a:xfrm>
            <a:off x="215900" y="5932080"/>
            <a:ext cx="8265160" cy="646331"/>
          </a:xfrm>
          <a:prstGeom prst="rect">
            <a:avLst/>
          </a:prstGeom>
        </p:spPr>
        <p:txBody>
          <a:bodyPr wrap="square">
            <a:spAutoFit/>
          </a:bodyPr>
          <a:lstStyle/>
          <a:p>
            <a:r>
              <a:rPr lang="ja-JP" altLang="en-US" b="1" dirty="0">
                <a:latin typeface="KozGoPr6N-Medium"/>
              </a:rPr>
              <a:t>適切な治療を開始し、それを継続的に続けていくことで、</a:t>
            </a:r>
          </a:p>
          <a:p>
            <a:r>
              <a:rPr lang="ja-JP" altLang="en-US" b="1" dirty="0">
                <a:latin typeface="KozGoPr6N-Medium"/>
              </a:rPr>
              <a:t>合併症がおきたり、進行したりしてしまうのを防ぐことができます。</a:t>
            </a:r>
            <a:endParaRPr lang="ja-JP" altLang="en-US" b="1" dirty="0"/>
          </a:p>
        </p:txBody>
      </p:sp>
      <p:sp>
        <p:nvSpPr>
          <p:cNvPr id="6" name="スライド番号プレースホルダー 5">
            <a:extLst>
              <a:ext uri="{FF2B5EF4-FFF2-40B4-BE49-F238E27FC236}">
                <a16:creationId xmlns:a16="http://schemas.microsoft.com/office/drawing/2014/main" id="{7B8EF225-A23B-4A0B-B3B9-E6BD112228CA}"/>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20</a:t>
            </a:fld>
            <a:endParaRPr lang="en-US" dirty="0"/>
          </a:p>
        </p:txBody>
      </p:sp>
      <p:sp>
        <p:nvSpPr>
          <p:cNvPr id="11" name="Freeform 5">
            <a:extLst>
              <a:ext uri="{FF2B5EF4-FFF2-40B4-BE49-F238E27FC236}">
                <a16:creationId xmlns:a16="http://schemas.microsoft.com/office/drawing/2014/main" id="{4CF88DCD-8CAC-4140-950F-F3EEB568BC76}"/>
              </a:ext>
            </a:extLst>
          </p:cNvPr>
          <p:cNvSpPr>
            <a:spLocks/>
          </p:cNvSpPr>
          <p:nvPr/>
        </p:nvSpPr>
        <p:spPr bwMode="auto">
          <a:xfrm>
            <a:off x="2824977" y="3718467"/>
            <a:ext cx="4141137" cy="295950"/>
          </a:xfrm>
          <a:custGeom>
            <a:avLst/>
            <a:gdLst>
              <a:gd name="T0" fmla="*/ 0 w 953"/>
              <a:gd name="T1" fmla="*/ 68 h 68"/>
              <a:gd name="T2" fmla="*/ 454 w 953"/>
              <a:gd name="T3" fmla="*/ 10 h 68"/>
              <a:gd name="T4" fmla="*/ 697 w 953"/>
              <a:gd name="T5" fmla="*/ 18 h 68"/>
              <a:gd name="T6" fmla="*/ 953 w 953"/>
              <a:gd name="T7" fmla="*/ 3 h 68"/>
            </a:gdLst>
            <a:ahLst/>
            <a:cxnLst>
              <a:cxn ang="0">
                <a:pos x="T0" y="T1"/>
              </a:cxn>
              <a:cxn ang="0">
                <a:pos x="T2" y="T3"/>
              </a:cxn>
              <a:cxn ang="0">
                <a:pos x="T4" y="T5"/>
              </a:cxn>
              <a:cxn ang="0">
                <a:pos x="T6" y="T7"/>
              </a:cxn>
            </a:cxnLst>
            <a:rect l="0" t="0" r="r" b="b"/>
            <a:pathLst>
              <a:path w="953" h="68">
                <a:moveTo>
                  <a:pt x="0" y="68"/>
                </a:moveTo>
                <a:cubicBezTo>
                  <a:pt x="101" y="50"/>
                  <a:pt x="238" y="4"/>
                  <a:pt x="454" y="10"/>
                </a:cubicBezTo>
                <a:cubicBezTo>
                  <a:pt x="535" y="13"/>
                  <a:pt x="581" y="24"/>
                  <a:pt x="697" y="18"/>
                </a:cubicBezTo>
                <a:cubicBezTo>
                  <a:pt x="829" y="11"/>
                  <a:pt x="867" y="0"/>
                  <a:pt x="953" y="3"/>
                </a:cubicBezTo>
              </a:path>
            </a:pathLst>
          </a:custGeom>
          <a:noFill/>
          <a:ln w="28575" cap="flat">
            <a:solidFill>
              <a:srgbClr val="45B035"/>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6">
            <a:extLst>
              <a:ext uri="{FF2B5EF4-FFF2-40B4-BE49-F238E27FC236}">
                <a16:creationId xmlns:a16="http://schemas.microsoft.com/office/drawing/2014/main" id="{8E08C408-5C04-4545-A8F1-CDA69BE7E9EB}"/>
              </a:ext>
            </a:extLst>
          </p:cNvPr>
          <p:cNvSpPr>
            <a:spLocks/>
          </p:cNvSpPr>
          <p:nvPr/>
        </p:nvSpPr>
        <p:spPr bwMode="auto">
          <a:xfrm>
            <a:off x="1172410" y="4096504"/>
            <a:ext cx="1360937" cy="321873"/>
          </a:xfrm>
          <a:custGeom>
            <a:avLst/>
            <a:gdLst>
              <a:gd name="T0" fmla="*/ 0 w 313"/>
              <a:gd name="T1" fmla="*/ 74 h 74"/>
              <a:gd name="T2" fmla="*/ 212 w 313"/>
              <a:gd name="T3" fmla="*/ 51 h 74"/>
              <a:gd name="T4" fmla="*/ 313 w 313"/>
              <a:gd name="T5" fmla="*/ 0 h 74"/>
            </a:gdLst>
            <a:ahLst/>
            <a:cxnLst>
              <a:cxn ang="0">
                <a:pos x="T0" y="T1"/>
              </a:cxn>
              <a:cxn ang="0">
                <a:pos x="T2" y="T3"/>
              </a:cxn>
              <a:cxn ang="0">
                <a:pos x="T4" y="T5"/>
              </a:cxn>
            </a:cxnLst>
            <a:rect l="0" t="0" r="r" b="b"/>
            <a:pathLst>
              <a:path w="313" h="74">
                <a:moveTo>
                  <a:pt x="0" y="74"/>
                </a:moveTo>
                <a:cubicBezTo>
                  <a:pt x="85" y="70"/>
                  <a:pt x="178" y="63"/>
                  <a:pt x="212" y="51"/>
                </a:cubicBezTo>
                <a:cubicBezTo>
                  <a:pt x="246" y="39"/>
                  <a:pt x="281" y="16"/>
                  <a:pt x="313" y="0"/>
                </a:cubicBezTo>
              </a:path>
            </a:pathLst>
          </a:custGeom>
          <a:noFill/>
          <a:ln w="28575" cap="flat">
            <a:solidFill>
              <a:srgbClr val="45B03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7">
            <a:extLst>
              <a:ext uri="{FF2B5EF4-FFF2-40B4-BE49-F238E27FC236}">
                <a16:creationId xmlns:a16="http://schemas.microsoft.com/office/drawing/2014/main" id="{61DF089E-5146-4EB7-BF62-14CF6B2A0CCF}"/>
              </a:ext>
            </a:extLst>
          </p:cNvPr>
          <p:cNvSpPr>
            <a:spLocks/>
          </p:cNvSpPr>
          <p:nvPr/>
        </p:nvSpPr>
        <p:spPr bwMode="auto">
          <a:xfrm>
            <a:off x="2770971" y="2506585"/>
            <a:ext cx="3709094" cy="1393341"/>
          </a:xfrm>
          <a:custGeom>
            <a:avLst/>
            <a:gdLst>
              <a:gd name="T0" fmla="*/ 0 w 853"/>
              <a:gd name="T1" fmla="*/ 320 h 320"/>
              <a:gd name="T2" fmla="*/ 33 w 853"/>
              <a:gd name="T3" fmla="*/ 236 h 320"/>
              <a:gd name="T4" fmla="*/ 73 w 853"/>
              <a:gd name="T5" fmla="*/ 174 h 320"/>
              <a:gd name="T6" fmla="*/ 167 w 853"/>
              <a:gd name="T7" fmla="*/ 96 h 320"/>
              <a:gd name="T8" fmla="*/ 237 w 853"/>
              <a:gd name="T9" fmla="*/ 77 h 320"/>
              <a:gd name="T10" fmla="*/ 364 w 853"/>
              <a:gd name="T11" fmla="*/ 64 h 320"/>
              <a:gd name="T12" fmla="*/ 540 w 853"/>
              <a:gd name="T13" fmla="*/ 27 h 320"/>
              <a:gd name="T14" fmla="*/ 853 w 853"/>
              <a:gd name="T15" fmla="*/ 0 h 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3" h="320">
                <a:moveTo>
                  <a:pt x="0" y="320"/>
                </a:moveTo>
                <a:cubicBezTo>
                  <a:pt x="11" y="290"/>
                  <a:pt x="27" y="247"/>
                  <a:pt x="33" y="236"/>
                </a:cubicBezTo>
                <a:cubicBezTo>
                  <a:pt x="51" y="205"/>
                  <a:pt x="48" y="212"/>
                  <a:pt x="73" y="174"/>
                </a:cubicBezTo>
                <a:cubicBezTo>
                  <a:pt x="97" y="138"/>
                  <a:pt x="105" y="125"/>
                  <a:pt x="167" y="96"/>
                </a:cubicBezTo>
                <a:cubicBezTo>
                  <a:pt x="179" y="90"/>
                  <a:pt x="221" y="79"/>
                  <a:pt x="237" y="77"/>
                </a:cubicBezTo>
                <a:cubicBezTo>
                  <a:pt x="278" y="71"/>
                  <a:pt x="326" y="74"/>
                  <a:pt x="364" y="64"/>
                </a:cubicBezTo>
                <a:cubicBezTo>
                  <a:pt x="432" y="46"/>
                  <a:pt x="463" y="39"/>
                  <a:pt x="540" y="27"/>
                </a:cubicBezTo>
                <a:cubicBezTo>
                  <a:pt x="624" y="13"/>
                  <a:pt x="811" y="6"/>
                  <a:pt x="853" y="0"/>
                </a:cubicBezTo>
              </a:path>
            </a:pathLst>
          </a:custGeom>
          <a:noFill/>
          <a:ln w="28575" cap="flat">
            <a:solidFill>
              <a:srgbClr val="45B035"/>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 name="グループ化 22">
            <a:extLst>
              <a:ext uri="{FF2B5EF4-FFF2-40B4-BE49-F238E27FC236}">
                <a16:creationId xmlns:a16="http://schemas.microsoft.com/office/drawing/2014/main" id="{8321E43E-8539-4C38-906A-E9E20CDDDB80}"/>
              </a:ext>
            </a:extLst>
          </p:cNvPr>
          <p:cNvGrpSpPr/>
          <p:nvPr/>
        </p:nvGrpSpPr>
        <p:grpSpPr>
          <a:xfrm>
            <a:off x="1172409" y="2091823"/>
            <a:ext cx="6588000" cy="3238166"/>
            <a:chOff x="1172409" y="2091823"/>
            <a:chExt cx="6588000" cy="3238166"/>
          </a:xfrm>
        </p:grpSpPr>
        <p:sp>
          <p:nvSpPr>
            <p:cNvPr id="14" name="Line 8">
              <a:extLst>
                <a:ext uri="{FF2B5EF4-FFF2-40B4-BE49-F238E27FC236}">
                  <a16:creationId xmlns:a16="http://schemas.microsoft.com/office/drawing/2014/main" id="{8C5793D1-9615-4684-AAD0-8515A2295042}"/>
                </a:ext>
              </a:extLst>
            </p:cNvPr>
            <p:cNvSpPr>
              <a:spLocks noChangeShapeType="1"/>
            </p:cNvSpPr>
            <p:nvPr/>
          </p:nvSpPr>
          <p:spPr bwMode="auto">
            <a:xfrm>
              <a:off x="1172409" y="5329989"/>
              <a:ext cx="6588000" cy="0"/>
            </a:xfrm>
            <a:prstGeom prst="line">
              <a:avLst/>
            </a:prstGeom>
            <a:noFill/>
            <a:ln w="19050" cap="flat">
              <a:solidFill>
                <a:schemeClr val="tx1"/>
              </a:solidFill>
              <a:prstDash val="solid"/>
              <a:miter lim="800000"/>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Line 9">
              <a:extLst>
                <a:ext uri="{FF2B5EF4-FFF2-40B4-BE49-F238E27FC236}">
                  <a16:creationId xmlns:a16="http://schemas.microsoft.com/office/drawing/2014/main" id="{E0E24763-A80C-490E-8DE5-EB2CE9FAB279}"/>
                </a:ext>
              </a:extLst>
            </p:cNvPr>
            <p:cNvSpPr>
              <a:spLocks noChangeShapeType="1"/>
            </p:cNvSpPr>
            <p:nvPr/>
          </p:nvSpPr>
          <p:spPr bwMode="auto">
            <a:xfrm flipV="1">
              <a:off x="1172410" y="2091823"/>
              <a:ext cx="0" cy="3238166"/>
            </a:xfrm>
            <a:prstGeom prst="line">
              <a:avLst/>
            </a:prstGeom>
            <a:noFill/>
            <a:ln w="19050" cap="flat">
              <a:solidFill>
                <a:schemeClr val="tx1"/>
              </a:solidFill>
              <a:prstDash val="solid"/>
              <a:miter lim="800000"/>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7" name="楕円 16">
            <a:extLst>
              <a:ext uri="{FF2B5EF4-FFF2-40B4-BE49-F238E27FC236}">
                <a16:creationId xmlns:a16="http://schemas.microsoft.com/office/drawing/2014/main" id="{C14EC5AA-A106-4EE3-82A8-D56791D18C0B}"/>
              </a:ext>
            </a:extLst>
          </p:cNvPr>
          <p:cNvSpPr/>
          <p:nvPr/>
        </p:nvSpPr>
        <p:spPr>
          <a:xfrm>
            <a:off x="2346158" y="3753852"/>
            <a:ext cx="685800" cy="685800"/>
          </a:xfrm>
          <a:prstGeom prst="ellipse">
            <a:avLst/>
          </a:prstGeom>
          <a:solidFill>
            <a:schemeClr val="bg1"/>
          </a:solidFill>
          <a:ln w="28575">
            <a:solidFill>
              <a:srgbClr val="45B03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ctr"/>
          <a:lstStyle/>
          <a:p>
            <a:pPr algn="ctr"/>
            <a:r>
              <a:rPr kumimoji="1" lang="ja-JP" altLang="en-US" sz="1600" b="1" dirty="0">
                <a:solidFill>
                  <a:schemeClr val="tx1"/>
                </a:solidFill>
              </a:rPr>
              <a:t>今</a:t>
            </a:r>
          </a:p>
        </p:txBody>
      </p:sp>
      <p:sp>
        <p:nvSpPr>
          <p:cNvPr id="18" name="星: 24 pt 17">
            <a:extLst>
              <a:ext uri="{FF2B5EF4-FFF2-40B4-BE49-F238E27FC236}">
                <a16:creationId xmlns:a16="http://schemas.microsoft.com/office/drawing/2014/main" id="{276002B4-EF04-4F9C-94C8-7E3E118A8F5A}"/>
              </a:ext>
            </a:extLst>
          </p:cNvPr>
          <p:cNvSpPr/>
          <p:nvPr/>
        </p:nvSpPr>
        <p:spPr>
          <a:xfrm>
            <a:off x="5763125" y="1985211"/>
            <a:ext cx="1058779" cy="745958"/>
          </a:xfrm>
          <a:prstGeom prst="star24">
            <a:avLst>
              <a:gd name="adj" fmla="val 44517"/>
            </a:avLst>
          </a:prstGeom>
          <a:solidFill>
            <a:schemeClr val="bg1"/>
          </a:solidFill>
          <a:ln w="28575">
            <a:solidFill>
              <a:srgbClr val="45B035"/>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0" rtlCol="0" anchor="ctr"/>
          <a:lstStyle/>
          <a:p>
            <a:pPr algn="ctr"/>
            <a:r>
              <a:rPr lang="ja-JP" altLang="en-US" sz="1600" b="1" dirty="0">
                <a:solidFill>
                  <a:schemeClr val="tx1"/>
                </a:solidFill>
              </a:rPr>
              <a:t>合併症</a:t>
            </a:r>
            <a:endParaRPr kumimoji="1" lang="ja-JP" altLang="en-US" sz="1600" b="1" dirty="0">
              <a:solidFill>
                <a:schemeClr val="tx1"/>
              </a:solidFill>
            </a:endParaRPr>
          </a:p>
        </p:txBody>
      </p:sp>
      <p:sp>
        <p:nvSpPr>
          <p:cNvPr id="20" name="正方形/長方形 19">
            <a:extLst>
              <a:ext uri="{FF2B5EF4-FFF2-40B4-BE49-F238E27FC236}">
                <a16:creationId xmlns:a16="http://schemas.microsoft.com/office/drawing/2014/main" id="{71B5D731-98C3-4596-9866-56540C04394F}"/>
              </a:ext>
            </a:extLst>
          </p:cNvPr>
          <p:cNvSpPr/>
          <p:nvPr/>
        </p:nvSpPr>
        <p:spPr>
          <a:xfrm>
            <a:off x="4224832" y="5449400"/>
            <a:ext cx="410370" cy="24622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r>
              <a:rPr kumimoji="1" lang="ja-JP" altLang="en-US" sz="1600" b="1" dirty="0">
                <a:solidFill>
                  <a:schemeClr val="tx1"/>
                </a:solidFill>
              </a:rPr>
              <a:t>期間</a:t>
            </a:r>
          </a:p>
        </p:txBody>
      </p:sp>
      <p:sp>
        <p:nvSpPr>
          <p:cNvPr id="21" name="正方形/長方形 20">
            <a:extLst>
              <a:ext uri="{FF2B5EF4-FFF2-40B4-BE49-F238E27FC236}">
                <a16:creationId xmlns:a16="http://schemas.microsoft.com/office/drawing/2014/main" id="{FD36FA3F-E6D9-45B4-8614-6A2893753CF1}"/>
              </a:ext>
            </a:extLst>
          </p:cNvPr>
          <p:cNvSpPr/>
          <p:nvPr/>
        </p:nvSpPr>
        <p:spPr>
          <a:xfrm>
            <a:off x="814677" y="3505719"/>
            <a:ext cx="246221" cy="41036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t" anchorCtr="0">
            <a:spAutoFit/>
          </a:bodyPr>
          <a:lstStyle/>
          <a:p>
            <a:pPr algn="ctr"/>
            <a:r>
              <a:rPr kumimoji="1" lang="ja-JP" altLang="en-US" sz="1600" b="1" dirty="0">
                <a:solidFill>
                  <a:schemeClr val="tx1"/>
                </a:solidFill>
              </a:rPr>
              <a:t>血糖</a:t>
            </a:r>
          </a:p>
        </p:txBody>
      </p:sp>
      <p:sp>
        <p:nvSpPr>
          <p:cNvPr id="22" name="正方形/長方形 21">
            <a:extLst>
              <a:ext uri="{FF2B5EF4-FFF2-40B4-BE49-F238E27FC236}">
                <a16:creationId xmlns:a16="http://schemas.microsoft.com/office/drawing/2014/main" id="{FBD5C419-7F8A-457D-B7C5-F72CF9C8B783}"/>
              </a:ext>
            </a:extLst>
          </p:cNvPr>
          <p:cNvSpPr/>
          <p:nvPr/>
        </p:nvSpPr>
        <p:spPr>
          <a:xfrm>
            <a:off x="6610407" y="5581747"/>
            <a:ext cx="1077218" cy="18466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r"/>
            <a:r>
              <a:rPr lang="ja-JP" altLang="en-US" sz="1200" b="1" dirty="0">
                <a:solidFill>
                  <a:schemeClr val="tx1"/>
                </a:solidFill>
              </a:rPr>
              <a:t>（イメージ図）</a:t>
            </a:r>
            <a:endParaRPr kumimoji="1" lang="ja-JP" altLang="en-US" sz="1200" b="1" dirty="0">
              <a:solidFill>
                <a:schemeClr val="tx1"/>
              </a:solidFill>
            </a:endParaRPr>
          </a:p>
        </p:txBody>
      </p:sp>
      <p:pic>
        <p:nvPicPr>
          <p:cNvPr id="25" name="図 24">
            <a:extLst>
              <a:ext uri="{FF2B5EF4-FFF2-40B4-BE49-F238E27FC236}">
                <a16:creationId xmlns:a16="http://schemas.microsoft.com/office/drawing/2014/main" id="{7E07AEFD-59E8-4B08-91A2-51DA270FC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408" y="2767262"/>
            <a:ext cx="894208" cy="1335506"/>
          </a:xfrm>
          <a:prstGeom prst="rect">
            <a:avLst/>
          </a:prstGeom>
        </p:spPr>
      </p:pic>
      <p:pic>
        <p:nvPicPr>
          <p:cNvPr id="27" name="図 26">
            <a:extLst>
              <a:ext uri="{FF2B5EF4-FFF2-40B4-BE49-F238E27FC236}">
                <a16:creationId xmlns:a16="http://schemas.microsoft.com/office/drawing/2014/main" id="{7CFFA394-0445-4853-966C-34C9B35E4E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4906" y="1834450"/>
            <a:ext cx="847755" cy="1300666"/>
          </a:xfrm>
          <a:prstGeom prst="rect">
            <a:avLst/>
          </a:prstGeom>
        </p:spPr>
      </p:pic>
      <p:pic>
        <p:nvPicPr>
          <p:cNvPr id="29" name="図 28">
            <a:extLst>
              <a:ext uri="{FF2B5EF4-FFF2-40B4-BE49-F238E27FC236}">
                <a16:creationId xmlns:a16="http://schemas.microsoft.com/office/drawing/2014/main" id="{660ADD74-5134-4A9F-ABD4-8D2B092499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9700" y="3264532"/>
            <a:ext cx="917435" cy="1904548"/>
          </a:xfrm>
          <a:prstGeom prst="rect">
            <a:avLst/>
          </a:prstGeom>
        </p:spPr>
      </p:pic>
      <p:sp>
        <p:nvSpPr>
          <p:cNvPr id="26" name="正方形/長方形 25">
            <a:extLst>
              <a:ext uri="{FF2B5EF4-FFF2-40B4-BE49-F238E27FC236}">
                <a16:creationId xmlns:a16="http://schemas.microsoft.com/office/drawing/2014/main" id="{1E1A8223-C9C2-41DE-83C9-5E9DCE6E85CE}"/>
              </a:ext>
            </a:extLst>
          </p:cNvPr>
          <p:cNvSpPr/>
          <p:nvPr/>
        </p:nvSpPr>
        <p:spPr>
          <a:xfrm>
            <a:off x="2609839" y="6519446"/>
            <a:ext cx="6534161" cy="338554"/>
          </a:xfrm>
          <a:prstGeom prst="rect">
            <a:avLst/>
          </a:prstGeom>
        </p:spPr>
        <p:txBody>
          <a:bodyPr wrap="none" anchor="b" anchorCtr="0">
            <a:spAutoFit/>
          </a:bodyPr>
          <a:lstStyle/>
          <a:p>
            <a:pPr algn="r"/>
            <a:r>
              <a:rPr lang="ja-JP" altLang="en-US" sz="800" dirty="0">
                <a:solidFill>
                  <a:srgbClr val="231815"/>
                </a:solidFill>
                <a:latin typeface="KozGoPr6N-Medium"/>
              </a:rPr>
              <a:t>参考：日本糖尿病学会 編・著：患者さんとその家族のための糖尿病治療の手びき</a:t>
            </a:r>
            <a:r>
              <a:rPr lang="en-US" altLang="ja-JP" sz="800" dirty="0">
                <a:solidFill>
                  <a:srgbClr val="231815"/>
                </a:solidFill>
                <a:latin typeface="KozGoPr6N-Medium"/>
              </a:rPr>
              <a:t>2017 </a:t>
            </a:r>
            <a:r>
              <a:rPr lang="ja-JP" altLang="en-US" sz="800" dirty="0">
                <a:solidFill>
                  <a:srgbClr val="231815"/>
                </a:solidFill>
                <a:latin typeface="KozGoPr6N-Medium"/>
              </a:rPr>
              <a:t>改訂第</a:t>
            </a:r>
            <a:r>
              <a:rPr lang="en-US" altLang="ja-JP" sz="800" dirty="0">
                <a:solidFill>
                  <a:srgbClr val="231815"/>
                </a:solidFill>
                <a:latin typeface="KozGoPr6N-Medium"/>
              </a:rPr>
              <a:t>57</a:t>
            </a:r>
            <a:r>
              <a:rPr lang="ja-JP" altLang="en-US" sz="800" dirty="0">
                <a:solidFill>
                  <a:srgbClr val="231815"/>
                </a:solidFill>
                <a:latin typeface="KozGoPr6N-Medium"/>
              </a:rPr>
              <a:t>版</a:t>
            </a:r>
            <a:r>
              <a:rPr lang="en-US" altLang="ja-JP" sz="800" dirty="0">
                <a:solidFill>
                  <a:srgbClr val="231815"/>
                </a:solidFill>
                <a:latin typeface="KozGoPr6N-Medium"/>
              </a:rPr>
              <a:t>, p. 23-34, </a:t>
            </a:r>
            <a:r>
              <a:rPr lang="ja-JP" altLang="en-US" sz="800" dirty="0">
                <a:solidFill>
                  <a:srgbClr val="231815"/>
                </a:solidFill>
                <a:latin typeface="KozGoPr6N-Medium"/>
              </a:rPr>
              <a:t>日本糖尿病協会・南江堂 </a:t>
            </a:r>
            <a:r>
              <a:rPr lang="en-US" altLang="ja-JP" sz="800" dirty="0">
                <a:solidFill>
                  <a:srgbClr val="231815"/>
                </a:solidFill>
                <a:latin typeface="KozGoPr6N-Medium"/>
              </a:rPr>
              <a:t>2017</a:t>
            </a:r>
          </a:p>
          <a:p>
            <a:pPr algn="r"/>
            <a:r>
              <a:rPr lang="ja-JP" altLang="en-US" sz="800" dirty="0">
                <a:solidFill>
                  <a:srgbClr val="231815"/>
                </a:solidFill>
                <a:latin typeface="KozGoPr6N-Medium"/>
              </a:rPr>
              <a:t>日本糖尿病協会 編：糖尿病連携手帳 第</a:t>
            </a:r>
            <a:r>
              <a:rPr lang="en-US" altLang="ja-JP" sz="800" dirty="0">
                <a:solidFill>
                  <a:srgbClr val="231815"/>
                </a:solidFill>
                <a:latin typeface="KozGoPr6N-Medium"/>
              </a:rPr>
              <a:t>3</a:t>
            </a:r>
            <a:r>
              <a:rPr lang="ja-JP" altLang="en-US" sz="800" dirty="0">
                <a:solidFill>
                  <a:srgbClr val="231815"/>
                </a:solidFill>
                <a:latin typeface="KozGoPr6N-Medium"/>
              </a:rPr>
              <a:t>版</a:t>
            </a:r>
            <a:r>
              <a:rPr lang="en-US" altLang="ja-JP" sz="800" dirty="0">
                <a:solidFill>
                  <a:srgbClr val="231815"/>
                </a:solidFill>
                <a:latin typeface="KozGoPr6N-Medium"/>
              </a:rPr>
              <a:t>, p.30-33, </a:t>
            </a:r>
            <a:r>
              <a:rPr lang="ja-JP" altLang="en-US" sz="800" dirty="0">
                <a:solidFill>
                  <a:srgbClr val="231815"/>
                </a:solidFill>
                <a:latin typeface="KozGoPr6N-Medium"/>
              </a:rPr>
              <a:t>日本糖尿病協会 </a:t>
            </a:r>
            <a:r>
              <a:rPr lang="en-US" altLang="ja-JP" sz="800" dirty="0">
                <a:solidFill>
                  <a:srgbClr val="231815"/>
                </a:solidFill>
                <a:latin typeface="KozGoPr6N-Medium"/>
              </a:rPr>
              <a:t>2017</a:t>
            </a:r>
          </a:p>
        </p:txBody>
      </p:sp>
    </p:spTree>
    <p:extLst>
      <p:ext uri="{BB962C8B-B14F-4D97-AF65-F5344CB8AC3E}">
        <p14:creationId xmlns:p14="http://schemas.microsoft.com/office/powerpoint/2010/main" val="1901744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56B4742-9E02-456E-9CB9-469411E12C03}"/>
              </a:ext>
            </a:extLst>
          </p:cNvPr>
          <p:cNvSpPr>
            <a:spLocks noGrp="1"/>
          </p:cNvSpPr>
          <p:nvPr>
            <p:ph type="sldNum" sz="quarter" idx="4294967295"/>
          </p:nvPr>
        </p:nvSpPr>
        <p:spPr>
          <a:xfrm>
            <a:off x="0" y="6623050"/>
            <a:ext cx="309700" cy="2154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D83A67-C334-4EBD-BE04-EE2E4B494E79}" type="slidenum">
              <a:rPr kumimoji="1" lang="en-US" altLang="ja-JP" sz="8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1" lang="en-US" altLang="en-US" sz="8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3" name="タイトル 2">
            <a:extLst>
              <a:ext uri="{FF2B5EF4-FFF2-40B4-BE49-F238E27FC236}">
                <a16:creationId xmlns:a16="http://schemas.microsoft.com/office/drawing/2014/main" id="{E0742150-4311-4450-8511-4DADD2C25D3B}"/>
              </a:ext>
            </a:extLst>
          </p:cNvPr>
          <p:cNvSpPr>
            <a:spLocks noGrp="1"/>
          </p:cNvSpPr>
          <p:nvPr>
            <p:ph type="title"/>
          </p:nvPr>
        </p:nvSpPr>
        <p:spPr/>
        <p:txBody>
          <a:bodyPr/>
          <a:lstStyle/>
          <a:p>
            <a:r>
              <a:rPr kumimoji="1" lang="ja-JP" altLang="en-US" dirty="0"/>
              <a:t>三大合併症とは？</a:t>
            </a:r>
          </a:p>
        </p:txBody>
      </p:sp>
      <p:sp>
        <p:nvSpPr>
          <p:cNvPr id="5" name="四角形: 角を丸くする 4">
            <a:extLst>
              <a:ext uri="{FF2B5EF4-FFF2-40B4-BE49-F238E27FC236}">
                <a16:creationId xmlns:a16="http://schemas.microsoft.com/office/drawing/2014/main" id="{4E919C2C-BC59-460B-B9A8-FEBC34AA4783}"/>
              </a:ext>
            </a:extLst>
          </p:cNvPr>
          <p:cNvSpPr/>
          <p:nvPr/>
        </p:nvSpPr>
        <p:spPr>
          <a:xfrm>
            <a:off x="252000" y="1623454"/>
            <a:ext cx="2700000" cy="389348"/>
          </a:xfrm>
          <a:prstGeom prst="roundRect">
            <a:avLst/>
          </a:prstGeom>
          <a:solidFill>
            <a:srgbClr val="009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Arial"/>
                <a:ea typeface="メイリオ"/>
                <a:cs typeface="+mn-cs"/>
              </a:rPr>
              <a:t>糖尿病腎症</a:t>
            </a:r>
          </a:p>
        </p:txBody>
      </p:sp>
      <p:sp>
        <p:nvSpPr>
          <p:cNvPr id="6" name="四角形: 角を丸くする 5">
            <a:extLst>
              <a:ext uri="{FF2B5EF4-FFF2-40B4-BE49-F238E27FC236}">
                <a16:creationId xmlns:a16="http://schemas.microsoft.com/office/drawing/2014/main" id="{59BE56A8-CF5D-4921-8747-D69CBC446C9A}"/>
              </a:ext>
            </a:extLst>
          </p:cNvPr>
          <p:cNvSpPr/>
          <p:nvPr/>
        </p:nvSpPr>
        <p:spPr>
          <a:xfrm>
            <a:off x="3222000" y="1623454"/>
            <a:ext cx="2700000" cy="389348"/>
          </a:xfrm>
          <a:prstGeom prst="roundRect">
            <a:avLst/>
          </a:prstGeom>
          <a:solidFill>
            <a:srgbClr val="009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Arial"/>
                <a:ea typeface="メイリオ"/>
                <a:cs typeface="+mn-cs"/>
              </a:rPr>
              <a:t>糖尿病網膜症</a:t>
            </a:r>
          </a:p>
        </p:txBody>
      </p:sp>
      <p:sp>
        <p:nvSpPr>
          <p:cNvPr id="7" name="四角形: 角を丸くする 6">
            <a:extLst>
              <a:ext uri="{FF2B5EF4-FFF2-40B4-BE49-F238E27FC236}">
                <a16:creationId xmlns:a16="http://schemas.microsoft.com/office/drawing/2014/main" id="{8CE6288A-2C73-44BE-83EC-11B8443C1DF4}"/>
              </a:ext>
            </a:extLst>
          </p:cNvPr>
          <p:cNvSpPr/>
          <p:nvPr/>
        </p:nvSpPr>
        <p:spPr>
          <a:xfrm>
            <a:off x="6192000" y="1623454"/>
            <a:ext cx="2700000" cy="389348"/>
          </a:xfrm>
          <a:prstGeom prst="roundRect">
            <a:avLst/>
          </a:prstGeom>
          <a:solidFill>
            <a:srgbClr val="009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Arial"/>
                <a:ea typeface="メイリオ"/>
                <a:cs typeface="+mn-cs"/>
              </a:rPr>
              <a:t>糖尿病神経障害</a:t>
            </a:r>
          </a:p>
        </p:txBody>
      </p:sp>
      <p:sp>
        <p:nvSpPr>
          <p:cNvPr id="12" name="テキスト ボックス 11">
            <a:extLst>
              <a:ext uri="{FF2B5EF4-FFF2-40B4-BE49-F238E27FC236}">
                <a16:creationId xmlns:a16="http://schemas.microsoft.com/office/drawing/2014/main" id="{0636C28E-2176-4A3D-A2AF-CC1E1026DF9C}"/>
              </a:ext>
            </a:extLst>
          </p:cNvPr>
          <p:cNvSpPr txBox="1"/>
          <p:nvPr/>
        </p:nvSpPr>
        <p:spPr>
          <a:xfrm>
            <a:off x="252000" y="4725402"/>
            <a:ext cx="27000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B050"/>
                </a:solidFill>
                <a:effectLst/>
                <a:uLnTx/>
                <a:uFillTx/>
                <a:latin typeface="Arial"/>
                <a:ea typeface="メイリオ"/>
                <a:cs typeface="+mn-cs"/>
              </a:rPr>
              <a:t>●</a:t>
            </a:r>
            <a:r>
              <a:rPr kumimoji="1" lang="ja-JP" altLang="en-US" sz="1400" b="0" i="0" u="none" strike="noStrike" kern="1200" cap="none" spc="0" normalizeH="0" baseline="0" noProof="0" dirty="0">
                <a:ln>
                  <a:noFill/>
                </a:ln>
                <a:solidFill>
                  <a:prstClr val="black"/>
                </a:solidFill>
                <a:effectLst/>
                <a:uLnTx/>
                <a:uFillTx/>
                <a:latin typeface="Arial"/>
                <a:ea typeface="メイリオ"/>
                <a:cs typeface="+mn-cs"/>
              </a:rPr>
              <a:t>腎臓の機能が低下する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B050"/>
                </a:solidFill>
                <a:effectLst/>
                <a:uLnTx/>
                <a:uFillTx/>
                <a:latin typeface="Arial"/>
                <a:ea typeface="メイリオ"/>
                <a:cs typeface="+mn-cs"/>
              </a:rPr>
              <a:t>●</a:t>
            </a:r>
            <a:r>
              <a:rPr kumimoji="1" lang="ja-JP" altLang="en-US" sz="1400" b="0" i="0" u="none" strike="noStrike" kern="1200" cap="none" spc="0" normalizeH="0" baseline="0" noProof="0" dirty="0">
                <a:ln>
                  <a:noFill/>
                </a:ln>
                <a:solidFill>
                  <a:prstClr val="black"/>
                </a:solidFill>
                <a:effectLst/>
                <a:uLnTx/>
                <a:uFillTx/>
                <a:latin typeface="Arial"/>
                <a:ea typeface="メイリオ"/>
                <a:cs typeface="+mn-cs"/>
              </a:rPr>
              <a:t>腎不全になると人工透析が</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Arial"/>
                <a:ea typeface="メイリオ"/>
                <a:cs typeface="+mn-cs"/>
              </a:rPr>
              <a:t>　必要になる</a:t>
            </a:r>
          </a:p>
        </p:txBody>
      </p:sp>
      <p:sp>
        <p:nvSpPr>
          <p:cNvPr id="13" name="テキスト ボックス 12">
            <a:extLst>
              <a:ext uri="{FF2B5EF4-FFF2-40B4-BE49-F238E27FC236}">
                <a16:creationId xmlns:a16="http://schemas.microsoft.com/office/drawing/2014/main" id="{DCBE3C90-DA0D-42B9-80A4-37292CB3EBD6}"/>
              </a:ext>
            </a:extLst>
          </p:cNvPr>
          <p:cNvSpPr txBox="1"/>
          <p:nvPr/>
        </p:nvSpPr>
        <p:spPr>
          <a:xfrm>
            <a:off x="3222000" y="4725402"/>
            <a:ext cx="2700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B050"/>
                </a:solidFill>
                <a:effectLst/>
                <a:uLnTx/>
                <a:uFillTx/>
                <a:latin typeface="Arial"/>
                <a:ea typeface="メイリオ"/>
                <a:cs typeface="+mn-cs"/>
              </a:rPr>
              <a:t>●</a:t>
            </a:r>
            <a:r>
              <a:rPr kumimoji="1" lang="ja-JP" altLang="en-US" sz="1400" b="0" i="0" u="none" strike="noStrike" kern="1200" cap="none" spc="0" normalizeH="0" baseline="0" noProof="0" dirty="0">
                <a:ln>
                  <a:noFill/>
                </a:ln>
                <a:solidFill>
                  <a:prstClr val="black"/>
                </a:solidFill>
                <a:effectLst/>
                <a:uLnTx/>
                <a:uFillTx/>
                <a:latin typeface="Arial"/>
                <a:ea typeface="メイリオ"/>
                <a:cs typeface="+mn-cs"/>
              </a:rPr>
              <a:t>目の網膜に障害がおこる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B050"/>
                </a:solidFill>
                <a:effectLst/>
                <a:uLnTx/>
                <a:uFillTx/>
                <a:latin typeface="Arial"/>
                <a:ea typeface="メイリオ"/>
                <a:cs typeface="+mn-cs"/>
              </a:rPr>
              <a:t>●</a:t>
            </a:r>
            <a:r>
              <a:rPr kumimoji="1" lang="ja-JP" altLang="en-US" sz="1400" b="0" i="0" u="none" strike="noStrike" kern="1200" cap="none" spc="0" normalizeH="0" baseline="0" noProof="0" dirty="0">
                <a:ln>
                  <a:noFill/>
                </a:ln>
                <a:solidFill>
                  <a:prstClr val="black"/>
                </a:solidFill>
                <a:effectLst/>
                <a:uLnTx/>
                <a:uFillTx/>
                <a:latin typeface="Arial"/>
                <a:ea typeface="メイリオ"/>
                <a:cs typeface="+mn-cs"/>
              </a:rPr>
              <a:t>失明するおそれがある</a:t>
            </a:r>
          </a:p>
        </p:txBody>
      </p:sp>
      <p:sp>
        <p:nvSpPr>
          <p:cNvPr id="15" name="テキスト ボックス 14">
            <a:extLst>
              <a:ext uri="{FF2B5EF4-FFF2-40B4-BE49-F238E27FC236}">
                <a16:creationId xmlns:a16="http://schemas.microsoft.com/office/drawing/2014/main" id="{ECFBD526-8707-4055-B0F5-C1383A311ABC}"/>
              </a:ext>
            </a:extLst>
          </p:cNvPr>
          <p:cNvSpPr txBox="1"/>
          <p:nvPr/>
        </p:nvSpPr>
        <p:spPr>
          <a:xfrm>
            <a:off x="6192000" y="4725402"/>
            <a:ext cx="2700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B050"/>
                </a:solidFill>
                <a:effectLst/>
                <a:uLnTx/>
                <a:uFillTx/>
                <a:latin typeface="Arial"/>
                <a:ea typeface="メイリオ"/>
                <a:cs typeface="+mn-cs"/>
              </a:rPr>
              <a:t>●</a:t>
            </a:r>
            <a:r>
              <a:rPr kumimoji="1" lang="ja-JP" altLang="en-US" sz="1400" b="0" i="0" u="none" strike="noStrike" kern="1200" cap="none" spc="0" normalizeH="0" baseline="0" noProof="0" dirty="0">
                <a:ln>
                  <a:noFill/>
                </a:ln>
                <a:solidFill>
                  <a:prstClr val="black"/>
                </a:solidFill>
                <a:effectLst/>
                <a:uLnTx/>
                <a:uFillTx/>
                <a:latin typeface="Arial"/>
                <a:ea typeface="メイリオ"/>
                <a:cs typeface="+mn-cs"/>
              </a:rPr>
              <a:t>手足の感覚が鈍くなる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B050"/>
                </a:solidFill>
                <a:effectLst/>
                <a:uLnTx/>
                <a:uFillTx/>
                <a:latin typeface="Arial"/>
                <a:ea typeface="メイリオ"/>
                <a:cs typeface="+mn-cs"/>
              </a:rPr>
              <a:t>●</a:t>
            </a:r>
            <a:r>
              <a:rPr kumimoji="1" lang="ja-JP" altLang="en-US" sz="1400" b="0" i="0" u="none" strike="noStrike" kern="1200" cap="none" spc="0" normalizeH="0" baseline="0" noProof="0" dirty="0">
                <a:ln>
                  <a:noFill/>
                </a:ln>
                <a:solidFill>
                  <a:prstClr val="black"/>
                </a:solidFill>
                <a:effectLst/>
                <a:uLnTx/>
                <a:uFillTx/>
                <a:latin typeface="Arial"/>
                <a:ea typeface="メイリオ"/>
                <a:cs typeface="+mn-cs"/>
              </a:rPr>
              <a:t>しびれや痛みがおこる</a:t>
            </a:r>
          </a:p>
        </p:txBody>
      </p:sp>
      <p:pic>
        <p:nvPicPr>
          <p:cNvPr id="16" name="図 15">
            <a:extLst>
              <a:ext uri="{FF2B5EF4-FFF2-40B4-BE49-F238E27FC236}">
                <a16:creationId xmlns:a16="http://schemas.microsoft.com/office/drawing/2014/main" id="{8C3EAA54-DA0E-47B4-9331-0BB813276A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2681" y="2726842"/>
            <a:ext cx="2518638" cy="1372045"/>
          </a:xfrm>
          <a:prstGeom prst="rect">
            <a:avLst/>
          </a:prstGeom>
        </p:spPr>
      </p:pic>
      <p:pic>
        <p:nvPicPr>
          <p:cNvPr id="17" name="図 16">
            <a:extLst>
              <a:ext uri="{FF2B5EF4-FFF2-40B4-BE49-F238E27FC236}">
                <a16:creationId xmlns:a16="http://schemas.microsoft.com/office/drawing/2014/main" id="{FC69495A-4831-4F59-B79E-DECAF6E287E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04476" y="2415406"/>
            <a:ext cx="1535049" cy="1994916"/>
          </a:xfrm>
          <a:prstGeom prst="rect">
            <a:avLst/>
          </a:prstGeom>
        </p:spPr>
      </p:pic>
      <p:pic>
        <p:nvPicPr>
          <p:cNvPr id="18" name="図 17">
            <a:extLst>
              <a:ext uri="{FF2B5EF4-FFF2-40B4-BE49-F238E27FC236}">
                <a16:creationId xmlns:a16="http://schemas.microsoft.com/office/drawing/2014/main" id="{DDA3CE81-8B78-43DF-BF3A-04FE9FECBF0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398810" y="2557900"/>
            <a:ext cx="2286381" cy="1709928"/>
          </a:xfrm>
          <a:prstGeom prst="rect">
            <a:avLst/>
          </a:prstGeom>
        </p:spPr>
      </p:pic>
      <p:sp>
        <p:nvSpPr>
          <p:cNvPr id="14" name="正方形/長方形 13">
            <a:extLst>
              <a:ext uri="{FF2B5EF4-FFF2-40B4-BE49-F238E27FC236}">
                <a16:creationId xmlns:a16="http://schemas.microsoft.com/office/drawing/2014/main" id="{A822CDD2-5091-47F5-A0E8-7F77D5AC041E}"/>
              </a:ext>
            </a:extLst>
          </p:cNvPr>
          <p:cNvSpPr/>
          <p:nvPr/>
        </p:nvSpPr>
        <p:spPr>
          <a:xfrm>
            <a:off x="2609839" y="6519446"/>
            <a:ext cx="6534161" cy="338554"/>
          </a:xfrm>
          <a:prstGeom prst="rect">
            <a:avLst/>
          </a:prstGeom>
        </p:spPr>
        <p:txBody>
          <a:bodyPr wrap="none" anchor="b" anchorCtr="0">
            <a:spAutoFit/>
          </a:bodyPr>
          <a:lstStyle/>
          <a:p>
            <a:pPr algn="r"/>
            <a:r>
              <a:rPr lang="ja-JP" altLang="en-US" sz="800" dirty="0">
                <a:solidFill>
                  <a:srgbClr val="231815"/>
                </a:solidFill>
                <a:latin typeface="KozGoPr6N-Medium"/>
              </a:rPr>
              <a:t>参考：日本糖尿病学会 編・著：患者さんとその家族のための糖尿病治療の手びき</a:t>
            </a:r>
            <a:r>
              <a:rPr lang="en-US" altLang="ja-JP" sz="800" dirty="0">
                <a:solidFill>
                  <a:srgbClr val="231815"/>
                </a:solidFill>
                <a:latin typeface="KozGoPr6N-Medium"/>
              </a:rPr>
              <a:t>2017 </a:t>
            </a:r>
            <a:r>
              <a:rPr lang="ja-JP" altLang="en-US" sz="800" dirty="0">
                <a:solidFill>
                  <a:srgbClr val="231815"/>
                </a:solidFill>
                <a:latin typeface="KozGoPr6N-Medium"/>
              </a:rPr>
              <a:t>改訂第</a:t>
            </a:r>
            <a:r>
              <a:rPr lang="en-US" altLang="ja-JP" sz="800" dirty="0">
                <a:solidFill>
                  <a:srgbClr val="231815"/>
                </a:solidFill>
                <a:latin typeface="KozGoPr6N-Medium"/>
              </a:rPr>
              <a:t>57</a:t>
            </a:r>
            <a:r>
              <a:rPr lang="ja-JP" altLang="en-US" sz="800" dirty="0">
                <a:solidFill>
                  <a:srgbClr val="231815"/>
                </a:solidFill>
                <a:latin typeface="KozGoPr6N-Medium"/>
              </a:rPr>
              <a:t>版</a:t>
            </a:r>
            <a:r>
              <a:rPr lang="en-US" altLang="ja-JP" sz="800" dirty="0">
                <a:solidFill>
                  <a:srgbClr val="231815"/>
                </a:solidFill>
                <a:latin typeface="KozGoPr6N-Medium"/>
              </a:rPr>
              <a:t>, p. 23-34, </a:t>
            </a:r>
            <a:r>
              <a:rPr lang="ja-JP" altLang="en-US" sz="800" dirty="0">
                <a:solidFill>
                  <a:srgbClr val="231815"/>
                </a:solidFill>
                <a:latin typeface="KozGoPr6N-Medium"/>
              </a:rPr>
              <a:t>日本糖尿病協会・南江堂 </a:t>
            </a:r>
            <a:r>
              <a:rPr lang="en-US" altLang="ja-JP" sz="800" dirty="0">
                <a:solidFill>
                  <a:srgbClr val="231815"/>
                </a:solidFill>
                <a:latin typeface="KozGoPr6N-Medium"/>
              </a:rPr>
              <a:t>2017</a:t>
            </a:r>
          </a:p>
          <a:p>
            <a:pPr algn="r"/>
            <a:r>
              <a:rPr lang="ja-JP" altLang="en-US" sz="800" dirty="0">
                <a:solidFill>
                  <a:srgbClr val="231815"/>
                </a:solidFill>
                <a:latin typeface="KozGoPr6N-Medium"/>
              </a:rPr>
              <a:t>日本糖尿病協会 編：糖尿病連携手帳 第</a:t>
            </a:r>
            <a:r>
              <a:rPr lang="en-US" altLang="ja-JP" sz="800" dirty="0">
                <a:solidFill>
                  <a:srgbClr val="231815"/>
                </a:solidFill>
                <a:latin typeface="KozGoPr6N-Medium"/>
              </a:rPr>
              <a:t>3</a:t>
            </a:r>
            <a:r>
              <a:rPr lang="ja-JP" altLang="en-US" sz="800" dirty="0">
                <a:solidFill>
                  <a:srgbClr val="231815"/>
                </a:solidFill>
                <a:latin typeface="KozGoPr6N-Medium"/>
              </a:rPr>
              <a:t>版</a:t>
            </a:r>
            <a:r>
              <a:rPr lang="en-US" altLang="ja-JP" sz="800" dirty="0">
                <a:solidFill>
                  <a:srgbClr val="231815"/>
                </a:solidFill>
                <a:latin typeface="KozGoPr6N-Medium"/>
              </a:rPr>
              <a:t>, p.30-33, </a:t>
            </a:r>
            <a:r>
              <a:rPr lang="ja-JP" altLang="en-US" sz="800" dirty="0">
                <a:solidFill>
                  <a:srgbClr val="231815"/>
                </a:solidFill>
                <a:latin typeface="KozGoPr6N-Medium"/>
              </a:rPr>
              <a:t>日本糖尿病協会 </a:t>
            </a:r>
            <a:r>
              <a:rPr lang="en-US" altLang="ja-JP" sz="800" dirty="0">
                <a:solidFill>
                  <a:srgbClr val="231815"/>
                </a:solidFill>
                <a:latin typeface="KozGoPr6N-Medium"/>
              </a:rPr>
              <a:t>2017</a:t>
            </a:r>
          </a:p>
        </p:txBody>
      </p:sp>
      <p:sp>
        <p:nvSpPr>
          <p:cNvPr id="19" name="テキスト ボックス 18">
            <a:extLst>
              <a:ext uri="{FF2B5EF4-FFF2-40B4-BE49-F238E27FC236}">
                <a16:creationId xmlns:a16="http://schemas.microsoft.com/office/drawing/2014/main" id="{8F5838AD-411D-4CA7-8230-6203951AC69E}"/>
              </a:ext>
            </a:extLst>
          </p:cNvPr>
          <p:cNvSpPr txBox="1"/>
          <p:nvPr/>
        </p:nvSpPr>
        <p:spPr>
          <a:xfrm>
            <a:off x="1324571" y="5840445"/>
            <a:ext cx="7109639" cy="646331"/>
          </a:xfrm>
          <a:prstGeom prst="rect">
            <a:avLst/>
          </a:prstGeom>
          <a:noFill/>
        </p:spPr>
        <p:txBody>
          <a:bodyPr wrap="none" rtlCol="0">
            <a:spAutoFit/>
          </a:bodyPr>
          <a:lstStyle/>
          <a:p>
            <a:pPr algn="ctr"/>
            <a:r>
              <a:rPr lang="ja-JP" altLang="en-US" b="1" dirty="0"/>
              <a:t>このような合併症を防ぐためにも、</a:t>
            </a:r>
          </a:p>
          <a:p>
            <a:pPr algn="ctr"/>
            <a:r>
              <a:rPr lang="ja-JP" altLang="en-US" b="1" dirty="0"/>
              <a:t>今からさっそく食事・運動療法や薬物療法を始めていきましょう！</a:t>
            </a:r>
            <a:endParaRPr kumimoji="1" lang="ja-JP" altLang="en-US" dirty="0"/>
          </a:p>
        </p:txBody>
      </p:sp>
    </p:spTree>
    <p:extLst>
      <p:ext uri="{BB962C8B-B14F-4D97-AF65-F5344CB8AC3E}">
        <p14:creationId xmlns:p14="http://schemas.microsoft.com/office/powerpoint/2010/main" val="2815787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CFFFBCB-8034-4D37-AAD3-8C020A3FE177}"/>
              </a:ext>
            </a:extLst>
          </p:cNvPr>
          <p:cNvSpPr>
            <a:spLocks noGrp="1"/>
          </p:cNvSpPr>
          <p:nvPr>
            <p:ph type="title"/>
          </p:nvPr>
        </p:nvSpPr>
        <p:spPr/>
        <p:txBody>
          <a:bodyPr>
            <a:normAutofit fontScale="90000"/>
          </a:bodyPr>
          <a:lstStyle/>
          <a:p>
            <a:r>
              <a:rPr kumimoji="1" lang="ja-JP" altLang="en-US" dirty="0"/>
              <a:t>今日から始める！ワンポイント生活改善</a:t>
            </a:r>
          </a:p>
        </p:txBody>
      </p:sp>
      <p:sp>
        <p:nvSpPr>
          <p:cNvPr id="5" name="正方形/長方形 4">
            <a:extLst>
              <a:ext uri="{FF2B5EF4-FFF2-40B4-BE49-F238E27FC236}">
                <a16:creationId xmlns:a16="http://schemas.microsoft.com/office/drawing/2014/main" id="{FA9D8BF5-80A2-485B-93A1-69C553F512B5}"/>
              </a:ext>
            </a:extLst>
          </p:cNvPr>
          <p:cNvSpPr/>
          <p:nvPr/>
        </p:nvSpPr>
        <p:spPr>
          <a:xfrm>
            <a:off x="309700" y="1341438"/>
            <a:ext cx="6995160" cy="1292662"/>
          </a:xfrm>
          <a:prstGeom prst="rect">
            <a:avLst/>
          </a:prstGeom>
        </p:spPr>
        <p:txBody>
          <a:bodyPr wrap="square">
            <a:spAutoFit/>
          </a:bodyPr>
          <a:lstStyle/>
          <a:p>
            <a:pPr>
              <a:buClr>
                <a:srgbClr val="00B050"/>
              </a:buClr>
            </a:pPr>
            <a:r>
              <a:rPr lang="ja-JP" altLang="en-US" sz="2400" b="1" dirty="0"/>
              <a:t>おやつを食べたいとき</a:t>
            </a:r>
            <a:endParaRPr lang="en-US" altLang="ja-JP" sz="2400" b="1" dirty="0"/>
          </a:p>
          <a:p>
            <a:pPr marL="285750" indent="-285750">
              <a:buClr>
                <a:srgbClr val="00B050"/>
              </a:buClr>
              <a:buFont typeface="Wingdings" panose="05000000000000000000" pitchFamily="2" charset="2"/>
              <a:buChar char="n"/>
            </a:pPr>
            <a:r>
              <a:rPr lang="ja-JP" altLang="en-US" b="1" dirty="0"/>
              <a:t>おやつは少な目に！</a:t>
            </a:r>
            <a:endParaRPr lang="en-US" altLang="ja-JP" b="1" dirty="0"/>
          </a:p>
          <a:p>
            <a:pPr marL="285750" indent="-285750">
              <a:buClr>
                <a:srgbClr val="00B050"/>
              </a:buClr>
              <a:buFont typeface="Wingdings" panose="05000000000000000000" pitchFamily="2" charset="2"/>
              <a:buChar char="n"/>
            </a:pPr>
            <a:r>
              <a:rPr lang="ja-JP" altLang="en-US" b="1" dirty="0"/>
              <a:t>夕食後は避ける</a:t>
            </a:r>
            <a:endParaRPr lang="en-US" altLang="ja-JP" b="1" dirty="0"/>
          </a:p>
          <a:p>
            <a:pPr marL="285750" indent="-285750">
              <a:buClr>
                <a:srgbClr val="00B050"/>
              </a:buClr>
              <a:buFont typeface="Wingdings" panose="05000000000000000000" pitchFamily="2" charset="2"/>
              <a:buChar char="n"/>
            </a:pPr>
            <a:r>
              <a:rPr lang="ja-JP" altLang="en-US" b="1" dirty="0"/>
              <a:t>運動とセットにしてみる</a:t>
            </a:r>
            <a:endParaRPr lang="en-US" altLang="ja-JP" b="1" dirty="0"/>
          </a:p>
        </p:txBody>
      </p:sp>
      <p:sp>
        <p:nvSpPr>
          <p:cNvPr id="7" name="正方形/長方形 6">
            <a:extLst>
              <a:ext uri="{FF2B5EF4-FFF2-40B4-BE49-F238E27FC236}">
                <a16:creationId xmlns:a16="http://schemas.microsoft.com/office/drawing/2014/main" id="{E2C50958-A6D9-40D7-98EC-F57765C5E739}"/>
              </a:ext>
            </a:extLst>
          </p:cNvPr>
          <p:cNvSpPr/>
          <p:nvPr/>
        </p:nvSpPr>
        <p:spPr>
          <a:xfrm>
            <a:off x="309700" y="3033269"/>
            <a:ext cx="6995160" cy="1846659"/>
          </a:xfrm>
          <a:prstGeom prst="rect">
            <a:avLst/>
          </a:prstGeom>
        </p:spPr>
        <p:txBody>
          <a:bodyPr wrap="square">
            <a:spAutoFit/>
          </a:bodyPr>
          <a:lstStyle/>
          <a:p>
            <a:pPr>
              <a:buClr>
                <a:srgbClr val="00B050"/>
              </a:buClr>
            </a:pPr>
            <a:r>
              <a:rPr lang="ja-JP" altLang="en-US" sz="2400" b="1" dirty="0"/>
              <a:t>買い物に行ったとき</a:t>
            </a:r>
            <a:endParaRPr lang="en-US" altLang="ja-JP" sz="2400" b="1" dirty="0"/>
          </a:p>
          <a:p>
            <a:pPr marL="285750" indent="-285750">
              <a:buClr>
                <a:srgbClr val="00B050"/>
              </a:buClr>
              <a:buFont typeface="Wingdings" panose="05000000000000000000" pitchFamily="2" charset="2"/>
              <a:buChar char="n"/>
            </a:pPr>
            <a:r>
              <a:rPr lang="ja-JP" altLang="en-US" b="1" dirty="0"/>
              <a:t>献立に迷ったら、野菜で一品！</a:t>
            </a:r>
            <a:endParaRPr lang="en-US" altLang="ja-JP" b="1" dirty="0"/>
          </a:p>
          <a:p>
            <a:pPr>
              <a:buClr>
                <a:srgbClr val="00B050"/>
              </a:buClr>
            </a:pPr>
            <a:endParaRPr lang="en-US" altLang="ja-JP" b="1" dirty="0"/>
          </a:p>
          <a:p>
            <a:pPr marL="285750" indent="-285750">
              <a:buClr>
                <a:srgbClr val="00B050"/>
              </a:buClr>
              <a:buFont typeface="Wingdings" panose="05000000000000000000" pitchFamily="2" charset="2"/>
              <a:buChar char="n"/>
            </a:pPr>
            <a:r>
              <a:rPr lang="ja-JP" altLang="en-US" b="1" dirty="0"/>
              <a:t>野菜、海藻、きのこなど食物繊維が豊富な食べ物を</a:t>
            </a:r>
            <a:endParaRPr lang="en-US" altLang="ja-JP" b="1" dirty="0"/>
          </a:p>
          <a:p>
            <a:pPr marL="285750" indent="-285750">
              <a:buClr>
                <a:srgbClr val="00B050"/>
              </a:buClr>
              <a:buFont typeface="Wingdings" panose="05000000000000000000" pitchFamily="2" charset="2"/>
              <a:buChar char="n"/>
            </a:pPr>
            <a:endParaRPr lang="en-US" altLang="ja-JP" b="1" dirty="0"/>
          </a:p>
          <a:p>
            <a:pPr marL="285750" indent="-285750">
              <a:buClr>
                <a:srgbClr val="00B050"/>
              </a:buClr>
              <a:buFont typeface="Wingdings" panose="05000000000000000000" pitchFamily="2" charset="2"/>
              <a:buChar char="n"/>
            </a:pPr>
            <a:r>
              <a:rPr lang="ja-JP" altLang="en-US" b="1" dirty="0"/>
              <a:t>週に何度か、 お肉→お魚にチェンジ！</a:t>
            </a:r>
            <a:endParaRPr lang="en-US" altLang="ja-JP" sz="2400" b="1" dirty="0">
              <a:solidFill>
                <a:srgbClr val="231815"/>
              </a:solidFill>
              <a:latin typeface="KozGoPr6N-Bold"/>
            </a:endParaRPr>
          </a:p>
        </p:txBody>
      </p:sp>
      <p:sp>
        <p:nvSpPr>
          <p:cNvPr id="4" name="スライド番号プレースホルダー 3">
            <a:extLst>
              <a:ext uri="{FF2B5EF4-FFF2-40B4-BE49-F238E27FC236}">
                <a16:creationId xmlns:a16="http://schemas.microsoft.com/office/drawing/2014/main" id="{CAFAE4D5-0EE5-4AA4-B735-38E8DBFC769D}"/>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22</a:t>
            </a:fld>
            <a:endParaRPr lang="en-US" dirty="0"/>
          </a:p>
        </p:txBody>
      </p:sp>
      <p:pic>
        <p:nvPicPr>
          <p:cNvPr id="10" name="図 9">
            <a:extLst>
              <a:ext uri="{FF2B5EF4-FFF2-40B4-BE49-F238E27FC236}">
                <a16:creationId xmlns:a16="http://schemas.microsoft.com/office/drawing/2014/main" id="{D2B6D8BA-9AEE-4B2D-844C-B1B317E46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6787" y="1239253"/>
            <a:ext cx="1460493" cy="1739314"/>
          </a:xfrm>
          <a:prstGeom prst="rect">
            <a:avLst/>
          </a:prstGeom>
        </p:spPr>
      </p:pic>
      <p:pic>
        <p:nvPicPr>
          <p:cNvPr id="13" name="図 12">
            <a:extLst>
              <a:ext uri="{FF2B5EF4-FFF2-40B4-BE49-F238E27FC236}">
                <a16:creationId xmlns:a16="http://schemas.microsoft.com/office/drawing/2014/main" id="{539EBDD0-17C2-4331-B050-4676AA1BB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5085" y="3265057"/>
            <a:ext cx="1263896" cy="994541"/>
          </a:xfrm>
          <a:prstGeom prst="rect">
            <a:avLst/>
          </a:prstGeom>
        </p:spPr>
      </p:pic>
      <p:pic>
        <p:nvPicPr>
          <p:cNvPr id="15" name="図 14">
            <a:extLst>
              <a:ext uri="{FF2B5EF4-FFF2-40B4-BE49-F238E27FC236}">
                <a16:creationId xmlns:a16="http://schemas.microsoft.com/office/drawing/2014/main" id="{39DF2F76-A3A0-46CB-8B2B-6947BB4C7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3571" y="4600991"/>
            <a:ext cx="1926924" cy="1186198"/>
          </a:xfrm>
          <a:prstGeom prst="rect">
            <a:avLst/>
          </a:prstGeom>
        </p:spPr>
      </p:pic>
    </p:spTree>
    <p:extLst>
      <p:ext uri="{BB962C8B-B14F-4D97-AF65-F5344CB8AC3E}">
        <p14:creationId xmlns:p14="http://schemas.microsoft.com/office/powerpoint/2010/main" val="2758670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CFFFBCB-8034-4D37-AAD3-8C020A3FE177}"/>
              </a:ext>
            </a:extLst>
          </p:cNvPr>
          <p:cNvSpPr>
            <a:spLocks noGrp="1"/>
          </p:cNvSpPr>
          <p:nvPr>
            <p:ph type="title"/>
          </p:nvPr>
        </p:nvSpPr>
        <p:spPr/>
        <p:txBody>
          <a:bodyPr>
            <a:normAutofit fontScale="90000"/>
          </a:bodyPr>
          <a:lstStyle/>
          <a:p>
            <a:r>
              <a:rPr lang="ja-JP" altLang="en-US" dirty="0"/>
              <a:t>今日から始める！ワンポイント</a:t>
            </a:r>
            <a:r>
              <a:rPr kumimoji="1" lang="ja-JP" altLang="en-US" dirty="0"/>
              <a:t>生活改善</a:t>
            </a:r>
          </a:p>
        </p:txBody>
      </p:sp>
      <p:sp>
        <p:nvSpPr>
          <p:cNvPr id="10" name="正方形/長方形 9">
            <a:extLst>
              <a:ext uri="{FF2B5EF4-FFF2-40B4-BE49-F238E27FC236}">
                <a16:creationId xmlns:a16="http://schemas.microsoft.com/office/drawing/2014/main" id="{5D00C7B8-873F-49D2-B71A-DD01318EC20A}"/>
              </a:ext>
            </a:extLst>
          </p:cNvPr>
          <p:cNvSpPr/>
          <p:nvPr/>
        </p:nvSpPr>
        <p:spPr>
          <a:xfrm>
            <a:off x="280410" y="1254235"/>
            <a:ext cx="6995160" cy="738664"/>
          </a:xfrm>
          <a:prstGeom prst="rect">
            <a:avLst/>
          </a:prstGeom>
        </p:spPr>
        <p:txBody>
          <a:bodyPr wrap="square">
            <a:spAutoFit/>
          </a:bodyPr>
          <a:lstStyle/>
          <a:p>
            <a:pPr>
              <a:buClr>
                <a:srgbClr val="00B050"/>
              </a:buClr>
            </a:pPr>
            <a:r>
              <a:rPr lang="ja-JP" altLang="en-US" sz="2400" b="1" dirty="0"/>
              <a:t>おうちの中で</a:t>
            </a:r>
            <a:endParaRPr lang="en-US" altLang="ja-JP" sz="2400" b="1" dirty="0"/>
          </a:p>
          <a:p>
            <a:pPr marL="285750" indent="-285750">
              <a:buClr>
                <a:srgbClr val="00B050"/>
              </a:buClr>
              <a:buFont typeface="Wingdings" panose="05000000000000000000" pitchFamily="2" charset="2"/>
              <a:buChar char="n"/>
            </a:pPr>
            <a:r>
              <a:rPr lang="ja-JP" altLang="en-US" b="1" dirty="0"/>
              <a:t>イスを使ったスクワットで骨格筋・筋力アップ！</a:t>
            </a:r>
            <a:endParaRPr lang="en-US" altLang="ja-JP" sz="2400" b="1" dirty="0">
              <a:solidFill>
                <a:srgbClr val="231815"/>
              </a:solidFill>
              <a:latin typeface="KozGoPr6N-Bold"/>
            </a:endParaRPr>
          </a:p>
        </p:txBody>
      </p:sp>
      <p:sp>
        <p:nvSpPr>
          <p:cNvPr id="9" name="テキスト ボックス 8">
            <a:extLst>
              <a:ext uri="{FF2B5EF4-FFF2-40B4-BE49-F238E27FC236}">
                <a16:creationId xmlns:a16="http://schemas.microsoft.com/office/drawing/2014/main" id="{88443FF9-6B6C-4F6F-AEFC-802E665C19D3}"/>
              </a:ext>
            </a:extLst>
          </p:cNvPr>
          <p:cNvSpPr txBox="1"/>
          <p:nvPr/>
        </p:nvSpPr>
        <p:spPr>
          <a:xfrm>
            <a:off x="468630" y="6288906"/>
            <a:ext cx="8309610" cy="307777"/>
          </a:xfrm>
          <a:prstGeom prst="rect">
            <a:avLst/>
          </a:prstGeom>
          <a:noFill/>
        </p:spPr>
        <p:txBody>
          <a:bodyPr wrap="square" rtlCol="0">
            <a:spAutoFit/>
          </a:bodyPr>
          <a:lstStyle/>
          <a:p>
            <a:r>
              <a:rPr lang="ja-JP" altLang="en-US" sz="1400" b="1" dirty="0"/>
              <a:t>回数はかかりつけ医とご相談のうえ、ご自身の健康状態に応じて行ってください。</a:t>
            </a:r>
            <a:endParaRPr kumimoji="1" lang="ja-JP" altLang="en-US" sz="1400" b="1" dirty="0"/>
          </a:p>
        </p:txBody>
      </p:sp>
      <p:sp>
        <p:nvSpPr>
          <p:cNvPr id="5" name="スライド番号プレースホルダー 4">
            <a:extLst>
              <a:ext uri="{FF2B5EF4-FFF2-40B4-BE49-F238E27FC236}">
                <a16:creationId xmlns:a16="http://schemas.microsoft.com/office/drawing/2014/main" id="{E506A64B-E7BF-4FA8-BE90-414FF647516F}"/>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23</a:t>
            </a:fld>
            <a:endParaRPr lang="en-US" dirty="0"/>
          </a:p>
        </p:txBody>
      </p:sp>
      <p:grpSp>
        <p:nvGrpSpPr>
          <p:cNvPr id="16" name="グループ化 15">
            <a:extLst>
              <a:ext uri="{FF2B5EF4-FFF2-40B4-BE49-F238E27FC236}">
                <a16:creationId xmlns:a16="http://schemas.microsoft.com/office/drawing/2014/main" id="{DA9835F0-506A-45FB-9132-FD12FD17FE97}"/>
              </a:ext>
            </a:extLst>
          </p:cNvPr>
          <p:cNvGrpSpPr/>
          <p:nvPr/>
        </p:nvGrpSpPr>
        <p:grpSpPr>
          <a:xfrm>
            <a:off x="874803" y="2075329"/>
            <a:ext cx="7394395" cy="4182184"/>
            <a:chOff x="838537" y="2075329"/>
            <a:chExt cx="7394395" cy="4182184"/>
          </a:xfrm>
        </p:grpSpPr>
        <p:sp>
          <p:nvSpPr>
            <p:cNvPr id="8" name="テキスト ボックス 7">
              <a:extLst>
                <a:ext uri="{FF2B5EF4-FFF2-40B4-BE49-F238E27FC236}">
                  <a16:creationId xmlns:a16="http://schemas.microsoft.com/office/drawing/2014/main" id="{4BA4796A-F4B8-458B-BE32-9E00AEE69AEA}"/>
                </a:ext>
              </a:extLst>
            </p:cNvPr>
            <p:cNvSpPr txBox="1"/>
            <p:nvPr/>
          </p:nvSpPr>
          <p:spPr>
            <a:xfrm>
              <a:off x="838537" y="5334183"/>
              <a:ext cx="3384000" cy="923330"/>
            </a:xfrm>
            <a:prstGeom prst="rect">
              <a:avLst/>
            </a:prstGeom>
            <a:noFill/>
          </p:spPr>
          <p:txBody>
            <a:bodyPr wrap="square" rtlCol="0">
              <a:spAutoFit/>
            </a:bodyPr>
            <a:lstStyle/>
            <a:p>
              <a:r>
                <a:rPr lang="ja-JP" altLang="en-US" b="1" dirty="0"/>
                <a:t>足を肩幅に開いて立ち、お尻をうしろに突き出すイメージで腰を下ろします。</a:t>
              </a:r>
              <a:endParaRPr kumimoji="1" lang="ja-JP" altLang="en-US" b="1" dirty="0"/>
            </a:p>
          </p:txBody>
        </p:sp>
        <p:sp>
          <p:nvSpPr>
            <p:cNvPr id="11" name="テキスト ボックス 10">
              <a:extLst>
                <a:ext uri="{FF2B5EF4-FFF2-40B4-BE49-F238E27FC236}">
                  <a16:creationId xmlns:a16="http://schemas.microsoft.com/office/drawing/2014/main" id="{31046BD7-5410-4733-A5C9-4D7102D4FE8A}"/>
                </a:ext>
              </a:extLst>
            </p:cNvPr>
            <p:cNvSpPr txBox="1"/>
            <p:nvPr/>
          </p:nvSpPr>
          <p:spPr>
            <a:xfrm>
              <a:off x="5064932" y="5334183"/>
              <a:ext cx="3168000" cy="923330"/>
            </a:xfrm>
            <a:prstGeom prst="rect">
              <a:avLst/>
            </a:prstGeom>
            <a:noFill/>
          </p:spPr>
          <p:txBody>
            <a:bodyPr wrap="square" rtlCol="0">
              <a:spAutoFit/>
            </a:bodyPr>
            <a:lstStyle/>
            <a:p>
              <a:r>
                <a:rPr lang="ja-JP" altLang="en-US" b="1" dirty="0"/>
                <a:t>正面の遠くの方を見ながら、重心を中心におき、イスから立つ・座るを繰り返します。</a:t>
              </a:r>
              <a:endParaRPr kumimoji="1" lang="ja-JP" altLang="en-US" b="1" dirty="0"/>
            </a:p>
          </p:txBody>
        </p:sp>
        <p:cxnSp>
          <p:nvCxnSpPr>
            <p:cNvPr id="7" name="直線コネクタ 6">
              <a:extLst>
                <a:ext uri="{FF2B5EF4-FFF2-40B4-BE49-F238E27FC236}">
                  <a16:creationId xmlns:a16="http://schemas.microsoft.com/office/drawing/2014/main" id="{72C9C024-D182-42A1-8007-36B0E1CA40AB}"/>
                </a:ext>
              </a:extLst>
            </p:cNvPr>
            <p:cNvCxnSpPr/>
            <p:nvPr/>
          </p:nvCxnSpPr>
          <p:spPr>
            <a:xfrm>
              <a:off x="4342945" y="3116178"/>
              <a:ext cx="601579" cy="0"/>
            </a:xfrm>
            <a:prstGeom prst="line">
              <a:avLst/>
            </a:prstGeom>
            <a:ln w="57150">
              <a:solidFill>
                <a:srgbClr val="F18D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C8E10CA4-E012-4C21-BA33-4BCD5208B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9326" y="2075329"/>
              <a:ext cx="1911496" cy="3154397"/>
            </a:xfrm>
            <a:prstGeom prst="rect">
              <a:avLst/>
            </a:prstGeom>
          </p:spPr>
        </p:pic>
        <p:pic>
          <p:nvPicPr>
            <p:cNvPr id="15" name="図 14">
              <a:extLst>
                <a:ext uri="{FF2B5EF4-FFF2-40B4-BE49-F238E27FC236}">
                  <a16:creationId xmlns:a16="http://schemas.microsoft.com/office/drawing/2014/main" id="{E72860F3-84A5-4DCE-8740-562D4B10B4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8896" y="2477946"/>
              <a:ext cx="2040072" cy="2708667"/>
            </a:xfrm>
            <a:prstGeom prst="rect">
              <a:avLst/>
            </a:prstGeom>
          </p:spPr>
        </p:pic>
      </p:grpSp>
    </p:spTree>
    <p:extLst>
      <p:ext uri="{BB962C8B-B14F-4D97-AF65-F5344CB8AC3E}">
        <p14:creationId xmlns:p14="http://schemas.microsoft.com/office/powerpoint/2010/main" val="493887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9506"/>
            <a:ext cx="8229600" cy="980728"/>
          </a:xfrm>
        </p:spPr>
        <p:txBody>
          <a:bodyPr>
            <a:normAutofit fontScale="90000"/>
          </a:bodyPr>
          <a:lstStyle/>
          <a:p>
            <a:pPr algn="l"/>
            <a:br>
              <a:rPr lang="en-US" altLang="ja-JP" sz="2400" dirty="0">
                <a:solidFill>
                  <a:prstClr val="black"/>
                </a:solidFill>
              </a:rPr>
            </a:br>
            <a:r>
              <a:rPr lang="ja-JP" altLang="en-US" sz="4000" dirty="0">
                <a:solidFill>
                  <a:prstClr val="black"/>
                </a:solidFill>
              </a:rPr>
              <a:t>はじめよう糖尿病治療！</a:t>
            </a:r>
            <a:br>
              <a:rPr lang="en-US" altLang="ja-JP" sz="4000" dirty="0">
                <a:solidFill>
                  <a:prstClr val="black"/>
                </a:solidFill>
              </a:rPr>
            </a:br>
            <a:r>
              <a:rPr lang="ja-JP" altLang="en-US" dirty="0"/>
              <a:t>今日から実践！糖尿病と診断されたら</a:t>
            </a:r>
            <a:endParaRPr lang="ja-JP" altLang="en-US" sz="3100" dirty="0"/>
          </a:p>
        </p:txBody>
      </p:sp>
      <p:pic>
        <p:nvPicPr>
          <p:cNvPr id="8" name="図 7" descr="dso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6484" y="5805264"/>
            <a:ext cx="3528392" cy="443116"/>
          </a:xfrm>
          <a:prstGeom prst="rect">
            <a:avLst/>
          </a:prstGeom>
        </p:spPr>
      </p:pic>
      <p:pic>
        <p:nvPicPr>
          <p:cNvPr id="7" name="図 6">
            <a:extLst>
              <a:ext uri="{FF2B5EF4-FFF2-40B4-BE49-F238E27FC236}">
                <a16:creationId xmlns:a16="http://schemas.microsoft.com/office/drawing/2014/main" id="{C8D2ECA1-13FF-48BB-9738-DA9FFCAEAF9A}"/>
              </a:ext>
            </a:extLst>
          </p:cNvPr>
          <p:cNvPicPr>
            <a:picLocks noChangeAspect="1"/>
          </p:cNvPicPr>
          <p:nvPr/>
        </p:nvPicPr>
        <p:blipFill>
          <a:blip r:embed="rId4"/>
          <a:stretch>
            <a:fillRect/>
          </a:stretch>
        </p:blipFill>
        <p:spPr>
          <a:xfrm>
            <a:off x="3063339" y="1417320"/>
            <a:ext cx="3014681" cy="4240529"/>
          </a:xfrm>
          <a:prstGeom prst="rect">
            <a:avLst/>
          </a:prstGeom>
          <a:ln w="3175">
            <a:solidFill>
              <a:schemeClr val="tx1"/>
            </a:solidFill>
          </a:ln>
        </p:spPr>
      </p:pic>
      <p:sp>
        <p:nvSpPr>
          <p:cNvPr id="3" name="スライド番号プレースホルダー 2">
            <a:extLst>
              <a:ext uri="{FF2B5EF4-FFF2-40B4-BE49-F238E27FC236}">
                <a16:creationId xmlns:a16="http://schemas.microsoft.com/office/drawing/2014/main" id="{D8BDA270-6684-4416-BCDB-5C2671A2D89D}"/>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24</a:t>
            </a:fld>
            <a:endParaRPr lang="en-US" dirty="0"/>
          </a:p>
        </p:txBody>
      </p:sp>
    </p:spTree>
    <p:extLst>
      <p:ext uri="{BB962C8B-B14F-4D97-AF65-F5344CB8AC3E}">
        <p14:creationId xmlns:p14="http://schemas.microsoft.com/office/powerpoint/2010/main" val="4237228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dirty="0"/>
              <a:t>糖尿病ってどんな病気？</a:t>
            </a:r>
            <a:endParaRPr kumimoji="1" lang="ja-JP" altLang="en-US" dirty="0"/>
          </a:p>
        </p:txBody>
      </p:sp>
      <p:sp>
        <p:nvSpPr>
          <p:cNvPr id="10" name="正方形/長方形 9">
            <a:extLst>
              <a:ext uri="{FF2B5EF4-FFF2-40B4-BE49-F238E27FC236}">
                <a16:creationId xmlns:a16="http://schemas.microsoft.com/office/drawing/2014/main" id="{5D54AFC8-0F10-4033-95C9-9055E997C6BC}"/>
              </a:ext>
            </a:extLst>
          </p:cNvPr>
          <p:cNvSpPr/>
          <p:nvPr/>
        </p:nvSpPr>
        <p:spPr>
          <a:xfrm>
            <a:off x="709547" y="4163368"/>
            <a:ext cx="8183628" cy="1323439"/>
          </a:xfrm>
          <a:prstGeom prst="rect">
            <a:avLst/>
          </a:prstGeom>
        </p:spPr>
        <p:txBody>
          <a:bodyPr wrap="square">
            <a:spAutoFit/>
          </a:bodyPr>
          <a:lstStyle/>
          <a:p>
            <a:r>
              <a:rPr lang="ja-JP" altLang="en-US" sz="2000" b="1" dirty="0">
                <a:solidFill>
                  <a:srgbClr val="231815"/>
                </a:solidFill>
                <a:latin typeface="KozGoPr6N-Medium"/>
              </a:rPr>
              <a:t>糖尿病とは、血糖が高い状態が続いてしまう病気です。</a:t>
            </a:r>
          </a:p>
          <a:p>
            <a:r>
              <a:rPr lang="ja-JP" altLang="en-US" sz="2000" b="1" dirty="0">
                <a:solidFill>
                  <a:srgbClr val="231815"/>
                </a:solidFill>
                <a:latin typeface="KozGoPr6N-Medium"/>
              </a:rPr>
              <a:t>血糖が高くなるのは、血液から筋肉や脂肪、肝臓などへ糖を運ぶ働きを指令する体内ホルモンである「インスリン」の分泌が低下したり、うまく機能しなくなるためだということがわかっています。</a:t>
            </a:r>
            <a:endParaRPr lang="ja-JP" altLang="en-US" sz="2000" b="1" dirty="0"/>
          </a:p>
        </p:txBody>
      </p:sp>
      <p:grpSp>
        <p:nvGrpSpPr>
          <p:cNvPr id="2" name="グループ化 1">
            <a:extLst>
              <a:ext uri="{FF2B5EF4-FFF2-40B4-BE49-F238E27FC236}">
                <a16:creationId xmlns:a16="http://schemas.microsoft.com/office/drawing/2014/main" id="{6EB162EC-24E2-4BF3-BD17-025DB4691017}"/>
              </a:ext>
            </a:extLst>
          </p:cNvPr>
          <p:cNvGrpSpPr/>
          <p:nvPr/>
        </p:nvGrpSpPr>
        <p:grpSpPr>
          <a:xfrm>
            <a:off x="611928" y="2237241"/>
            <a:ext cx="7920145" cy="1125164"/>
            <a:chOff x="605404" y="4451052"/>
            <a:chExt cx="7920145" cy="1125164"/>
          </a:xfrm>
        </p:grpSpPr>
        <p:grpSp>
          <p:nvGrpSpPr>
            <p:cNvPr id="6" name="グループ化 5">
              <a:extLst>
                <a:ext uri="{FF2B5EF4-FFF2-40B4-BE49-F238E27FC236}">
                  <a16:creationId xmlns:a16="http://schemas.microsoft.com/office/drawing/2014/main" id="{A305E323-38DC-4FC9-89A0-8F83882112A3}"/>
                </a:ext>
              </a:extLst>
            </p:cNvPr>
            <p:cNvGrpSpPr/>
            <p:nvPr/>
          </p:nvGrpSpPr>
          <p:grpSpPr>
            <a:xfrm>
              <a:off x="4112952" y="4705445"/>
              <a:ext cx="420715" cy="525077"/>
              <a:chOff x="-2465388" y="3790950"/>
              <a:chExt cx="204788" cy="255588"/>
            </a:xfrm>
          </p:grpSpPr>
          <p:sp>
            <p:nvSpPr>
              <p:cNvPr id="7" name="Freeform 5">
                <a:extLst>
                  <a:ext uri="{FF2B5EF4-FFF2-40B4-BE49-F238E27FC236}">
                    <a16:creationId xmlns:a16="http://schemas.microsoft.com/office/drawing/2014/main" id="{F128999C-1280-4D6C-AB10-0A9B70AFC1F4}"/>
                  </a:ext>
                </a:extLst>
              </p:cNvPr>
              <p:cNvSpPr>
                <a:spLocks/>
              </p:cNvSpPr>
              <p:nvPr/>
            </p:nvSpPr>
            <p:spPr bwMode="auto">
              <a:xfrm>
                <a:off x="-2465388" y="3790950"/>
                <a:ext cx="123825" cy="255588"/>
              </a:xfrm>
              <a:custGeom>
                <a:avLst/>
                <a:gdLst>
                  <a:gd name="T0" fmla="*/ 0 w 78"/>
                  <a:gd name="T1" fmla="*/ 0 h 161"/>
                  <a:gd name="T2" fmla="*/ 78 w 78"/>
                  <a:gd name="T3" fmla="*/ 81 h 161"/>
                  <a:gd name="T4" fmla="*/ 0 w 78"/>
                  <a:gd name="T5" fmla="*/ 161 h 161"/>
                </a:gdLst>
                <a:ahLst/>
                <a:cxnLst>
                  <a:cxn ang="0">
                    <a:pos x="T0" y="T1"/>
                  </a:cxn>
                  <a:cxn ang="0">
                    <a:pos x="T2" y="T3"/>
                  </a:cxn>
                  <a:cxn ang="0">
                    <a:pos x="T4" y="T5"/>
                  </a:cxn>
                </a:cxnLst>
                <a:rect l="0" t="0" r="r" b="b"/>
                <a:pathLst>
                  <a:path w="78" h="161">
                    <a:moveTo>
                      <a:pt x="0" y="0"/>
                    </a:moveTo>
                    <a:lnTo>
                      <a:pt x="78" y="81"/>
                    </a:lnTo>
                    <a:lnTo>
                      <a:pt x="0" y="161"/>
                    </a:lnTo>
                  </a:path>
                </a:pathLst>
              </a:custGeom>
              <a:noFill/>
              <a:ln w="28575" cap="flat">
                <a:solidFill>
                  <a:srgbClr val="B6AE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6">
                <a:extLst>
                  <a:ext uri="{FF2B5EF4-FFF2-40B4-BE49-F238E27FC236}">
                    <a16:creationId xmlns:a16="http://schemas.microsoft.com/office/drawing/2014/main" id="{7CD06F91-1C23-42D3-9817-CB6930B8C71E}"/>
                  </a:ext>
                </a:extLst>
              </p:cNvPr>
              <p:cNvSpPr>
                <a:spLocks/>
              </p:cNvSpPr>
              <p:nvPr/>
            </p:nvSpPr>
            <p:spPr bwMode="auto">
              <a:xfrm>
                <a:off x="-2386013" y="3790950"/>
                <a:ext cx="125413" cy="255588"/>
              </a:xfrm>
              <a:custGeom>
                <a:avLst/>
                <a:gdLst>
                  <a:gd name="T0" fmla="*/ 0 w 79"/>
                  <a:gd name="T1" fmla="*/ 0 h 161"/>
                  <a:gd name="T2" fmla="*/ 79 w 79"/>
                  <a:gd name="T3" fmla="*/ 81 h 161"/>
                  <a:gd name="T4" fmla="*/ 0 w 79"/>
                  <a:gd name="T5" fmla="*/ 161 h 161"/>
                </a:gdLst>
                <a:ahLst/>
                <a:cxnLst>
                  <a:cxn ang="0">
                    <a:pos x="T0" y="T1"/>
                  </a:cxn>
                  <a:cxn ang="0">
                    <a:pos x="T2" y="T3"/>
                  </a:cxn>
                  <a:cxn ang="0">
                    <a:pos x="T4" y="T5"/>
                  </a:cxn>
                </a:cxnLst>
                <a:rect l="0" t="0" r="r" b="b"/>
                <a:pathLst>
                  <a:path w="79" h="161">
                    <a:moveTo>
                      <a:pt x="0" y="0"/>
                    </a:moveTo>
                    <a:lnTo>
                      <a:pt x="79" y="81"/>
                    </a:lnTo>
                    <a:lnTo>
                      <a:pt x="0" y="161"/>
                    </a:lnTo>
                  </a:path>
                </a:pathLst>
              </a:custGeom>
              <a:noFill/>
              <a:ln w="28575" cap="flat">
                <a:solidFill>
                  <a:srgbClr val="B6AE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9" name="グループ化 8">
              <a:extLst>
                <a:ext uri="{FF2B5EF4-FFF2-40B4-BE49-F238E27FC236}">
                  <a16:creationId xmlns:a16="http://schemas.microsoft.com/office/drawing/2014/main" id="{04F5844C-131F-4616-85D3-0DD7E9DB237D}"/>
                </a:ext>
              </a:extLst>
            </p:cNvPr>
            <p:cNvGrpSpPr/>
            <p:nvPr/>
          </p:nvGrpSpPr>
          <p:grpSpPr>
            <a:xfrm>
              <a:off x="6069757" y="4451053"/>
              <a:ext cx="2455792" cy="1125163"/>
              <a:chOff x="5838309" y="4529449"/>
              <a:chExt cx="2151263" cy="985638"/>
            </a:xfrm>
          </p:grpSpPr>
          <p:grpSp>
            <p:nvGrpSpPr>
              <p:cNvPr id="11" name="グループ化 10">
                <a:extLst>
                  <a:ext uri="{FF2B5EF4-FFF2-40B4-BE49-F238E27FC236}">
                    <a16:creationId xmlns:a16="http://schemas.microsoft.com/office/drawing/2014/main" id="{9219E374-87EB-42CF-9240-EE950E1069B9}"/>
                  </a:ext>
                </a:extLst>
              </p:cNvPr>
              <p:cNvGrpSpPr/>
              <p:nvPr/>
            </p:nvGrpSpPr>
            <p:grpSpPr>
              <a:xfrm>
                <a:off x="5838309" y="4529449"/>
                <a:ext cx="2151263" cy="985638"/>
                <a:chOff x="-1512888" y="3667125"/>
                <a:chExt cx="1195388" cy="547688"/>
              </a:xfrm>
            </p:grpSpPr>
            <p:sp>
              <p:nvSpPr>
                <p:cNvPr id="22" name="Rectangle 26">
                  <a:extLst>
                    <a:ext uri="{FF2B5EF4-FFF2-40B4-BE49-F238E27FC236}">
                      <a16:creationId xmlns:a16="http://schemas.microsoft.com/office/drawing/2014/main" id="{DFC5DC9B-DF24-4192-866A-438482636975}"/>
                    </a:ext>
                  </a:extLst>
                </p:cNvPr>
                <p:cNvSpPr>
                  <a:spLocks noChangeArrowheads="1"/>
                </p:cNvSpPr>
                <p:nvPr/>
              </p:nvSpPr>
              <p:spPr bwMode="auto">
                <a:xfrm>
                  <a:off x="-1512888" y="3667125"/>
                  <a:ext cx="1195388" cy="547688"/>
                </a:xfrm>
                <a:prstGeom prst="rect">
                  <a:avLst/>
                </a:prstGeom>
                <a:solidFill>
                  <a:srgbClr val="F2A09B"/>
                </a:solidFill>
                <a:ln w="12700">
                  <a:solidFill>
                    <a:srgbClr val="6D3A20"/>
                  </a:solidFill>
                  <a:miter lim="800000"/>
                  <a:headEnd/>
                  <a:tailEnd/>
                </a:ln>
              </p:spPr>
              <p:txBody>
                <a:bodyPr vert="horz" wrap="square" lIns="91440" tIns="45720" rIns="91440" bIns="108000" numCol="1" anchor="b" anchorCtr="0" compatLnSpc="1">
                  <a:prstTxWarp prst="textNoShape">
                    <a:avLst/>
                  </a:prstTxWarp>
                </a:bodyPr>
                <a:lstStyle/>
                <a:p>
                  <a:r>
                    <a:rPr lang="ja-JP" altLang="en-US" sz="1400" b="1" dirty="0">
                      <a:solidFill>
                        <a:srgbClr val="6D3A20"/>
                      </a:solidFill>
                    </a:rPr>
                    <a:t>血管</a:t>
                  </a:r>
                </a:p>
              </p:txBody>
            </p:sp>
            <p:sp>
              <p:nvSpPr>
                <p:cNvPr id="23" name="Rectangle 27">
                  <a:extLst>
                    <a:ext uri="{FF2B5EF4-FFF2-40B4-BE49-F238E27FC236}">
                      <a16:creationId xmlns:a16="http://schemas.microsoft.com/office/drawing/2014/main" id="{9CBB621B-B633-4372-906F-EB387C4CB226}"/>
                    </a:ext>
                  </a:extLst>
                </p:cNvPr>
                <p:cNvSpPr>
                  <a:spLocks noChangeArrowheads="1"/>
                </p:cNvSpPr>
                <p:nvPr/>
              </p:nvSpPr>
              <p:spPr bwMode="auto">
                <a:xfrm>
                  <a:off x="-1512888" y="4168775"/>
                  <a:ext cx="1195388" cy="46038"/>
                </a:xfrm>
                <a:prstGeom prst="rect">
                  <a:avLst/>
                </a:prstGeom>
                <a:solidFill>
                  <a:srgbClr val="F9D1CB"/>
                </a:solidFill>
                <a:ln w="12700">
                  <a:solidFill>
                    <a:srgbClr val="6D3A20"/>
                  </a:solidFill>
                  <a:miter lim="800000"/>
                  <a:headEnd/>
                  <a:tailEnd/>
                </a:ln>
              </p:spPr>
              <p:txBody>
                <a:bodyPr vert="horz" wrap="square" lIns="91440" tIns="45720" rIns="91440" bIns="45720" numCol="1" anchor="t" anchorCtr="0" compatLnSpc="1">
                  <a:prstTxWarp prst="textNoShape">
                    <a:avLst/>
                  </a:prstTxWarp>
                </a:bodyPr>
                <a:lstStyle/>
                <a:p>
                  <a:endParaRPr lang="ja-JP" altLang="en-US" sz="2000"/>
                </a:p>
              </p:txBody>
            </p:sp>
            <p:sp>
              <p:nvSpPr>
                <p:cNvPr id="24" name="Rectangle 28">
                  <a:extLst>
                    <a:ext uri="{FF2B5EF4-FFF2-40B4-BE49-F238E27FC236}">
                      <a16:creationId xmlns:a16="http://schemas.microsoft.com/office/drawing/2014/main" id="{ED3E5C1D-24DC-4DCD-ADDA-86D55EFF8759}"/>
                    </a:ext>
                  </a:extLst>
                </p:cNvPr>
                <p:cNvSpPr>
                  <a:spLocks noChangeArrowheads="1"/>
                </p:cNvSpPr>
                <p:nvPr/>
              </p:nvSpPr>
              <p:spPr bwMode="auto">
                <a:xfrm>
                  <a:off x="-1512888" y="3667125"/>
                  <a:ext cx="1195388" cy="46038"/>
                </a:xfrm>
                <a:prstGeom prst="rect">
                  <a:avLst/>
                </a:prstGeom>
                <a:solidFill>
                  <a:srgbClr val="F9D1CB"/>
                </a:solidFill>
                <a:ln w="12700">
                  <a:solidFill>
                    <a:srgbClr val="6D3A20"/>
                  </a:solidFill>
                  <a:miter lim="800000"/>
                  <a:headEnd/>
                  <a:tailEnd/>
                </a:ln>
              </p:spPr>
              <p:txBody>
                <a:bodyPr vert="horz" wrap="square" lIns="91440" tIns="45720" rIns="91440" bIns="45720" numCol="1" anchor="t" anchorCtr="0" compatLnSpc="1">
                  <a:prstTxWarp prst="textNoShape">
                    <a:avLst/>
                  </a:prstTxWarp>
                </a:bodyPr>
                <a:lstStyle/>
                <a:p>
                  <a:endParaRPr lang="ja-JP" altLang="en-US" sz="2000"/>
                </a:p>
              </p:txBody>
            </p:sp>
          </p:grpSp>
          <p:grpSp>
            <p:nvGrpSpPr>
              <p:cNvPr id="12" name="グループ化 11">
                <a:extLst>
                  <a:ext uri="{FF2B5EF4-FFF2-40B4-BE49-F238E27FC236}">
                    <a16:creationId xmlns:a16="http://schemas.microsoft.com/office/drawing/2014/main" id="{74E82804-8935-476F-80B8-250F118C23FC}"/>
                  </a:ext>
                </a:extLst>
              </p:cNvPr>
              <p:cNvGrpSpPr/>
              <p:nvPr/>
            </p:nvGrpSpPr>
            <p:grpSpPr>
              <a:xfrm>
                <a:off x="5918303" y="4680870"/>
                <a:ext cx="2008417" cy="677089"/>
                <a:chOff x="-1468438" y="3751263"/>
                <a:chExt cx="1116013" cy="376237"/>
              </a:xfrm>
            </p:grpSpPr>
            <p:sp>
              <p:nvSpPr>
                <p:cNvPr id="13" name="Freeform 49">
                  <a:extLst>
                    <a:ext uri="{FF2B5EF4-FFF2-40B4-BE49-F238E27FC236}">
                      <a16:creationId xmlns:a16="http://schemas.microsoft.com/office/drawing/2014/main" id="{F0276C63-21BB-4AFA-84DE-2759DBC8D2FF}"/>
                    </a:ext>
                  </a:extLst>
                </p:cNvPr>
                <p:cNvSpPr>
                  <a:spLocks/>
                </p:cNvSpPr>
                <p:nvPr/>
              </p:nvSpPr>
              <p:spPr bwMode="auto">
                <a:xfrm>
                  <a:off x="-636588" y="3978275"/>
                  <a:ext cx="155575" cy="146050"/>
                </a:xfrm>
                <a:prstGeom prst="hexagon">
                  <a:avLst/>
                </a:prstGeom>
                <a:solidFill>
                  <a:srgbClr val="6D3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1400" b="1">
                      <a:solidFill>
                        <a:schemeClr val="bg1"/>
                      </a:solidFill>
                    </a:rPr>
                    <a:t>糖</a:t>
                  </a:r>
                  <a:endParaRPr lang="ja-JP" altLang="en-US" sz="1400" b="1" dirty="0">
                    <a:solidFill>
                      <a:schemeClr val="bg1"/>
                    </a:solidFill>
                  </a:endParaRPr>
                </a:p>
              </p:txBody>
            </p:sp>
            <p:sp>
              <p:nvSpPr>
                <p:cNvPr id="14" name="Freeform 45">
                  <a:extLst>
                    <a:ext uri="{FF2B5EF4-FFF2-40B4-BE49-F238E27FC236}">
                      <a16:creationId xmlns:a16="http://schemas.microsoft.com/office/drawing/2014/main" id="{8EF161BC-C49B-4F00-89FC-21CB3C4B957C}"/>
                    </a:ext>
                  </a:extLst>
                </p:cNvPr>
                <p:cNvSpPr>
                  <a:spLocks/>
                </p:cNvSpPr>
                <p:nvPr/>
              </p:nvSpPr>
              <p:spPr bwMode="auto">
                <a:xfrm>
                  <a:off x="-1468438" y="3760788"/>
                  <a:ext cx="160338" cy="142875"/>
                </a:xfrm>
                <a:prstGeom prst="hexagon">
                  <a:avLst/>
                </a:prstGeom>
                <a:solidFill>
                  <a:srgbClr val="6D3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1400" b="1">
                      <a:solidFill>
                        <a:schemeClr val="bg1"/>
                      </a:solidFill>
                    </a:rPr>
                    <a:t>糖</a:t>
                  </a:r>
                  <a:endParaRPr lang="ja-JP" altLang="en-US" sz="1400" b="1" dirty="0">
                    <a:solidFill>
                      <a:schemeClr val="bg1"/>
                    </a:solidFill>
                  </a:endParaRPr>
                </a:p>
              </p:txBody>
            </p:sp>
            <p:sp>
              <p:nvSpPr>
                <p:cNvPr id="16" name="Freeform 46">
                  <a:extLst>
                    <a:ext uri="{FF2B5EF4-FFF2-40B4-BE49-F238E27FC236}">
                      <a16:creationId xmlns:a16="http://schemas.microsoft.com/office/drawing/2014/main" id="{360469D4-FFE0-45F3-B9B9-0F6803E9DE39}"/>
                    </a:ext>
                  </a:extLst>
                </p:cNvPr>
                <p:cNvSpPr>
                  <a:spLocks/>
                </p:cNvSpPr>
                <p:nvPr/>
              </p:nvSpPr>
              <p:spPr bwMode="auto">
                <a:xfrm>
                  <a:off x="-1279525" y="3822700"/>
                  <a:ext cx="158750" cy="146050"/>
                </a:xfrm>
                <a:prstGeom prst="hexagon">
                  <a:avLst/>
                </a:prstGeom>
                <a:solidFill>
                  <a:srgbClr val="6D3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1400" b="1" dirty="0">
                      <a:solidFill>
                        <a:schemeClr val="bg1"/>
                      </a:solidFill>
                    </a:rPr>
                    <a:t>糖</a:t>
                  </a:r>
                </a:p>
              </p:txBody>
            </p:sp>
            <p:sp>
              <p:nvSpPr>
                <p:cNvPr id="17" name="Freeform 47">
                  <a:extLst>
                    <a:ext uri="{FF2B5EF4-FFF2-40B4-BE49-F238E27FC236}">
                      <a16:creationId xmlns:a16="http://schemas.microsoft.com/office/drawing/2014/main" id="{879C52BF-2396-4760-AB9C-1842D49D64C6}"/>
                    </a:ext>
                  </a:extLst>
                </p:cNvPr>
                <p:cNvSpPr>
                  <a:spLocks/>
                </p:cNvSpPr>
                <p:nvPr/>
              </p:nvSpPr>
              <p:spPr bwMode="auto">
                <a:xfrm>
                  <a:off x="-1049338" y="3751263"/>
                  <a:ext cx="158750" cy="146050"/>
                </a:xfrm>
                <a:prstGeom prst="hexagon">
                  <a:avLst/>
                </a:prstGeom>
                <a:solidFill>
                  <a:srgbClr val="6D3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1400" b="1">
                      <a:solidFill>
                        <a:schemeClr val="bg1"/>
                      </a:solidFill>
                    </a:rPr>
                    <a:t>糖</a:t>
                  </a:r>
                  <a:endParaRPr lang="ja-JP" altLang="en-US" sz="1400" b="1" dirty="0">
                    <a:solidFill>
                      <a:schemeClr val="bg1"/>
                    </a:solidFill>
                  </a:endParaRPr>
                </a:p>
              </p:txBody>
            </p:sp>
            <p:sp>
              <p:nvSpPr>
                <p:cNvPr id="18" name="Freeform 48">
                  <a:extLst>
                    <a:ext uri="{FF2B5EF4-FFF2-40B4-BE49-F238E27FC236}">
                      <a16:creationId xmlns:a16="http://schemas.microsoft.com/office/drawing/2014/main" id="{7384AD64-73F0-4505-84CB-8418B3E713A3}"/>
                    </a:ext>
                  </a:extLst>
                </p:cNvPr>
                <p:cNvSpPr>
                  <a:spLocks/>
                </p:cNvSpPr>
                <p:nvPr/>
              </p:nvSpPr>
              <p:spPr bwMode="auto">
                <a:xfrm>
                  <a:off x="-765175" y="3778250"/>
                  <a:ext cx="160338" cy="144463"/>
                </a:xfrm>
                <a:prstGeom prst="hexagon">
                  <a:avLst/>
                </a:prstGeom>
                <a:solidFill>
                  <a:srgbClr val="6D3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1400" b="1" dirty="0">
                      <a:solidFill>
                        <a:schemeClr val="bg1"/>
                      </a:solidFill>
                    </a:rPr>
                    <a:t>糖</a:t>
                  </a:r>
                </a:p>
              </p:txBody>
            </p:sp>
            <p:sp>
              <p:nvSpPr>
                <p:cNvPr id="19" name="Freeform 50">
                  <a:extLst>
                    <a:ext uri="{FF2B5EF4-FFF2-40B4-BE49-F238E27FC236}">
                      <a16:creationId xmlns:a16="http://schemas.microsoft.com/office/drawing/2014/main" id="{2821E574-8C66-45B3-A574-43734726A3FD}"/>
                    </a:ext>
                  </a:extLst>
                </p:cNvPr>
                <p:cNvSpPr>
                  <a:spLocks/>
                </p:cNvSpPr>
                <p:nvPr/>
              </p:nvSpPr>
              <p:spPr bwMode="auto">
                <a:xfrm>
                  <a:off x="-509588" y="3816350"/>
                  <a:ext cx="157163" cy="142875"/>
                </a:xfrm>
                <a:prstGeom prst="hexagon">
                  <a:avLst/>
                </a:prstGeom>
                <a:solidFill>
                  <a:srgbClr val="6D3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1400" b="1" dirty="0">
                      <a:solidFill>
                        <a:schemeClr val="bg1"/>
                      </a:solidFill>
                    </a:rPr>
                    <a:t>糖</a:t>
                  </a:r>
                </a:p>
              </p:txBody>
            </p:sp>
            <p:sp>
              <p:nvSpPr>
                <p:cNvPr id="20" name="Freeform 51">
                  <a:extLst>
                    <a:ext uri="{FF2B5EF4-FFF2-40B4-BE49-F238E27FC236}">
                      <a16:creationId xmlns:a16="http://schemas.microsoft.com/office/drawing/2014/main" id="{35BA6BA4-1377-4E65-A0EF-EB356DA1F874}"/>
                    </a:ext>
                  </a:extLst>
                </p:cNvPr>
                <p:cNvSpPr>
                  <a:spLocks/>
                </p:cNvSpPr>
                <p:nvPr/>
              </p:nvSpPr>
              <p:spPr bwMode="auto">
                <a:xfrm>
                  <a:off x="-890588" y="3956050"/>
                  <a:ext cx="157163" cy="146050"/>
                </a:xfrm>
                <a:prstGeom prst="hexagon">
                  <a:avLst/>
                </a:prstGeom>
                <a:solidFill>
                  <a:srgbClr val="6D3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1400" b="1">
                      <a:solidFill>
                        <a:schemeClr val="bg1"/>
                      </a:solidFill>
                    </a:rPr>
                    <a:t>糖</a:t>
                  </a:r>
                  <a:endParaRPr lang="ja-JP" altLang="en-US" sz="1400" b="1" dirty="0">
                    <a:solidFill>
                      <a:schemeClr val="bg1"/>
                    </a:solidFill>
                  </a:endParaRPr>
                </a:p>
              </p:txBody>
            </p:sp>
            <p:sp>
              <p:nvSpPr>
                <p:cNvPr id="21" name="Freeform 52">
                  <a:extLst>
                    <a:ext uri="{FF2B5EF4-FFF2-40B4-BE49-F238E27FC236}">
                      <a16:creationId xmlns:a16="http://schemas.microsoft.com/office/drawing/2014/main" id="{FFC78922-467C-4D30-BBFF-84899696CFEE}"/>
                    </a:ext>
                  </a:extLst>
                </p:cNvPr>
                <p:cNvSpPr>
                  <a:spLocks/>
                </p:cNvSpPr>
                <p:nvPr/>
              </p:nvSpPr>
              <p:spPr bwMode="auto">
                <a:xfrm>
                  <a:off x="-1143000" y="3981450"/>
                  <a:ext cx="160338" cy="146050"/>
                </a:xfrm>
                <a:prstGeom prst="hexagon">
                  <a:avLst/>
                </a:prstGeom>
                <a:solidFill>
                  <a:srgbClr val="6D3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1400" b="1">
                      <a:solidFill>
                        <a:schemeClr val="bg1"/>
                      </a:solidFill>
                    </a:rPr>
                    <a:t>糖</a:t>
                  </a:r>
                  <a:endParaRPr lang="ja-JP" altLang="en-US" sz="1400" b="1" dirty="0">
                    <a:solidFill>
                      <a:schemeClr val="bg1"/>
                    </a:solidFill>
                  </a:endParaRPr>
                </a:p>
              </p:txBody>
            </p:sp>
          </p:grpSp>
        </p:grpSp>
        <p:grpSp>
          <p:nvGrpSpPr>
            <p:cNvPr id="25" name="グループ化 24">
              <a:extLst>
                <a:ext uri="{FF2B5EF4-FFF2-40B4-BE49-F238E27FC236}">
                  <a16:creationId xmlns:a16="http://schemas.microsoft.com/office/drawing/2014/main" id="{1176ED44-50B9-45D6-BDBD-69BE08FD6149}"/>
                </a:ext>
              </a:extLst>
            </p:cNvPr>
            <p:cNvGrpSpPr/>
            <p:nvPr/>
          </p:nvGrpSpPr>
          <p:grpSpPr>
            <a:xfrm>
              <a:off x="1379947" y="4451052"/>
              <a:ext cx="2455792" cy="1125163"/>
              <a:chOff x="1730056" y="4529449"/>
              <a:chExt cx="2151263" cy="985638"/>
            </a:xfrm>
          </p:grpSpPr>
          <p:grpSp>
            <p:nvGrpSpPr>
              <p:cNvPr id="26" name="グループ化 25">
                <a:extLst>
                  <a:ext uri="{FF2B5EF4-FFF2-40B4-BE49-F238E27FC236}">
                    <a16:creationId xmlns:a16="http://schemas.microsoft.com/office/drawing/2014/main" id="{0703DED8-CAB6-4FB7-AEBA-55A0F14ED830}"/>
                  </a:ext>
                </a:extLst>
              </p:cNvPr>
              <p:cNvGrpSpPr/>
              <p:nvPr/>
            </p:nvGrpSpPr>
            <p:grpSpPr>
              <a:xfrm>
                <a:off x="1730056" y="4529449"/>
                <a:ext cx="2151263" cy="985638"/>
                <a:chOff x="-3795713" y="3667125"/>
                <a:chExt cx="1195388" cy="547688"/>
              </a:xfrm>
            </p:grpSpPr>
            <p:sp>
              <p:nvSpPr>
                <p:cNvPr id="32" name="Rectangle 7">
                  <a:extLst>
                    <a:ext uri="{FF2B5EF4-FFF2-40B4-BE49-F238E27FC236}">
                      <a16:creationId xmlns:a16="http://schemas.microsoft.com/office/drawing/2014/main" id="{BC14A85C-797A-44E0-9D4C-7BDA1220A64F}"/>
                    </a:ext>
                  </a:extLst>
                </p:cNvPr>
                <p:cNvSpPr>
                  <a:spLocks noChangeArrowheads="1"/>
                </p:cNvSpPr>
                <p:nvPr/>
              </p:nvSpPr>
              <p:spPr bwMode="auto">
                <a:xfrm>
                  <a:off x="-3795713" y="3667125"/>
                  <a:ext cx="1195388" cy="547688"/>
                </a:xfrm>
                <a:prstGeom prst="rect">
                  <a:avLst/>
                </a:prstGeom>
                <a:solidFill>
                  <a:srgbClr val="F2A09B"/>
                </a:solidFill>
                <a:ln w="12700">
                  <a:solidFill>
                    <a:srgbClr val="6D3A20"/>
                  </a:solidFill>
                  <a:miter lim="800000"/>
                  <a:headEnd/>
                  <a:tailEnd/>
                </a:ln>
              </p:spPr>
              <p:txBody>
                <a:bodyPr vert="horz" wrap="square" lIns="91440" tIns="45720" rIns="91440" bIns="108000" numCol="1" anchor="b" anchorCtr="0" compatLnSpc="1">
                  <a:prstTxWarp prst="textNoShape">
                    <a:avLst/>
                  </a:prstTxWarp>
                </a:bodyPr>
                <a:lstStyle/>
                <a:p>
                  <a:r>
                    <a:rPr lang="ja-JP" altLang="en-US" sz="1400" b="1" dirty="0">
                      <a:solidFill>
                        <a:srgbClr val="6D3A20"/>
                      </a:solidFill>
                    </a:rPr>
                    <a:t>血管</a:t>
                  </a:r>
                </a:p>
              </p:txBody>
            </p:sp>
            <p:sp>
              <p:nvSpPr>
                <p:cNvPr id="33" name="Rectangle 8">
                  <a:extLst>
                    <a:ext uri="{FF2B5EF4-FFF2-40B4-BE49-F238E27FC236}">
                      <a16:creationId xmlns:a16="http://schemas.microsoft.com/office/drawing/2014/main" id="{76C0129D-66CA-44AC-BF80-B48C89211886}"/>
                    </a:ext>
                  </a:extLst>
                </p:cNvPr>
                <p:cNvSpPr>
                  <a:spLocks noChangeArrowheads="1"/>
                </p:cNvSpPr>
                <p:nvPr/>
              </p:nvSpPr>
              <p:spPr bwMode="auto">
                <a:xfrm>
                  <a:off x="-3795713" y="4168775"/>
                  <a:ext cx="1195388" cy="46038"/>
                </a:xfrm>
                <a:prstGeom prst="rect">
                  <a:avLst/>
                </a:prstGeom>
                <a:solidFill>
                  <a:srgbClr val="F9D1CB"/>
                </a:solidFill>
                <a:ln w="12700">
                  <a:solidFill>
                    <a:srgbClr val="6D3A20"/>
                  </a:solidFill>
                  <a:miter lim="800000"/>
                  <a:headEnd/>
                  <a:tailEnd/>
                </a:ln>
              </p:spPr>
              <p:txBody>
                <a:bodyPr vert="horz" wrap="square" lIns="91440" tIns="45720" rIns="91440" bIns="45720" numCol="1" anchor="t" anchorCtr="0" compatLnSpc="1">
                  <a:prstTxWarp prst="textNoShape">
                    <a:avLst/>
                  </a:prstTxWarp>
                </a:bodyPr>
                <a:lstStyle/>
                <a:p>
                  <a:endParaRPr lang="ja-JP" altLang="en-US" sz="2000"/>
                </a:p>
              </p:txBody>
            </p:sp>
            <p:sp>
              <p:nvSpPr>
                <p:cNvPr id="34" name="Rectangle 9">
                  <a:extLst>
                    <a:ext uri="{FF2B5EF4-FFF2-40B4-BE49-F238E27FC236}">
                      <a16:creationId xmlns:a16="http://schemas.microsoft.com/office/drawing/2014/main" id="{D4654BB6-D43C-4800-A36D-9AC3EE4B58BC}"/>
                    </a:ext>
                  </a:extLst>
                </p:cNvPr>
                <p:cNvSpPr>
                  <a:spLocks noChangeArrowheads="1"/>
                </p:cNvSpPr>
                <p:nvPr/>
              </p:nvSpPr>
              <p:spPr bwMode="auto">
                <a:xfrm>
                  <a:off x="-3795713" y="3667125"/>
                  <a:ext cx="1195388" cy="46038"/>
                </a:xfrm>
                <a:prstGeom prst="rect">
                  <a:avLst/>
                </a:prstGeom>
                <a:solidFill>
                  <a:srgbClr val="F9D1CB"/>
                </a:solidFill>
                <a:ln w="12700">
                  <a:solidFill>
                    <a:srgbClr val="6D3A20"/>
                  </a:solidFill>
                  <a:miter lim="800000"/>
                  <a:headEnd/>
                  <a:tailEnd/>
                </a:ln>
              </p:spPr>
              <p:txBody>
                <a:bodyPr vert="horz" wrap="square" lIns="91440" tIns="45720" rIns="91440" bIns="45720" numCol="1" anchor="t" anchorCtr="0" compatLnSpc="1">
                  <a:prstTxWarp prst="textNoShape">
                    <a:avLst/>
                  </a:prstTxWarp>
                </a:bodyPr>
                <a:lstStyle/>
                <a:p>
                  <a:endParaRPr lang="ja-JP" altLang="en-US" sz="2000"/>
                </a:p>
              </p:txBody>
            </p:sp>
          </p:grpSp>
          <p:grpSp>
            <p:nvGrpSpPr>
              <p:cNvPr id="27" name="グループ化 26">
                <a:extLst>
                  <a:ext uri="{FF2B5EF4-FFF2-40B4-BE49-F238E27FC236}">
                    <a16:creationId xmlns:a16="http://schemas.microsoft.com/office/drawing/2014/main" id="{7240D2ED-FE80-4229-A5DA-CF3424F5DAE7}"/>
                  </a:ext>
                </a:extLst>
              </p:cNvPr>
              <p:cNvGrpSpPr/>
              <p:nvPr/>
            </p:nvGrpSpPr>
            <p:grpSpPr>
              <a:xfrm>
                <a:off x="1890042" y="4686584"/>
                <a:ext cx="1939851" cy="619951"/>
                <a:chOff x="-3706813" y="3754438"/>
                <a:chExt cx="1077913" cy="344487"/>
              </a:xfrm>
            </p:grpSpPr>
            <p:sp>
              <p:nvSpPr>
                <p:cNvPr id="28" name="Freeform 53">
                  <a:extLst>
                    <a:ext uri="{FF2B5EF4-FFF2-40B4-BE49-F238E27FC236}">
                      <a16:creationId xmlns:a16="http://schemas.microsoft.com/office/drawing/2014/main" id="{15B8CF0B-687D-47A1-82AB-D4D03C71B255}"/>
                    </a:ext>
                  </a:extLst>
                </p:cNvPr>
                <p:cNvSpPr>
                  <a:spLocks/>
                </p:cNvSpPr>
                <p:nvPr/>
              </p:nvSpPr>
              <p:spPr bwMode="auto">
                <a:xfrm>
                  <a:off x="-3706813" y="3770313"/>
                  <a:ext cx="160338" cy="146050"/>
                </a:xfrm>
                <a:prstGeom prst="hexagon">
                  <a:avLst/>
                </a:prstGeom>
                <a:solidFill>
                  <a:srgbClr val="6D3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36000" rIns="0" bIns="0" numCol="1" anchor="ctr" anchorCtr="0" compatLnSpc="1">
                  <a:prstTxWarp prst="textNoShape">
                    <a:avLst/>
                  </a:prstTxWarp>
                </a:bodyPr>
                <a:lstStyle/>
                <a:p>
                  <a:pPr algn="ctr"/>
                  <a:r>
                    <a:rPr lang="ja-JP" altLang="en-US" sz="1400" b="1" dirty="0">
                      <a:solidFill>
                        <a:schemeClr val="bg1"/>
                      </a:solidFill>
                    </a:rPr>
                    <a:t>糖</a:t>
                  </a:r>
                </a:p>
              </p:txBody>
            </p:sp>
            <p:sp>
              <p:nvSpPr>
                <p:cNvPr id="29" name="Freeform 54">
                  <a:extLst>
                    <a:ext uri="{FF2B5EF4-FFF2-40B4-BE49-F238E27FC236}">
                      <a16:creationId xmlns:a16="http://schemas.microsoft.com/office/drawing/2014/main" id="{DA15819A-4085-48E3-8AC7-64EBE30D528C}"/>
                    </a:ext>
                  </a:extLst>
                </p:cNvPr>
                <p:cNvSpPr>
                  <a:spLocks/>
                </p:cNvSpPr>
                <p:nvPr/>
              </p:nvSpPr>
              <p:spPr bwMode="auto">
                <a:xfrm>
                  <a:off x="-3395663" y="3932238"/>
                  <a:ext cx="158750" cy="146050"/>
                </a:xfrm>
                <a:prstGeom prst="hexagon">
                  <a:avLst/>
                </a:prstGeom>
                <a:solidFill>
                  <a:srgbClr val="6D3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1400" b="1" dirty="0">
                      <a:solidFill>
                        <a:schemeClr val="bg1"/>
                      </a:solidFill>
                    </a:rPr>
                    <a:t>糖</a:t>
                  </a:r>
                </a:p>
              </p:txBody>
            </p:sp>
            <p:sp>
              <p:nvSpPr>
                <p:cNvPr id="30" name="Freeform 55">
                  <a:extLst>
                    <a:ext uri="{FF2B5EF4-FFF2-40B4-BE49-F238E27FC236}">
                      <a16:creationId xmlns:a16="http://schemas.microsoft.com/office/drawing/2014/main" id="{AA2D08FA-849D-44E9-8FBB-1A1F9EF8E412}"/>
                    </a:ext>
                  </a:extLst>
                </p:cNvPr>
                <p:cNvSpPr>
                  <a:spLocks/>
                </p:cNvSpPr>
                <p:nvPr/>
              </p:nvSpPr>
              <p:spPr bwMode="auto">
                <a:xfrm>
                  <a:off x="-3057525" y="3754438"/>
                  <a:ext cx="160338" cy="142875"/>
                </a:xfrm>
                <a:prstGeom prst="hexagon">
                  <a:avLst/>
                </a:prstGeom>
                <a:solidFill>
                  <a:srgbClr val="6D3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1400" b="1">
                      <a:solidFill>
                        <a:schemeClr val="bg1"/>
                      </a:solidFill>
                    </a:rPr>
                    <a:t>糖</a:t>
                  </a:r>
                  <a:endParaRPr lang="ja-JP" altLang="en-US" sz="1400" b="1" dirty="0">
                    <a:solidFill>
                      <a:schemeClr val="bg1"/>
                    </a:solidFill>
                  </a:endParaRPr>
                </a:p>
              </p:txBody>
            </p:sp>
            <p:sp>
              <p:nvSpPr>
                <p:cNvPr id="31" name="Freeform 56">
                  <a:extLst>
                    <a:ext uri="{FF2B5EF4-FFF2-40B4-BE49-F238E27FC236}">
                      <a16:creationId xmlns:a16="http://schemas.microsoft.com/office/drawing/2014/main" id="{92364298-8A38-47A0-8F79-E993618AA006}"/>
                    </a:ext>
                  </a:extLst>
                </p:cNvPr>
                <p:cNvSpPr>
                  <a:spLocks/>
                </p:cNvSpPr>
                <p:nvPr/>
              </p:nvSpPr>
              <p:spPr bwMode="auto">
                <a:xfrm>
                  <a:off x="-2789238" y="3956050"/>
                  <a:ext cx="160338" cy="142875"/>
                </a:xfrm>
                <a:prstGeom prst="hexagon">
                  <a:avLst/>
                </a:prstGeom>
                <a:solidFill>
                  <a:srgbClr val="6D3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1400" b="1">
                      <a:solidFill>
                        <a:schemeClr val="bg1"/>
                      </a:solidFill>
                    </a:rPr>
                    <a:t>糖</a:t>
                  </a:r>
                  <a:endParaRPr lang="ja-JP" altLang="en-US" sz="1400" b="1" dirty="0">
                    <a:solidFill>
                      <a:schemeClr val="bg1"/>
                    </a:solidFill>
                  </a:endParaRPr>
                </a:p>
              </p:txBody>
            </p:sp>
          </p:grpSp>
        </p:grpSp>
        <p:sp>
          <p:nvSpPr>
            <p:cNvPr id="35" name="テキスト ボックス 34">
              <a:extLst>
                <a:ext uri="{FF2B5EF4-FFF2-40B4-BE49-F238E27FC236}">
                  <a16:creationId xmlns:a16="http://schemas.microsoft.com/office/drawing/2014/main" id="{844028A6-17B8-44F1-ABA2-F793CDD0434A}"/>
                </a:ext>
              </a:extLst>
            </p:cNvPr>
            <p:cNvSpPr txBox="1"/>
            <p:nvPr/>
          </p:nvSpPr>
          <p:spPr>
            <a:xfrm>
              <a:off x="605404" y="4789786"/>
              <a:ext cx="737825" cy="421614"/>
            </a:xfrm>
            <a:prstGeom prst="rect">
              <a:avLst/>
            </a:prstGeom>
            <a:noFill/>
          </p:spPr>
          <p:txBody>
            <a:bodyPr wrap="none" rtlCol="0" anchor="ctr" anchorCtr="0">
              <a:spAutoFit/>
            </a:bodyPr>
            <a:lstStyle/>
            <a:p>
              <a:pPr algn="r"/>
              <a:r>
                <a:rPr kumimoji="1" lang="ja-JP" altLang="en-US" b="1" dirty="0"/>
                <a:t>通常</a:t>
              </a:r>
            </a:p>
          </p:txBody>
        </p:sp>
        <p:sp>
          <p:nvSpPr>
            <p:cNvPr id="36" name="テキスト ボックス 35">
              <a:extLst>
                <a:ext uri="{FF2B5EF4-FFF2-40B4-BE49-F238E27FC236}">
                  <a16:creationId xmlns:a16="http://schemas.microsoft.com/office/drawing/2014/main" id="{9811C073-D1E9-455C-AEA3-0DD6864E8A08}"/>
                </a:ext>
              </a:extLst>
            </p:cNvPr>
            <p:cNvSpPr txBox="1"/>
            <p:nvPr/>
          </p:nvSpPr>
          <p:spPr>
            <a:xfrm>
              <a:off x="4812791" y="4789786"/>
              <a:ext cx="1001334" cy="421614"/>
            </a:xfrm>
            <a:prstGeom prst="rect">
              <a:avLst/>
            </a:prstGeom>
            <a:noFill/>
          </p:spPr>
          <p:txBody>
            <a:bodyPr wrap="none" rtlCol="0" anchor="ctr" anchorCtr="0">
              <a:spAutoFit/>
            </a:bodyPr>
            <a:lstStyle/>
            <a:p>
              <a:pPr algn="r"/>
              <a:r>
                <a:rPr kumimoji="1" lang="ja-JP" altLang="en-US" b="1" dirty="0"/>
                <a:t>糖尿病</a:t>
              </a:r>
            </a:p>
          </p:txBody>
        </p:sp>
      </p:grpSp>
      <p:sp>
        <p:nvSpPr>
          <p:cNvPr id="4" name="スライド番号プレースホルダー 3">
            <a:extLst>
              <a:ext uri="{FF2B5EF4-FFF2-40B4-BE49-F238E27FC236}">
                <a16:creationId xmlns:a16="http://schemas.microsoft.com/office/drawing/2014/main" id="{F93FE5CA-FC9E-4792-90FB-258806EC4ABB}"/>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25</a:t>
            </a:fld>
            <a:endParaRPr lang="en-US" dirty="0"/>
          </a:p>
        </p:txBody>
      </p:sp>
    </p:spTree>
    <p:extLst>
      <p:ext uri="{BB962C8B-B14F-4D97-AF65-F5344CB8AC3E}">
        <p14:creationId xmlns:p14="http://schemas.microsoft.com/office/powerpoint/2010/main" val="2488288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0CD78C9-C360-4474-B419-50AAEDE69512}"/>
              </a:ext>
            </a:extLst>
          </p:cNvPr>
          <p:cNvSpPr>
            <a:spLocks noGrp="1"/>
          </p:cNvSpPr>
          <p:nvPr>
            <p:ph type="title"/>
          </p:nvPr>
        </p:nvSpPr>
        <p:spPr/>
        <p:txBody>
          <a:bodyPr/>
          <a:lstStyle/>
          <a:p>
            <a:r>
              <a:rPr lang="ja-JP" altLang="en-US" dirty="0"/>
              <a:t>糖尿病の原因は？</a:t>
            </a:r>
            <a:endParaRPr kumimoji="1" lang="ja-JP" altLang="en-US" dirty="0"/>
          </a:p>
        </p:txBody>
      </p:sp>
      <p:sp>
        <p:nvSpPr>
          <p:cNvPr id="5" name="テキスト ボックス 4">
            <a:extLst>
              <a:ext uri="{FF2B5EF4-FFF2-40B4-BE49-F238E27FC236}">
                <a16:creationId xmlns:a16="http://schemas.microsoft.com/office/drawing/2014/main" id="{55169AA9-B1CF-47F2-9ADD-5358717591F9}"/>
              </a:ext>
            </a:extLst>
          </p:cNvPr>
          <p:cNvSpPr txBox="1"/>
          <p:nvPr/>
        </p:nvSpPr>
        <p:spPr>
          <a:xfrm>
            <a:off x="591623" y="4756825"/>
            <a:ext cx="8052222" cy="1015663"/>
          </a:xfrm>
          <a:prstGeom prst="rect">
            <a:avLst/>
          </a:prstGeom>
          <a:noFill/>
        </p:spPr>
        <p:txBody>
          <a:bodyPr wrap="square" rtlCol="0">
            <a:spAutoFit/>
          </a:bodyPr>
          <a:lstStyle/>
          <a:p>
            <a:r>
              <a:rPr lang="ja-JP" altLang="en-US" sz="2000" b="1" dirty="0"/>
              <a:t>糖尿病の原因はさまざまです。</a:t>
            </a:r>
          </a:p>
          <a:p>
            <a:r>
              <a:rPr lang="ja-JP" altLang="en-US" sz="2000" b="1" dirty="0"/>
              <a:t>大きくは、ストレスなどの外部環境要因、暴飲・暴食・運動不足などの生活習慣要因、そして遺伝などのその他の要因に分けられます</a:t>
            </a:r>
            <a:r>
              <a:rPr lang="ja-JP" altLang="en-US" b="1" dirty="0"/>
              <a:t>。</a:t>
            </a:r>
            <a:endParaRPr kumimoji="1" lang="ja-JP" altLang="en-US" dirty="0"/>
          </a:p>
        </p:txBody>
      </p:sp>
      <p:sp>
        <p:nvSpPr>
          <p:cNvPr id="6" name="スライド番号プレースホルダー 5">
            <a:extLst>
              <a:ext uri="{FF2B5EF4-FFF2-40B4-BE49-F238E27FC236}">
                <a16:creationId xmlns:a16="http://schemas.microsoft.com/office/drawing/2014/main" id="{58602495-967B-4A23-8980-00E792B32AA1}"/>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26</a:t>
            </a:fld>
            <a:endParaRPr lang="en-US" dirty="0"/>
          </a:p>
        </p:txBody>
      </p:sp>
      <p:grpSp>
        <p:nvGrpSpPr>
          <p:cNvPr id="9" name="グループ化 8">
            <a:extLst>
              <a:ext uri="{FF2B5EF4-FFF2-40B4-BE49-F238E27FC236}">
                <a16:creationId xmlns:a16="http://schemas.microsoft.com/office/drawing/2014/main" id="{7F5FD986-93F3-4B4C-A192-6635E0177EB0}"/>
              </a:ext>
            </a:extLst>
          </p:cNvPr>
          <p:cNvGrpSpPr/>
          <p:nvPr/>
        </p:nvGrpSpPr>
        <p:grpSpPr>
          <a:xfrm>
            <a:off x="612000" y="1618207"/>
            <a:ext cx="2520000" cy="2703618"/>
            <a:chOff x="-2747290" y="1618207"/>
            <a:chExt cx="2520000" cy="2703618"/>
          </a:xfrm>
        </p:grpSpPr>
        <p:sp>
          <p:nvSpPr>
            <p:cNvPr id="7" name="四角形: 角を丸くする 6">
              <a:extLst>
                <a:ext uri="{FF2B5EF4-FFF2-40B4-BE49-F238E27FC236}">
                  <a16:creationId xmlns:a16="http://schemas.microsoft.com/office/drawing/2014/main" id="{62D0E222-CDB7-4050-96C9-E9C1AF10265E}"/>
                </a:ext>
              </a:extLst>
            </p:cNvPr>
            <p:cNvSpPr/>
            <p:nvPr/>
          </p:nvSpPr>
          <p:spPr>
            <a:xfrm>
              <a:off x="-2747290" y="1801825"/>
              <a:ext cx="2520000" cy="2520000"/>
            </a:xfrm>
            <a:prstGeom prst="roundRect">
              <a:avLst>
                <a:gd name="adj" fmla="val 6002"/>
              </a:avLst>
            </a:prstGeom>
            <a:solidFill>
              <a:schemeClr val="bg1"/>
            </a:solidFill>
            <a:ln w="28575">
              <a:solidFill>
                <a:srgbClr val="3789BE"/>
              </a:solidFill>
            </a:ln>
          </p:spPr>
          <p:style>
            <a:lnRef idx="2">
              <a:schemeClr val="accent1">
                <a:shade val="50000"/>
              </a:schemeClr>
            </a:lnRef>
            <a:fillRef idx="1">
              <a:schemeClr val="accent1"/>
            </a:fillRef>
            <a:effectRef idx="0">
              <a:schemeClr val="accent1"/>
            </a:effectRef>
            <a:fontRef idx="minor">
              <a:schemeClr val="lt1"/>
            </a:fontRef>
          </p:style>
          <p:txBody>
            <a:bodyPr lIns="252000" tIns="72000" rIns="252000" rtlCol="0" anchor="t" anchorCtr="0"/>
            <a:lstStyle/>
            <a:p>
              <a:endParaRPr lang="ja-JP" altLang="en-US" b="1">
                <a:solidFill>
                  <a:schemeClr val="tx1"/>
                </a:solidFill>
              </a:endParaRPr>
            </a:p>
          </p:txBody>
        </p:sp>
        <p:sp>
          <p:nvSpPr>
            <p:cNvPr id="8" name="四角形: 角を丸くする 7">
              <a:extLst>
                <a:ext uri="{FF2B5EF4-FFF2-40B4-BE49-F238E27FC236}">
                  <a16:creationId xmlns:a16="http://schemas.microsoft.com/office/drawing/2014/main" id="{A206946C-483E-4CE7-8147-6AE7BA30D9C3}"/>
                </a:ext>
              </a:extLst>
            </p:cNvPr>
            <p:cNvSpPr/>
            <p:nvPr/>
          </p:nvSpPr>
          <p:spPr>
            <a:xfrm>
              <a:off x="-2387290" y="1618207"/>
              <a:ext cx="1800000" cy="398491"/>
            </a:xfrm>
            <a:prstGeom prst="roundRect">
              <a:avLst>
                <a:gd name="adj" fmla="val 50000"/>
              </a:avLst>
            </a:prstGeom>
            <a:solidFill>
              <a:srgbClr val="3789BE"/>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ja-JP" altLang="en-US" b="1" dirty="0">
                  <a:solidFill>
                    <a:schemeClr val="bg1"/>
                  </a:solidFill>
                </a:rPr>
                <a:t>ストレス</a:t>
              </a:r>
              <a:endParaRPr kumimoji="1" lang="en-US" altLang="ja-JP" b="1" dirty="0">
                <a:solidFill>
                  <a:schemeClr val="bg1"/>
                </a:solidFill>
              </a:endParaRPr>
            </a:p>
          </p:txBody>
        </p:sp>
      </p:grpSp>
      <p:grpSp>
        <p:nvGrpSpPr>
          <p:cNvPr id="11" name="グループ化 10">
            <a:extLst>
              <a:ext uri="{FF2B5EF4-FFF2-40B4-BE49-F238E27FC236}">
                <a16:creationId xmlns:a16="http://schemas.microsoft.com/office/drawing/2014/main" id="{2957C462-C39F-4039-B984-25DA0693CBBC}"/>
              </a:ext>
            </a:extLst>
          </p:cNvPr>
          <p:cNvGrpSpPr/>
          <p:nvPr/>
        </p:nvGrpSpPr>
        <p:grpSpPr>
          <a:xfrm>
            <a:off x="3312000" y="1618207"/>
            <a:ext cx="2520000" cy="2703618"/>
            <a:chOff x="-2747290" y="1618207"/>
            <a:chExt cx="2520000" cy="2703618"/>
          </a:xfrm>
        </p:grpSpPr>
        <p:sp>
          <p:nvSpPr>
            <p:cNvPr id="12" name="四角形: 角を丸くする 11">
              <a:extLst>
                <a:ext uri="{FF2B5EF4-FFF2-40B4-BE49-F238E27FC236}">
                  <a16:creationId xmlns:a16="http://schemas.microsoft.com/office/drawing/2014/main" id="{638DE4D5-B678-4CDF-AFE1-FFDFDFD80C11}"/>
                </a:ext>
              </a:extLst>
            </p:cNvPr>
            <p:cNvSpPr/>
            <p:nvPr/>
          </p:nvSpPr>
          <p:spPr>
            <a:xfrm>
              <a:off x="-2747290" y="1801825"/>
              <a:ext cx="2520000" cy="2520000"/>
            </a:xfrm>
            <a:prstGeom prst="roundRect">
              <a:avLst>
                <a:gd name="adj" fmla="val 6002"/>
              </a:avLst>
            </a:prstGeom>
            <a:solidFill>
              <a:schemeClr val="bg1"/>
            </a:solidFill>
            <a:ln w="28575">
              <a:solidFill>
                <a:srgbClr val="3789BE"/>
              </a:solidFill>
            </a:ln>
          </p:spPr>
          <p:style>
            <a:lnRef idx="2">
              <a:schemeClr val="accent1">
                <a:shade val="50000"/>
              </a:schemeClr>
            </a:lnRef>
            <a:fillRef idx="1">
              <a:schemeClr val="accent1"/>
            </a:fillRef>
            <a:effectRef idx="0">
              <a:schemeClr val="accent1"/>
            </a:effectRef>
            <a:fontRef idx="minor">
              <a:schemeClr val="lt1"/>
            </a:fontRef>
          </p:style>
          <p:txBody>
            <a:bodyPr lIns="252000" tIns="72000" rIns="252000" rtlCol="0" anchor="t" anchorCtr="0"/>
            <a:lstStyle/>
            <a:p>
              <a:endParaRPr lang="ja-JP" altLang="en-US" b="1">
                <a:solidFill>
                  <a:schemeClr val="tx1"/>
                </a:solidFill>
              </a:endParaRPr>
            </a:p>
          </p:txBody>
        </p:sp>
        <p:sp>
          <p:nvSpPr>
            <p:cNvPr id="13" name="四角形: 角を丸くする 12">
              <a:extLst>
                <a:ext uri="{FF2B5EF4-FFF2-40B4-BE49-F238E27FC236}">
                  <a16:creationId xmlns:a16="http://schemas.microsoft.com/office/drawing/2014/main" id="{4C0649A0-3F7A-42DB-AA98-E656E25CC0D9}"/>
                </a:ext>
              </a:extLst>
            </p:cNvPr>
            <p:cNvSpPr/>
            <p:nvPr/>
          </p:nvSpPr>
          <p:spPr>
            <a:xfrm>
              <a:off x="-2387290" y="1618207"/>
              <a:ext cx="1800000" cy="398491"/>
            </a:xfrm>
            <a:prstGeom prst="roundRect">
              <a:avLst>
                <a:gd name="adj" fmla="val 50000"/>
              </a:avLst>
            </a:prstGeom>
            <a:solidFill>
              <a:srgbClr val="3789BE"/>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ja-JP" altLang="en-US" b="1" dirty="0">
                  <a:solidFill>
                    <a:schemeClr val="bg1"/>
                  </a:solidFill>
                </a:rPr>
                <a:t>運動不足</a:t>
              </a:r>
              <a:endParaRPr kumimoji="1" lang="en-US" altLang="ja-JP" b="1" dirty="0">
                <a:solidFill>
                  <a:schemeClr val="bg1"/>
                </a:solidFill>
              </a:endParaRPr>
            </a:p>
          </p:txBody>
        </p:sp>
      </p:grpSp>
      <p:grpSp>
        <p:nvGrpSpPr>
          <p:cNvPr id="17" name="グループ化 16">
            <a:extLst>
              <a:ext uri="{FF2B5EF4-FFF2-40B4-BE49-F238E27FC236}">
                <a16:creationId xmlns:a16="http://schemas.microsoft.com/office/drawing/2014/main" id="{655CBED1-9BB1-4A53-9920-301804A6CC51}"/>
              </a:ext>
            </a:extLst>
          </p:cNvPr>
          <p:cNvGrpSpPr/>
          <p:nvPr/>
        </p:nvGrpSpPr>
        <p:grpSpPr>
          <a:xfrm>
            <a:off x="6012000" y="1618207"/>
            <a:ext cx="2520000" cy="2703618"/>
            <a:chOff x="-2747290" y="1618207"/>
            <a:chExt cx="2520000" cy="2703618"/>
          </a:xfrm>
        </p:grpSpPr>
        <p:sp>
          <p:nvSpPr>
            <p:cNvPr id="18" name="四角形: 角を丸くする 17">
              <a:extLst>
                <a:ext uri="{FF2B5EF4-FFF2-40B4-BE49-F238E27FC236}">
                  <a16:creationId xmlns:a16="http://schemas.microsoft.com/office/drawing/2014/main" id="{661C0C73-5A1F-4A05-9431-729437431484}"/>
                </a:ext>
              </a:extLst>
            </p:cNvPr>
            <p:cNvSpPr/>
            <p:nvPr/>
          </p:nvSpPr>
          <p:spPr>
            <a:xfrm>
              <a:off x="-2747290" y="1801825"/>
              <a:ext cx="2520000" cy="2520000"/>
            </a:xfrm>
            <a:prstGeom prst="roundRect">
              <a:avLst>
                <a:gd name="adj" fmla="val 6002"/>
              </a:avLst>
            </a:prstGeom>
            <a:solidFill>
              <a:schemeClr val="bg1"/>
            </a:solidFill>
            <a:ln w="28575">
              <a:solidFill>
                <a:srgbClr val="3789BE"/>
              </a:solidFill>
            </a:ln>
          </p:spPr>
          <p:style>
            <a:lnRef idx="2">
              <a:schemeClr val="accent1">
                <a:shade val="50000"/>
              </a:schemeClr>
            </a:lnRef>
            <a:fillRef idx="1">
              <a:schemeClr val="accent1"/>
            </a:fillRef>
            <a:effectRef idx="0">
              <a:schemeClr val="accent1"/>
            </a:effectRef>
            <a:fontRef idx="minor">
              <a:schemeClr val="lt1"/>
            </a:fontRef>
          </p:style>
          <p:txBody>
            <a:bodyPr lIns="252000" tIns="72000" rIns="252000" rtlCol="0" anchor="t" anchorCtr="0"/>
            <a:lstStyle/>
            <a:p>
              <a:endParaRPr lang="ja-JP" altLang="en-US" b="1">
                <a:solidFill>
                  <a:schemeClr val="tx1"/>
                </a:solidFill>
              </a:endParaRPr>
            </a:p>
          </p:txBody>
        </p:sp>
        <p:sp>
          <p:nvSpPr>
            <p:cNvPr id="19" name="四角形: 角を丸くする 18">
              <a:extLst>
                <a:ext uri="{FF2B5EF4-FFF2-40B4-BE49-F238E27FC236}">
                  <a16:creationId xmlns:a16="http://schemas.microsoft.com/office/drawing/2014/main" id="{4B15B98E-5373-410C-981E-AE56CC781477}"/>
                </a:ext>
              </a:extLst>
            </p:cNvPr>
            <p:cNvSpPr/>
            <p:nvPr/>
          </p:nvSpPr>
          <p:spPr>
            <a:xfrm>
              <a:off x="-2387290" y="1618207"/>
              <a:ext cx="1800000" cy="398491"/>
            </a:xfrm>
            <a:prstGeom prst="roundRect">
              <a:avLst>
                <a:gd name="adj" fmla="val 50000"/>
              </a:avLst>
            </a:prstGeom>
            <a:solidFill>
              <a:srgbClr val="3789BE"/>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ja-JP" altLang="en-US" b="1" dirty="0">
                  <a:solidFill>
                    <a:schemeClr val="bg1"/>
                  </a:solidFill>
                </a:rPr>
                <a:t>過　食</a:t>
              </a:r>
              <a:endParaRPr kumimoji="1" lang="en-US" altLang="ja-JP" b="1" dirty="0">
                <a:solidFill>
                  <a:schemeClr val="bg1"/>
                </a:solidFill>
              </a:endParaRPr>
            </a:p>
          </p:txBody>
        </p:sp>
      </p:grpSp>
      <p:pic>
        <p:nvPicPr>
          <p:cNvPr id="23" name="図 22">
            <a:extLst>
              <a:ext uri="{FF2B5EF4-FFF2-40B4-BE49-F238E27FC236}">
                <a16:creationId xmlns:a16="http://schemas.microsoft.com/office/drawing/2014/main" id="{E80C2C00-7384-4408-B908-CD4EDCD10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734" y="2361160"/>
            <a:ext cx="2398533" cy="1772829"/>
          </a:xfrm>
          <a:prstGeom prst="rect">
            <a:avLst/>
          </a:prstGeom>
        </p:spPr>
      </p:pic>
      <p:pic>
        <p:nvPicPr>
          <p:cNvPr id="25" name="図 24">
            <a:extLst>
              <a:ext uri="{FF2B5EF4-FFF2-40B4-BE49-F238E27FC236}">
                <a16:creationId xmlns:a16="http://schemas.microsoft.com/office/drawing/2014/main" id="{75CE71B0-D030-466A-909B-4F9571570A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1154" y="2191012"/>
            <a:ext cx="2321693" cy="1942977"/>
          </a:xfrm>
          <a:prstGeom prst="rect">
            <a:avLst/>
          </a:prstGeom>
        </p:spPr>
      </p:pic>
      <p:pic>
        <p:nvPicPr>
          <p:cNvPr id="27" name="図 26">
            <a:extLst>
              <a:ext uri="{FF2B5EF4-FFF2-40B4-BE49-F238E27FC236}">
                <a16:creationId xmlns:a16="http://schemas.microsoft.com/office/drawing/2014/main" id="{9F501EDD-907E-4AC5-BA6E-E0760DD68A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9199" y="2147103"/>
            <a:ext cx="2365602" cy="1986886"/>
          </a:xfrm>
          <a:prstGeom prst="rect">
            <a:avLst/>
          </a:prstGeom>
        </p:spPr>
      </p:pic>
    </p:spTree>
    <p:extLst>
      <p:ext uri="{BB962C8B-B14F-4D97-AF65-F5344CB8AC3E}">
        <p14:creationId xmlns:p14="http://schemas.microsoft.com/office/powerpoint/2010/main" val="1562442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0CD78C9-C360-4474-B419-50AAEDE69512}"/>
              </a:ext>
            </a:extLst>
          </p:cNvPr>
          <p:cNvSpPr>
            <a:spLocks noGrp="1"/>
          </p:cNvSpPr>
          <p:nvPr>
            <p:ph type="title"/>
          </p:nvPr>
        </p:nvSpPr>
        <p:spPr/>
        <p:txBody>
          <a:bodyPr/>
          <a:lstStyle/>
          <a:p>
            <a:r>
              <a:rPr lang="ja-JP" altLang="en-US" dirty="0"/>
              <a:t>糖尿病治療の目標</a:t>
            </a:r>
            <a:endParaRPr kumimoji="1" lang="ja-JP" altLang="en-US" dirty="0"/>
          </a:p>
        </p:txBody>
      </p:sp>
      <p:sp>
        <p:nvSpPr>
          <p:cNvPr id="4" name="正方形/長方形 3">
            <a:extLst>
              <a:ext uri="{FF2B5EF4-FFF2-40B4-BE49-F238E27FC236}">
                <a16:creationId xmlns:a16="http://schemas.microsoft.com/office/drawing/2014/main" id="{1D96BBF7-2909-4739-BB81-552FF9B48A9C}"/>
              </a:ext>
            </a:extLst>
          </p:cNvPr>
          <p:cNvSpPr/>
          <p:nvPr/>
        </p:nvSpPr>
        <p:spPr>
          <a:xfrm>
            <a:off x="5625087" y="6642556"/>
            <a:ext cx="3518913" cy="215444"/>
          </a:xfrm>
          <a:prstGeom prst="rect">
            <a:avLst/>
          </a:prstGeom>
        </p:spPr>
        <p:txBody>
          <a:bodyPr wrap="none" anchor="b" anchorCtr="0">
            <a:spAutoFit/>
          </a:bodyPr>
          <a:lstStyle/>
          <a:p>
            <a:pPr algn="r"/>
            <a:r>
              <a:rPr lang="ja-JP" altLang="en-US" sz="800" dirty="0">
                <a:solidFill>
                  <a:srgbClr val="231815"/>
                </a:solidFill>
                <a:latin typeface="KozGoPr6N-Medium"/>
              </a:rPr>
              <a:t>日本糖尿病学会 編・著：糖尿病治療ガイド</a:t>
            </a:r>
            <a:r>
              <a:rPr lang="en-US" altLang="ja-JP" sz="800" dirty="0">
                <a:solidFill>
                  <a:srgbClr val="231815"/>
                </a:solidFill>
                <a:latin typeface="KozGoPr6N-Medium"/>
              </a:rPr>
              <a:t>2020-2021, p.33, </a:t>
            </a:r>
            <a:r>
              <a:rPr lang="ja-JP" altLang="en-US" sz="800" dirty="0">
                <a:solidFill>
                  <a:srgbClr val="231815"/>
                </a:solidFill>
                <a:latin typeface="KozGoPr6N-Medium"/>
              </a:rPr>
              <a:t>文光堂，</a:t>
            </a:r>
            <a:r>
              <a:rPr lang="en-US" altLang="ja-JP" sz="800" dirty="0">
                <a:solidFill>
                  <a:srgbClr val="231815"/>
                </a:solidFill>
                <a:latin typeface="KozGoPr6N-Medium"/>
              </a:rPr>
              <a:t>2020.</a:t>
            </a:r>
            <a:endParaRPr lang="ja-JP" altLang="en-US" dirty="0"/>
          </a:p>
        </p:txBody>
      </p:sp>
      <p:sp>
        <p:nvSpPr>
          <p:cNvPr id="5" name="スライド番号プレースホルダー 4">
            <a:extLst>
              <a:ext uri="{FF2B5EF4-FFF2-40B4-BE49-F238E27FC236}">
                <a16:creationId xmlns:a16="http://schemas.microsoft.com/office/drawing/2014/main" id="{32E7292B-2C51-4355-80BE-F103ED65C0D3}"/>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27</a:t>
            </a:fld>
            <a:endParaRPr lang="en-US" dirty="0"/>
          </a:p>
        </p:txBody>
      </p:sp>
      <p:sp>
        <p:nvSpPr>
          <p:cNvPr id="7" name="四角形: 角を丸くする 6">
            <a:extLst>
              <a:ext uri="{FF2B5EF4-FFF2-40B4-BE49-F238E27FC236}">
                <a16:creationId xmlns:a16="http://schemas.microsoft.com/office/drawing/2014/main" id="{2ECB90F3-EBD1-439B-A7DE-4D4E0FD1FBE1}"/>
              </a:ext>
            </a:extLst>
          </p:cNvPr>
          <p:cNvSpPr/>
          <p:nvPr/>
        </p:nvSpPr>
        <p:spPr>
          <a:xfrm>
            <a:off x="612000" y="1535281"/>
            <a:ext cx="7920000" cy="892784"/>
          </a:xfrm>
          <a:prstGeom prst="roundRect">
            <a:avLst>
              <a:gd name="adj" fmla="val 15789"/>
            </a:avLst>
          </a:prstGeom>
          <a:solidFill>
            <a:schemeClr val="bg1"/>
          </a:solidFill>
          <a:ln w="28575">
            <a:solidFill>
              <a:srgbClr val="3789BE"/>
            </a:solidFill>
          </a:ln>
        </p:spPr>
        <p:style>
          <a:lnRef idx="2">
            <a:schemeClr val="accent1">
              <a:shade val="50000"/>
            </a:schemeClr>
          </a:lnRef>
          <a:fillRef idx="1">
            <a:schemeClr val="accent1"/>
          </a:fillRef>
          <a:effectRef idx="0">
            <a:schemeClr val="accent1"/>
          </a:effectRef>
          <a:fontRef idx="minor">
            <a:schemeClr val="lt1"/>
          </a:fontRef>
        </p:style>
        <p:txBody>
          <a:bodyPr lIns="252000" tIns="72000" rIns="252000" bIns="36000" rtlCol="0" anchor="ctr" anchorCtr="0"/>
          <a:lstStyle/>
          <a:p>
            <a:pPr algn="ctr"/>
            <a:r>
              <a:rPr lang="ja-JP" altLang="en-US" sz="2800" b="1" dirty="0">
                <a:solidFill>
                  <a:srgbClr val="0079C3"/>
                </a:solidFill>
              </a:rPr>
              <a:t>健康な人と変わらない人生</a:t>
            </a:r>
          </a:p>
        </p:txBody>
      </p:sp>
      <p:sp>
        <p:nvSpPr>
          <p:cNvPr id="8" name="矢印: 上 7">
            <a:extLst>
              <a:ext uri="{FF2B5EF4-FFF2-40B4-BE49-F238E27FC236}">
                <a16:creationId xmlns:a16="http://schemas.microsoft.com/office/drawing/2014/main" id="{708D999D-6484-4523-8CD5-419A9C798DBF}"/>
              </a:ext>
            </a:extLst>
          </p:cNvPr>
          <p:cNvSpPr/>
          <p:nvPr/>
        </p:nvSpPr>
        <p:spPr>
          <a:xfrm>
            <a:off x="4355432" y="2486515"/>
            <a:ext cx="433137" cy="625643"/>
          </a:xfrm>
          <a:prstGeom prst="upArrow">
            <a:avLst>
              <a:gd name="adj1" fmla="val 50000"/>
              <a:gd name="adj2" fmla="val 63889"/>
            </a:avLst>
          </a:prstGeom>
          <a:solidFill>
            <a:srgbClr val="82A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C0353B51-C672-465E-8CB5-C909A051B307}"/>
              </a:ext>
            </a:extLst>
          </p:cNvPr>
          <p:cNvSpPr/>
          <p:nvPr/>
        </p:nvSpPr>
        <p:spPr>
          <a:xfrm>
            <a:off x="612000" y="3190590"/>
            <a:ext cx="7920000" cy="684000"/>
          </a:xfrm>
          <a:prstGeom prst="roundRect">
            <a:avLst>
              <a:gd name="adj" fmla="val 15789"/>
            </a:avLst>
          </a:prstGeom>
          <a:solidFill>
            <a:schemeClr val="bg1"/>
          </a:solidFill>
          <a:ln w="28575">
            <a:solidFill>
              <a:srgbClr val="3789BE"/>
            </a:solidFill>
          </a:ln>
        </p:spPr>
        <p:style>
          <a:lnRef idx="2">
            <a:schemeClr val="accent1">
              <a:shade val="50000"/>
            </a:schemeClr>
          </a:lnRef>
          <a:fillRef idx="1">
            <a:schemeClr val="accent1"/>
          </a:fillRef>
          <a:effectRef idx="0">
            <a:schemeClr val="accent1"/>
          </a:effectRef>
          <a:fontRef idx="minor">
            <a:schemeClr val="lt1"/>
          </a:fontRef>
        </p:style>
        <p:txBody>
          <a:bodyPr lIns="252000" tIns="72000" rIns="252000" bIns="36000" rtlCol="0" anchor="ctr" anchorCtr="0"/>
          <a:lstStyle/>
          <a:p>
            <a:pPr algn="ctr"/>
            <a:r>
              <a:rPr lang="ja-JP" altLang="en-US" sz="2000" b="1" dirty="0">
                <a:solidFill>
                  <a:srgbClr val="0079C3"/>
                </a:solidFill>
              </a:rPr>
              <a:t>血糖、血圧、脂質代謝の良好なコントロール状態と</a:t>
            </a:r>
            <a:endParaRPr lang="en-US" altLang="ja-JP" sz="2000" b="1" dirty="0">
              <a:solidFill>
                <a:srgbClr val="0079C3"/>
              </a:solidFill>
            </a:endParaRPr>
          </a:p>
          <a:p>
            <a:pPr algn="ctr"/>
            <a:r>
              <a:rPr lang="ja-JP" altLang="en-US" sz="2000" b="1" dirty="0">
                <a:solidFill>
                  <a:srgbClr val="0079C3"/>
                </a:solidFill>
              </a:rPr>
              <a:t>適正体重の維持、および禁煙の遵守</a:t>
            </a:r>
          </a:p>
        </p:txBody>
      </p:sp>
      <p:graphicFrame>
        <p:nvGraphicFramePr>
          <p:cNvPr id="10" name="表 8">
            <a:extLst>
              <a:ext uri="{FF2B5EF4-FFF2-40B4-BE49-F238E27FC236}">
                <a16:creationId xmlns:a16="http://schemas.microsoft.com/office/drawing/2014/main" id="{819B277A-56BF-4021-B952-3A5219CC353C}"/>
              </a:ext>
            </a:extLst>
          </p:cNvPr>
          <p:cNvGraphicFramePr>
            <a:graphicFrameLocks noGrp="1"/>
          </p:cNvGraphicFramePr>
          <p:nvPr>
            <p:extLst>
              <p:ext uri="{D42A27DB-BD31-4B8C-83A1-F6EECF244321}">
                <p14:modId xmlns:p14="http://schemas.microsoft.com/office/powerpoint/2010/main" val="4161058996"/>
              </p:ext>
            </p:extLst>
          </p:nvPr>
        </p:nvGraphicFramePr>
        <p:xfrm>
          <a:off x="612000" y="4456840"/>
          <a:ext cx="7920000" cy="1795200"/>
        </p:xfrm>
        <a:graphic>
          <a:graphicData uri="http://schemas.openxmlformats.org/drawingml/2006/table">
            <a:tbl>
              <a:tblPr firstRow="1" bandRow="1">
                <a:tableStyleId>{5C22544A-7EE6-4342-B048-85BDC9FD1C3A}</a:tableStyleId>
              </a:tblPr>
              <a:tblGrid>
                <a:gridCol w="3960000">
                  <a:extLst>
                    <a:ext uri="{9D8B030D-6E8A-4147-A177-3AD203B41FA5}">
                      <a16:colId xmlns:a16="http://schemas.microsoft.com/office/drawing/2014/main" val="2753366803"/>
                    </a:ext>
                  </a:extLst>
                </a:gridCol>
                <a:gridCol w="3960000">
                  <a:extLst>
                    <a:ext uri="{9D8B030D-6E8A-4147-A177-3AD203B41FA5}">
                      <a16:colId xmlns:a16="http://schemas.microsoft.com/office/drawing/2014/main" val="2686427921"/>
                    </a:ext>
                  </a:extLst>
                </a:gridCol>
              </a:tblGrid>
              <a:tr h="370840">
                <a:tc>
                  <a:txBody>
                    <a:bodyPr/>
                    <a:lstStyle/>
                    <a:p>
                      <a:pPr algn="ctr"/>
                      <a:r>
                        <a:rPr kumimoji="1" lang="ja-JP" altLang="en-US" sz="2000" b="1" dirty="0">
                          <a:solidFill>
                            <a:schemeClr val="bg1"/>
                          </a:solidFill>
                        </a:rPr>
                        <a:t>目標</a:t>
                      </a:r>
                    </a:p>
                  </a:txBody>
                  <a:tcPr marT="108000" marB="36000">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89BE"/>
                    </a:solidFill>
                  </a:tcPr>
                </a:tc>
                <a:tc>
                  <a:txBody>
                    <a:bodyPr/>
                    <a:lstStyle/>
                    <a:p>
                      <a:pPr algn="ctr"/>
                      <a:r>
                        <a:rPr kumimoji="1" lang="en-US" altLang="ja-JP" sz="2000" b="1" dirty="0">
                          <a:solidFill>
                            <a:schemeClr val="bg1"/>
                          </a:solidFill>
                        </a:rPr>
                        <a:t>HbA1c</a:t>
                      </a:r>
                      <a:endParaRPr kumimoji="1" lang="ja-JP" altLang="en-US" sz="2000" b="1" dirty="0">
                        <a:solidFill>
                          <a:schemeClr val="bg1"/>
                        </a:solidFill>
                      </a:endParaRPr>
                    </a:p>
                  </a:txBody>
                  <a:tcPr marT="108000" marB="3600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89BE"/>
                    </a:solidFill>
                  </a:tcPr>
                </a:tc>
                <a:extLst>
                  <a:ext uri="{0D108BD9-81ED-4DB2-BD59-A6C34878D82A}">
                    <a16:rowId xmlns:a16="http://schemas.microsoft.com/office/drawing/2014/main" val="475259570"/>
                  </a:ext>
                </a:extLst>
              </a:tr>
              <a:tr h="370840">
                <a:tc>
                  <a:txBody>
                    <a:bodyPr/>
                    <a:lstStyle/>
                    <a:p>
                      <a:pPr algn="l"/>
                      <a:r>
                        <a:rPr kumimoji="1" lang="ja-JP" altLang="en-US" sz="2000" b="1" dirty="0"/>
                        <a:t>血糖正常化を目指す際の目標</a:t>
                      </a:r>
                    </a:p>
                  </a:txBody>
                  <a:tcPr marL="288000" marT="108000" marB="3600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2000" b="1" dirty="0"/>
                        <a:t>6.0</a:t>
                      </a:r>
                      <a:r>
                        <a:rPr kumimoji="1" lang="ja-JP" altLang="en-US" sz="2000" b="1" dirty="0"/>
                        <a:t>％未満</a:t>
                      </a:r>
                    </a:p>
                  </a:txBody>
                  <a:tcPr marT="108000" marB="360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3293590"/>
                  </a:ext>
                </a:extLst>
              </a:tr>
              <a:tr h="370840">
                <a:tc>
                  <a:txBody>
                    <a:bodyPr/>
                    <a:lstStyle/>
                    <a:p>
                      <a:pPr algn="l"/>
                      <a:r>
                        <a:rPr kumimoji="1" lang="ja-JP" altLang="en-US" sz="2000" b="1" dirty="0"/>
                        <a:t>合併症予防のための目標</a:t>
                      </a:r>
                    </a:p>
                  </a:txBody>
                  <a:tcPr marL="288000" marT="108000" marB="3600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2000" b="1" dirty="0"/>
                        <a:t>7.0</a:t>
                      </a:r>
                      <a:r>
                        <a:rPr kumimoji="1" lang="ja-JP" altLang="en-US" sz="2000" b="1" dirty="0"/>
                        <a:t>％未満</a:t>
                      </a:r>
                    </a:p>
                  </a:txBody>
                  <a:tcPr marT="108000" marB="360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65417"/>
                  </a:ext>
                </a:extLst>
              </a:tr>
              <a:tr h="370840">
                <a:tc>
                  <a:txBody>
                    <a:bodyPr/>
                    <a:lstStyle/>
                    <a:p>
                      <a:pPr algn="l"/>
                      <a:r>
                        <a:rPr kumimoji="1" lang="ja-JP" altLang="en-US" sz="2000" b="1" dirty="0"/>
                        <a:t>治療強化が困難な際の目標</a:t>
                      </a:r>
                    </a:p>
                  </a:txBody>
                  <a:tcPr marL="288000" marT="108000" marB="3600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2000" b="1" dirty="0"/>
                        <a:t>8.0</a:t>
                      </a:r>
                      <a:r>
                        <a:rPr kumimoji="1" lang="ja-JP" altLang="en-US" sz="2000" b="1" dirty="0"/>
                        <a:t>％未満</a:t>
                      </a:r>
                    </a:p>
                  </a:txBody>
                  <a:tcPr marT="108000" marB="360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5143778"/>
                  </a:ext>
                </a:extLst>
              </a:tr>
            </a:tbl>
          </a:graphicData>
        </a:graphic>
      </p:graphicFrame>
      <p:sp>
        <p:nvSpPr>
          <p:cNvPr id="2" name="テキスト ボックス 1">
            <a:extLst>
              <a:ext uri="{FF2B5EF4-FFF2-40B4-BE49-F238E27FC236}">
                <a16:creationId xmlns:a16="http://schemas.microsoft.com/office/drawing/2014/main" id="{5E74F14A-9476-4B91-8750-1874284776A2}"/>
              </a:ext>
            </a:extLst>
          </p:cNvPr>
          <p:cNvSpPr txBox="1"/>
          <p:nvPr/>
        </p:nvSpPr>
        <p:spPr>
          <a:xfrm>
            <a:off x="309700" y="4047964"/>
            <a:ext cx="7920000" cy="369332"/>
          </a:xfrm>
          <a:prstGeom prst="rect">
            <a:avLst/>
          </a:prstGeom>
          <a:noFill/>
        </p:spPr>
        <p:txBody>
          <a:bodyPr wrap="square" rtlCol="0">
            <a:spAutoFit/>
          </a:bodyPr>
          <a:lstStyle/>
          <a:p>
            <a:r>
              <a:rPr lang="ja-JP" altLang="en-US" b="1" dirty="0"/>
              <a:t>日本糖尿病学会による</a:t>
            </a:r>
            <a:r>
              <a:rPr lang="en-US" altLang="ja-JP" b="1" dirty="0"/>
              <a:t>HbA1c</a:t>
            </a:r>
            <a:r>
              <a:rPr lang="ja-JP" altLang="en-US" b="1" dirty="0"/>
              <a:t>の目標値</a:t>
            </a:r>
            <a:endParaRPr kumimoji="1" lang="ja-JP" altLang="en-US" dirty="0"/>
          </a:p>
        </p:txBody>
      </p:sp>
      <p:sp>
        <p:nvSpPr>
          <p:cNvPr id="11" name="テキスト ボックス 10">
            <a:extLst>
              <a:ext uri="{FF2B5EF4-FFF2-40B4-BE49-F238E27FC236}">
                <a16:creationId xmlns:a16="http://schemas.microsoft.com/office/drawing/2014/main" id="{9BE6AEFC-D10B-4E53-AE81-1F5100A137A2}"/>
              </a:ext>
            </a:extLst>
          </p:cNvPr>
          <p:cNvSpPr txBox="1"/>
          <p:nvPr/>
        </p:nvSpPr>
        <p:spPr>
          <a:xfrm>
            <a:off x="195580" y="1201622"/>
            <a:ext cx="6560920" cy="369332"/>
          </a:xfrm>
          <a:prstGeom prst="rect">
            <a:avLst/>
          </a:prstGeom>
          <a:noFill/>
        </p:spPr>
        <p:txBody>
          <a:bodyPr wrap="square" rtlCol="0">
            <a:spAutoFit/>
          </a:bodyPr>
          <a:lstStyle/>
          <a:p>
            <a:r>
              <a:rPr kumimoji="1" lang="ja-JP" altLang="en-US" b="1" dirty="0"/>
              <a:t>糖尿病治療の目標</a:t>
            </a:r>
            <a:endParaRPr kumimoji="1" lang="ja-JP" altLang="en-US" dirty="0"/>
          </a:p>
        </p:txBody>
      </p:sp>
    </p:spTree>
    <p:extLst>
      <p:ext uri="{BB962C8B-B14F-4D97-AF65-F5344CB8AC3E}">
        <p14:creationId xmlns:p14="http://schemas.microsoft.com/office/powerpoint/2010/main" val="3252141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lang="ja-JP" altLang="en-US" dirty="0"/>
              <a:t>あなたの目標を「宣言」してみましょう！</a:t>
            </a:r>
            <a:endParaRPr kumimoji="1" lang="ja-JP" altLang="en-US" dirty="0"/>
          </a:p>
        </p:txBody>
      </p:sp>
      <p:sp>
        <p:nvSpPr>
          <p:cNvPr id="2" name="スライド番号プレースホルダー 1">
            <a:extLst>
              <a:ext uri="{FF2B5EF4-FFF2-40B4-BE49-F238E27FC236}">
                <a16:creationId xmlns:a16="http://schemas.microsoft.com/office/drawing/2014/main" id="{5272B64D-B792-40F1-AFF2-5512211C93CA}"/>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28</a:t>
            </a:fld>
            <a:endParaRPr lang="en-US" dirty="0"/>
          </a:p>
        </p:txBody>
      </p:sp>
      <p:sp>
        <p:nvSpPr>
          <p:cNvPr id="5" name="正方形/長方形 4">
            <a:extLst>
              <a:ext uri="{FF2B5EF4-FFF2-40B4-BE49-F238E27FC236}">
                <a16:creationId xmlns:a16="http://schemas.microsoft.com/office/drawing/2014/main" id="{B8EC558D-AF3B-4816-B245-23BDE0991AC7}"/>
              </a:ext>
            </a:extLst>
          </p:cNvPr>
          <p:cNvSpPr/>
          <p:nvPr/>
        </p:nvSpPr>
        <p:spPr>
          <a:xfrm>
            <a:off x="1998584" y="5918631"/>
            <a:ext cx="5453416" cy="18466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r"/>
            <a:r>
              <a:rPr lang="en-US" altLang="ja-JP" sz="1200" b="1" dirty="0">
                <a:solidFill>
                  <a:schemeClr val="tx1"/>
                </a:solidFill>
              </a:rPr>
              <a:t>※ </a:t>
            </a:r>
            <a:r>
              <a:rPr lang="ja-JP" altLang="en-US" sz="1200" b="1" dirty="0">
                <a:solidFill>
                  <a:schemeClr val="tx1"/>
                </a:solidFill>
              </a:rPr>
              <a:t>下の欄には、参考値として初診時の</a:t>
            </a:r>
            <a:r>
              <a:rPr lang="en-US" altLang="ja-JP" sz="1200" b="1" dirty="0">
                <a:solidFill>
                  <a:schemeClr val="tx1"/>
                </a:solidFill>
              </a:rPr>
              <a:t>HbA1c</a:t>
            </a:r>
            <a:r>
              <a:rPr lang="ja-JP" altLang="en-US" sz="1200" b="1" dirty="0">
                <a:solidFill>
                  <a:schemeClr val="tx1"/>
                </a:solidFill>
              </a:rPr>
              <a:t>、体重を記録しておきましょう。</a:t>
            </a:r>
            <a:endParaRPr kumimoji="1" lang="ja-JP" altLang="en-US" sz="1200" b="1" dirty="0">
              <a:solidFill>
                <a:schemeClr val="tx1"/>
              </a:solidFill>
            </a:endParaRPr>
          </a:p>
        </p:txBody>
      </p:sp>
      <p:sp>
        <p:nvSpPr>
          <p:cNvPr id="6" name="四角形: 角を丸くする 5">
            <a:extLst>
              <a:ext uri="{FF2B5EF4-FFF2-40B4-BE49-F238E27FC236}">
                <a16:creationId xmlns:a16="http://schemas.microsoft.com/office/drawing/2014/main" id="{850B0A18-399B-488E-955F-9E4498DB9C4B}"/>
              </a:ext>
            </a:extLst>
          </p:cNvPr>
          <p:cNvSpPr/>
          <p:nvPr/>
        </p:nvSpPr>
        <p:spPr>
          <a:xfrm>
            <a:off x="1692000" y="4990193"/>
            <a:ext cx="5760000" cy="828000"/>
          </a:xfrm>
          <a:prstGeom prst="roundRect">
            <a:avLst>
              <a:gd name="adj" fmla="val 8524"/>
            </a:avLst>
          </a:prstGeom>
          <a:solidFill>
            <a:schemeClr val="bg1"/>
          </a:solidFill>
          <a:ln w="28575">
            <a:solidFill>
              <a:srgbClr val="3789BE"/>
            </a:solidFill>
          </a:ln>
        </p:spPr>
        <p:style>
          <a:lnRef idx="2">
            <a:schemeClr val="accent1">
              <a:shade val="50000"/>
            </a:schemeClr>
          </a:lnRef>
          <a:fillRef idx="1">
            <a:schemeClr val="accent1"/>
          </a:fillRef>
          <a:effectRef idx="0">
            <a:schemeClr val="accent1"/>
          </a:effectRef>
          <a:fontRef idx="minor">
            <a:schemeClr val="lt1"/>
          </a:fontRef>
        </p:style>
        <p:txBody>
          <a:bodyPr lIns="252000" tIns="72000" rIns="252000" bIns="36000" rtlCol="0" anchor="ctr" anchorCtr="0"/>
          <a:lstStyle/>
          <a:p>
            <a:pPr algn="ctr"/>
            <a:endParaRPr lang="ja-JP" altLang="en-US" sz="2000" b="1" dirty="0">
              <a:solidFill>
                <a:srgbClr val="0079C3"/>
              </a:solidFill>
            </a:endParaRPr>
          </a:p>
        </p:txBody>
      </p:sp>
      <p:sp>
        <p:nvSpPr>
          <p:cNvPr id="7" name="正方形/長方形 6">
            <a:extLst>
              <a:ext uri="{FF2B5EF4-FFF2-40B4-BE49-F238E27FC236}">
                <a16:creationId xmlns:a16="http://schemas.microsoft.com/office/drawing/2014/main" id="{D3B11873-A75F-480B-BB4C-7D6A6C86FE78}"/>
              </a:ext>
            </a:extLst>
          </p:cNvPr>
          <p:cNvSpPr/>
          <p:nvPr/>
        </p:nvSpPr>
        <p:spPr>
          <a:xfrm>
            <a:off x="1692000" y="1520334"/>
            <a:ext cx="5760000" cy="3268234"/>
          </a:xfrm>
          <a:prstGeom prst="rect">
            <a:avLst/>
          </a:prstGeom>
          <a:solidFill>
            <a:schemeClr val="bg1"/>
          </a:solidFill>
          <a:ln w="76200" cmpd="dbl">
            <a:solidFill>
              <a:srgbClr val="3789BE"/>
            </a:solidFill>
          </a:ln>
        </p:spPr>
        <p:style>
          <a:lnRef idx="2">
            <a:schemeClr val="accent1">
              <a:shade val="50000"/>
            </a:schemeClr>
          </a:lnRef>
          <a:fillRef idx="1">
            <a:schemeClr val="accent1"/>
          </a:fillRef>
          <a:effectRef idx="0">
            <a:schemeClr val="accent1"/>
          </a:effectRef>
          <a:fontRef idx="minor">
            <a:schemeClr val="lt1"/>
          </a:fontRef>
        </p:style>
        <p:txBody>
          <a:bodyPr lIns="252000" tIns="72000" rIns="252000" bIns="36000" rtlCol="0" anchor="ctr" anchorCtr="0"/>
          <a:lstStyle/>
          <a:p>
            <a:pPr algn="ctr"/>
            <a:endParaRPr lang="ja-JP" altLang="en-US" sz="2000" b="1" dirty="0">
              <a:solidFill>
                <a:srgbClr val="0079C3"/>
              </a:solidFill>
            </a:endParaRPr>
          </a:p>
        </p:txBody>
      </p:sp>
      <p:grpSp>
        <p:nvGrpSpPr>
          <p:cNvPr id="20" name="グループ化 19">
            <a:extLst>
              <a:ext uri="{FF2B5EF4-FFF2-40B4-BE49-F238E27FC236}">
                <a16:creationId xmlns:a16="http://schemas.microsoft.com/office/drawing/2014/main" id="{2D16DBC0-043A-4484-A38D-41CCC1D1E19C}"/>
              </a:ext>
            </a:extLst>
          </p:cNvPr>
          <p:cNvGrpSpPr/>
          <p:nvPr/>
        </p:nvGrpSpPr>
        <p:grpSpPr>
          <a:xfrm>
            <a:off x="1997243" y="1804737"/>
            <a:ext cx="5036971" cy="2758642"/>
            <a:chOff x="1997243" y="1804737"/>
            <a:chExt cx="5036971" cy="2758642"/>
          </a:xfrm>
        </p:grpSpPr>
        <p:sp>
          <p:nvSpPr>
            <p:cNvPr id="8" name="四角形: 角を丸くする 7">
              <a:extLst>
                <a:ext uri="{FF2B5EF4-FFF2-40B4-BE49-F238E27FC236}">
                  <a16:creationId xmlns:a16="http://schemas.microsoft.com/office/drawing/2014/main" id="{D61911BD-9F65-4C03-9467-7F1573FE2DB6}"/>
                </a:ext>
              </a:extLst>
            </p:cNvPr>
            <p:cNvSpPr/>
            <p:nvPr/>
          </p:nvSpPr>
          <p:spPr>
            <a:xfrm>
              <a:off x="2200166" y="2271055"/>
              <a:ext cx="2052000" cy="1476000"/>
            </a:xfrm>
            <a:prstGeom prst="roundRect">
              <a:avLst>
                <a:gd name="adj" fmla="val 852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52000" tIns="72000" rIns="252000" bIns="36000" rtlCol="0" anchor="t" anchorCtr="0"/>
            <a:lstStyle/>
            <a:p>
              <a:pPr algn="ctr"/>
              <a:r>
                <a:rPr lang="en-US" altLang="ja-JP" sz="1600" b="1" dirty="0">
                  <a:solidFill>
                    <a:schemeClr val="tx1"/>
                  </a:solidFill>
                </a:rPr>
                <a:t>HbA1c</a:t>
              </a:r>
            </a:p>
            <a:p>
              <a:pPr algn="ctr"/>
              <a:endParaRPr lang="en-US" altLang="ja-JP" sz="1600" b="1" dirty="0">
                <a:solidFill>
                  <a:schemeClr val="tx1"/>
                </a:solidFill>
              </a:endParaRPr>
            </a:p>
            <a:p>
              <a:pPr algn="ctr"/>
              <a:endParaRPr lang="en-US" altLang="ja-JP" sz="1600" b="1" dirty="0">
                <a:solidFill>
                  <a:schemeClr val="tx1"/>
                </a:solidFill>
              </a:endParaRPr>
            </a:p>
            <a:p>
              <a:pPr algn="ctr"/>
              <a:endParaRPr lang="en-US" altLang="ja-JP" sz="1600" b="1" dirty="0">
                <a:solidFill>
                  <a:schemeClr val="tx1"/>
                </a:solidFill>
              </a:endParaRPr>
            </a:p>
            <a:p>
              <a:pPr algn="r"/>
              <a:r>
                <a:rPr lang="ja-JP" altLang="en-US" sz="1600" b="1" dirty="0">
                  <a:solidFill>
                    <a:schemeClr val="tx1"/>
                  </a:solidFill>
                </a:rPr>
                <a:t>％</a:t>
              </a:r>
            </a:p>
          </p:txBody>
        </p:sp>
        <p:sp>
          <p:nvSpPr>
            <p:cNvPr id="10" name="四角形: 角を丸くする 9">
              <a:extLst>
                <a:ext uri="{FF2B5EF4-FFF2-40B4-BE49-F238E27FC236}">
                  <a16:creationId xmlns:a16="http://schemas.microsoft.com/office/drawing/2014/main" id="{503587B7-B1A8-4AF4-9854-16058AC1EC0C}"/>
                </a:ext>
              </a:extLst>
            </p:cNvPr>
            <p:cNvSpPr/>
            <p:nvPr/>
          </p:nvSpPr>
          <p:spPr>
            <a:xfrm>
              <a:off x="4716016" y="2271055"/>
              <a:ext cx="2052000" cy="1476000"/>
            </a:xfrm>
            <a:prstGeom prst="roundRect">
              <a:avLst>
                <a:gd name="adj" fmla="val 852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52000" tIns="72000" rIns="252000" bIns="36000" rtlCol="0" anchor="t" anchorCtr="0"/>
            <a:lstStyle/>
            <a:p>
              <a:pPr algn="ctr"/>
              <a:r>
                <a:rPr lang="ja-JP" altLang="en-US" sz="1600" b="1" dirty="0">
                  <a:solidFill>
                    <a:schemeClr val="tx1"/>
                  </a:solidFill>
                </a:rPr>
                <a:t>体重</a:t>
              </a:r>
              <a:endParaRPr lang="en-US" altLang="ja-JP" sz="1600" b="1" dirty="0">
                <a:solidFill>
                  <a:schemeClr val="tx1"/>
                </a:solidFill>
              </a:endParaRPr>
            </a:p>
            <a:p>
              <a:pPr algn="ctr"/>
              <a:endParaRPr lang="en-US" altLang="ja-JP" sz="1600" b="1" dirty="0">
                <a:solidFill>
                  <a:schemeClr val="tx1"/>
                </a:solidFill>
              </a:endParaRPr>
            </a:p>
            <a:p>
              <a:pPr algn="ctr"/>
              <a:endParaRPr lang="en-US" altLang="ja-JP" sz="1600" b="1" dirty="0">
                <a:solidFill>
                  <a:schemeClr val="tx1"/>
                </a:solidFill>
              </a:endParaRPr>
            </a:p>
            <a:p>
              <a:pPr algn="r"/>
              <a:endParaRPr lang="en-US" altLang="ja-JP" sz="1600" b="1" dirty="0">
                <a:solidFill>
                  <a:schemeClr val="tx1"/>
                </a:solidFill>
              </a:endParaRPr>
            </a:p>
            <a:p>
              <a:pPr algn="r"/>
              <a:r>
                <a:rPr lang="en-US" altLang="ja-JP" sz="1600" b="1" dirty="0">
                  <a:solidFill>
                    <a:schemeClr val="tx1"/>
                  </a:solidFill>
                </a:rPr>
                <a:t>kg</a:t>
              </a:r>
              <a:endParaRPr lang="ja-JP" altLang="en-US" sz="1600" b="1" dirty="0">
                <a:solidFill>
                  <a:schemeClr val="tx1"/>
                </a:solidFill>
              </a:endParaRPr>
            </a:p>
          </p:txBody>
        </p:sp>
        <p:sp>
          <p:nvSpPr>
            <p:cNvPr id="4" name="テキスト ボックス 3">
              <a:extLst>
                <a:ext uri="{FF2B5EF4-FFF2-40B4-BE49-F238E27FC236}">
                  <a16:creationId xmlns:a16="http://schemas.microsoft.com/office/drawing/2014/main" id="{6BF844BB-2182-4729-A525-F7DA2FDDEA2A}"/>
                </a:ext>
              </a:extLst>
            </p:cNvPr>
            <p:cNvSpPr txBox="1"/>
            <p:nvPr/>
          </p:nvSpPr>
          <p:spPr>
            <a:xfrm>
              <a:off x="1997243" y="1804737"/>
              <a:ext cx="2635337" cy="246221"/>
            </a:xfrm>
            <a:prstGeom prst="rect">
              <a:avLst/>
            </a:prstGeom>
            <a:noFill/>
          </p:spPr>
          <p:txBody>
            <a:bodyPr wrap="none" lIns="0" tIns="0" rIns="0" bIns="0" rtlCol="0">
              <a:spAutoFit/>
            </a:bodyPr>
            <a:lstStyle/>
            <a:p>
              <a:r>
                <a:rPr lang="ja-JP" altLang="en-US" sz="1600" b="1" u="sng" dirty="0"/>
                <a:t>　　 </a:t>
              </a:r>
              <a:r>
                <a:rPr lang="ja-JP" altLang="en-US" sz="1600" b="1" dirty="0"/>
                <a:t>月</a:t>
              </a:r>
              <a:r>
                <a:rPr lang="ja-JP" altLang="en-US" sz="1600" b="1" u="sng" dirty="0"/>
                <a:t>　　 </a:t>
              </a:r>
              <a:r>
                <a:rPr lang="ja-JP" altLang="en-US" sz="1600" b="1" dirty="0"/>
                <a:t>日（　 ）までに</a:t>
              </a:r>
              <a:endParaRPr kumimoji="1" lang="ja-JP" altLang="en-US" sz="1600" b="1" dirty="0"/>
            </a:p>
          </p:txBody>
        </p:sp>
        <p:sp>
          <p:nvSpPr>
            <p:cNvPr id="11" name="テキスト ボックス 10">
              <a:extLst>
                <a:ext uri="{FF2B5EF4-FFF2-40B4-BE49-F238E27FC236}">
                  <a16:creationId xmlns:a16="http://schemas.microsoft.com/office/drawing/2014/main" id="{BD566E68-A938-4275-8D5B-F8A2692CC5D8}"/>
                </a:ext>
              </a:extLst>
            </p:cNvPr>
            <p:cNvSpPr txBox="1"/>
            <p:nvPr/>
          </p:nvSpPr>
          <p:spPr>
            <a:xfrm>
              <a:off x="4572001" y="3874168"/>
              <a:ext cx="2462213" cy="246221"/>
            </a:xfrm>
            <a:prstGeom prst="rect">
              <a:avLst/>
            </a:prstGeom>
            <a:noFill/>
          </p:spPr>
          <p:txBody>
            <a:bodyPr wrap="none" lIns="0" tIns="0" rIns="0" bIns="0" rtlCol="0">
              <a:spAutoFit/>
            </a:bodyPr>
            <a:lstStyle/>
            <a:p>
              <a:pPr algn="r"/>
              <a:r>
                <a:rPr lang="ja-JP" altLang="en-US" sz="1600" b="1" dirty="0"/>
                <a:t>を目指してがんばります！</a:t>
              </a:r>
              <a:endParaRPr kumimoji="1" lang="ja-JP" altLang="en-US" sz="1600" b="1" dirty="0"/>
            </a:p>
          </p:txBody>
        </p:sp>
        <p:sp>
          <p:nvSpPr>
            <p:cNvPr id="12" name="テキスト ボックス 11">
              <a:extLst>
                <a:ext uri="{FF2B5EF4-FFF2-40B4-BE49-F238E27FC236}">
                  <a16:creationId xmlns:a16="http://schemas.microsoft.com/office/drawing/2014/main" id="{20D2E30E-C9F2-47E2-A7D3-4AD9C43DF04B}"/>
                </a:ext>
              </a:extLst>
            </p:cNvPr>
            <p:cNvSpPr txBox="1"/>
            <p:nvPr/>
          </p:nvSpPr>
          <p:spPr>
            <a:xfrm>
              <a:off x="2401996" y="4317158"/>
              <a:ext cx="4616649" cy="246221"/>
            </a:xfrm>
            <a:prstGeom prst="rect">
              <a:avLst/>
            </a:prstGeom>
            <a:noFill/>
          </p:spPr>
          <p:txBody>
            <a:bodyPr wrap="none" lIns="0" tIns="0" rIns="0" bIns="0" rtlCol="0">
              <a:spAutoFit/>
            </a:bodyPr>
            <a:lstStyle/>
            <a:p>
              <a:pPr algn="r"/>
              <a:r>
                <a:rPr lang="ja-JP" altLang="en-US" sz="1600" b="1" u="sng" dirty="0"/>
                <a:t>　　 </a:t>
              </a:r>
              <a:r>
                <a:rPr lang="ja-JP" altLang="en-US" sz="1600" b="1" dirty="0"/>
                <a:t>月</a:t>
              </a:r>
              <a:r>
                <a:rPr lang="ja-JP" altLang="en-US" sz="1600" b="1" u="sng" dirty="0"/>
                <a:t>　　 </a:t>
              </a:r>
              <a:r>
                <a:rPr lang="ja-JP" altLang="en-US" sz="1600" b="1" dirty="0"/>
                <a:t>日    </a:t>
              </a:r>
              <a:r>
                <a:rPr lang="ja-JP" altLang="en-US" sz="1600" b="1" u="sng" dirty="0"/>
                <a:t>署名：                                          </a:t>
              </a:r>
              <a:endParaRPr kumimoji="1" lang="ja-JP" altLang="en-US" sz="1600" b="1" u="sng" dirty="0"/>
            </a:p>
          </p:txBody>
        </p:sp>
      </p:grpSp>
      <p:grpSp>
        <p:nvGrpSpPr>
          <p:cNvPr id="19" name="グループ化 18">
            <a:extLst>
              <a:ext uri="{FF2B5EF4-FFF2-40B4-BE49-F238E27FC236}">
                <a16:creationId xmlns:a16="http://schemas.microsoft.com/office/drawing/2014/main" id="{B3CB7846-D7FF-4376-9348-F8ED1E5A888C}"/>
              </a:ext>
            </a:extLst>
          </p:cNvPr>
          <p:cNvGrpSpPr/>
          <p:nvPr/>
        </p:nvGrpSpPr>
        <p:grpSpPr>
          <a:xfrm>
            <a:off x="1792651" y="5161546"/>
            <a:ext cx="5047497" cy="506292"/>
            <a:chOff x="1792651" y="5161546"/>
            <a:chExt cx="5047497" cy="506292"/>
          </a:xfrm>
        </p:grpSpPr>
        <p:sp>
          <p:nvSpPr>
            <p:cNvPr id="13" name="テキスト ボックス 12">
              <a:extLst>
                <a:ext uri="{FF2B5EF4-FFF2-40B4-BE49-F238E27FC236}">
                  <a16:creationId xmlns:a16="http://schemas.microsoft.com/office/drawing/2014/main" id="{0AA9A08B-2D3D-417B-87FB-44B0C35064D5}"/>
                </a:ext>
              </a:extLst>
            </p:cNvPr>
            <p:cNvSpPr txBox="1"/>
            <p:nvPr/>
          </p:nvSpPr>
          <p:spPr>
            <a:xfrm>
              <a:off x="1792651" y="5161546"/>
              <a:ext cx="997068" cy="506292"/>
            </a:xfrm>
            <a:prstGeom prst="rect">
              <a:avLst/>
            </a:prstGeom>
            <a:noFill/>
          </p:spPr>
          <p:txBody>
            <a:bodyPr wrap="none" lIns="0" tIns="0" rIns="0" bIns="0" rtlCol="0">
              <a:spAutoFit/>
            </a:bodyPr>
            <a:lstStyle/>
            <a:p>
              <a:pPr algn="ctr">
                <a:lnSpc>
                  <a:spcPct val="120000"/>
                </a:lnSpc>
              </a:pPr>
              <a:r>
                <a:rPr lang="zh-CN" altLang="en-US" sz="1400" b="1" dirty="0"/>
                <a:t>参考値</a:t>
              </a:r>
            </a:p>
            <a:p>
              <a:pPr algn="ctr">
                <a:lnSpc>
                  <a:spcPct val="120000"/>
                </a:lnSpc>
              </a:pPr>
              <a:r>
                <a:rPr lang="zh-CN" altLang="en-US" sz="1400" b="1" dirty="0"/>
                <a:t>（　 月　 日</a:t>
              </a:r>
              <a:endParaRPr kumimoji="1" lang="ja-JP" altLang="en-US" sz="1400" b="1" dirty="0"/>
            </a:p>
          </p:txBody>
        </p:sp>
        <p:sp>
          <p:nvSpPr>
            <p:cNvPr id="14" name="テキスト ボックス 13">
              <a:extLst>
                <a:ext uri="{FF2B5EF4-FFF2-40B4-BE49-F238E27FC236}">
                  <a16:creationId xmlns:a16="http://schemas.microsoft.com/office/drawing/2014/main" id="{DB840924-D9C9-47AD-A567-70537F48F80C}"/>
                </a:ext>
              </a:extLst>
            </p:cNvPr>
            <p:cNvSpPr txBox="1"/>
            <p:nvPr/>
          </p:nvSpPr>
          <p:spPr>
            <a:xfrm>
              <a:off x="3116181" y="5329988"/>
              <a:ext cx="1644681" cy="215444"/>
            </a:xfrm>
            <a:prstGeom prst="rect">
              <a:avLst/>
            </a:prstGeom>
            <a:noFill/>
          </p:spPr>
          <p:txBody>
            <a:bodyPr wrap="none" lIns="0" tIns="0" rIns="0" bIns="0" rtlCol="0">
              <a:spAutoFit/>
            </a:bodyPr>
            <a:lstStyle/>
            <a:p>
              <a:r>
                <a:rPr lang="en-US" altLang="ja-JP" sz="1400" b="1" dirty="0"/>
                <a:t>HbA1c</a:t>
              </a:r>
              <a:r>
                <a:rPr lang="ja-JP" altLang="en-US" sz="1400" b="1" dirty="0"/>
                <a:t>：　　　　％</a:t>
              </a:r>
              <a:endParaRPr kumimoji="1" lang="ja-JP" altLang="en-US" sz="1400" b="1" dirty="0"/>
            </a:p>
          </p:txBody>
        </p:sp>
        <p:sp>
          <p:nvSpPr>
            <p:cNvPr id="15" name="テキスト ボックス 14">
              <a:extLst>
                <a:ext uri="{FF2B5EF4-FFF2-40B4-BE49-F238E27FC236}">
                  <a16:creationId xmlns:a16="http://schemas.microsoft.com/office/drawing/2014/main" id="{8A0889FE-972E-4AA0-85DB-9F51114A1E2E}"/>
                </a:ext>
              </a:extLst>
            </p:cNvPr>
            <p:cNvSpPr txBox="1"/>
            <p:nvPr/>
          </p:nvSpPr>
          <p:spPr>
            <a:xfrm>
              <a:off x="5447763" y="5329988"/>
              <a:ext cx="1384995" cy="215444"/>
            </a:xfrm>
            <a:prstGeom prst="rect">
              <a:avLst/>
            </a:prstGeom>
            <a:noFill/>
          </p:spPr>
          <p:txBody>
            <a:bodyPr wrap="none" lIns="0" tIns="0" rIns="0" bIns="0" rtlCol="0">
              <a:spAutoFit/>
            </a:bodyPr>
            <a:lstStyle/>
            <a:p>
              <a:r>
                <a:rPr lang="ja-JP" altLang="en-US" sz="1400" b="1" dirty="0"/>
                <a:t>体重：　　　  </a:t>
              </a:r>
              <a:r>
                <a:rPr lang="en-US" altLang="ja-JP" sz="1400" b="1" dirty="0"/>
                <a:t>kg</a:t>
              </a:r>
              <a:endParaRPr kumimoji="1" lang="ja-JP" altLang="en-US" sz="1400" b="1" dirty="0"/>
            </a:p>
          </p:txBody>
        </p:sp>
        <p:cxnSp>
          <p:nvCxnSpPr>
            <p:cNvPr id="17" name="直線コネクタ 16">
              <a:extLst>
                <a:ext uri="{FF2B5EF4-FFF2-40B4-BE49-F238E27FC236}">
                  <a16:creationId xmlns:a16="http://schemas.microsoft.com/office/drawing/2014/main" id="{AAEDC60E-0CF9-4F04-8856-7CDDD48225A3}"/>
                </a:ext>
              </a:extLst>
            </p:cNvPr>
            <p:cNvCxnSpPr/>
            <p:nvPr/>
          </p:nvCxnSpPr>
          <p:spPr>
            <a:xfrm>
              <a:off x="3850105" y="5630779"/>
              <a:ext cx="93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AF6344F3-3775-41A0-B877-913D17F4CC2F}"/>
                </a:ext>
              </a:extLst>
            </p:cNvPr>
            <p:cNvCxnSpPr/>
            <p:nvPr/>
          </p:nvCxnSpPr>
          <p:spPr>
            <a:xfrm>
              <a:off x="5904148" y="5630779"/>
              <a:ext cx="93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1285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2A012E8-5E6F-48CF-AE8C-7F753889B06E}"/>
              </a:ext>
            </a:extLst>
          </p:cNvPr>
          <p:cNvSpPr>
            <a:spLocks noGrp="1"/>
          </p:cNvSpPr>
          <p:nvPr>
            <p:ph type="title"/>
          </p:nvPr>
        </p:nvSpPr>
        <p:spPr/>
        <p:txBody>
          <a:bodyPr/>
          <a:lstStyle/>
          <a:p>
            <a:r>
              <a:rPr kumimoji="1" lang="ja-JP" altLang="en-US" dirty="0"/>
              <a:t>目標達成のためにできること</a:t>
            </a:r>
          </a:p>
        </p:txBody>
      </p:sp>
      <p:sp>
        <p:nvSpPr>
          <p:cNvPr id="5" name="テキスト ボックス 4">
            <a:extLst>
              <a:ext uri="{FF2B5EF4-FFF2-40B4-BE49-F238E27FC236}">
                <a16:creationId xmlns:a16="http://schemas.microsoft.com/office/drawing/2014/main" id="{EA195991-F252-4244-8722-022EA43E85D0}"/>
              </a:ext>
            </a:extLst>
          </p:cNvPr>
          <p:cNvSpPr txBox="1"/>
          <p:nvPr/>
        </p:nvSpPr>
        <p:spPr>
          <a:xfrm>
            <a:off x="-69850" y="1341438"/>
            <a:ext cx="9213850" cy="369332"/>
          </a:xfrm>
          <a:prstGeom prst="rect">
            <a:avLst/>
          </a:prstGeom>
          <a:noFill/>
        </p:spPr>
        <p:txBody>
          <a:bodyPr wrap="square" rtlCol="0">
            <a:spAutoFit/>
          </a:bodyPr>
          <a:lstStyle/>
          <a:p>
            <a:pPr algn="ctr"/>
            <a:r>
              <a:rPr lang="ja-JP" altLang="en-US" b="1" dirty="0"/>
              <a:t>目標が設定できたら、その達成のためにどんなことができるかも考えてみましょう。</a:t>
            </a:r>
            <a:endParaRPr kumimoji="1" lang="ja-JP" altLang="en-US" b="1" dirty="0"/>
          </a:p>
        </p:txBody>
      </p:sp>
      <p:sp>
        <p:nvSpPr>
          <p:cNvPr id="7" name="テキスト ボックス 6">
            <a:extLst>
              <a:ext uri="{FF2B5EF4-FFF2-40B4-BE49-F238E27FC236}">
                <a16:creationId xmlns:a16="http://schemas.microsoft.com/office/drawing/2014/main" id="{B417B63F-E2FB-47BE-A380-140AF2FF5A72}"/>
              </a:ext>
            </a:extLst>
          </p:cNvPr>
          <p:cNvSpPr txBox="1"/>
          <p:nvPr/>
        </p:nvSpPr>
        <p:spPr>
          <a:xfrm>
            <a:off x="1144062" y="2081002"/>
            <a:ext cx="1338828" cy="369332"/>
          </a:xfrm>
          <a:prstGeom prst="rect">
            <a:avLst/>
          </a:prstGeom>
          <a:noFill/>
        </p:spPr>
        <p:txBody>
          <a:bodyPr wrap="none" rtlCol="0">
            <a:spAutoFit/>
          </a:bodyPr>
          <a:lstStyle/>
          <a:p>
            <a:r>
              <a:rPr kumimoji="1" lang="ja-JP" altLang="en-US" b="1" dirty="0"/>
              <a:t>たとえば</a:t>
            </a:r>
            <a:r>
              <a:rPr lang="en-US" altLang="ja-JP" b="1" dirty="0"/>
              <a:t>‥</a:t>
            </a:r>
            <a:endParaRPr kumimoji="1" lang="ja-JP" altLang="en-US" b="1" dirty="0"/>
          </a:p>
        </p:txBody>
      </p:sp>
      <p:sp>
        <p:nvSpPr>
          <p:cNvPr id="6" name="スライド番号プレースホルダー 5">
            <a:extLst>
              <a:ext uri="{FF2B5EF4-FFF2-40B4-BE49-F238E27FC236}">
                <a16:creationId xmlns:a16="http://schemas.microsoft.com/office/drawing/2014/main" id="{742CB2BA-7D5B-47CD-A652-6CAD468C591E}"/>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29</a:t>
            </a:fld>
            <a:endParaRPr lang="en-US" dirty="0"/>
          </a:p>
        </p:txBody>
      </p:sp>
      <p:sp>
        <p:nvSpPr>
          <p:cNvPr id="8" name="テキスト ボックス 7">
            <a:extLst>
              <a:ext uri="{FF2B5EF4-FFF2-40B4-BE49-F238E27FC236}">
                <a16:creationId xmlns:a16="http://schemas.microsoft.com/office/drawing/2014/main" id="{185A7967-852B-4A3F-BDAB-750C84C64226}"/>
              </a:ext>
            </a:extLst>
          </p:cNvPr>
          <p:cNvSpPr txBox="1"/>
          <p:nvPr/>
        </p:nvSpPr>
        <p:spPr>
          <a:xfrm>
            <a:off x="634932" y="2610391"/>
            <a:ext cx="5041765" cy="2862322"/>
          </a:xfrm>
          <a:prstGeom prst="rect">
            <a:avLst/>
          </a:prstGeom>
          <a:noFill/>
        </p:spPr>
        <p:txBody>
          <a:bodyPr wrap="none" rtlCol="0">
            <a:spAutoFit/>
          </a:bodyPr>
          <a:lstStyle/>
          <a:p>
            <a:pPr marL="541338" indent="-541338" fontAlgn="ctr">
              <a:spcBef>
                <a:spcPts val="1800"/>
              </a:spcBef>
              <a:buClr>
                <a:srgbClr val="3789BE"/>
              </a:buClr>
              <a:buSzPct val="200000"/>
              <a:buFont typeface="Wingdings" panose="05000000000000000000" pitchFamily="2" charset="2"/>
              <a:buChar char="p"/>
            </a:pPr>
            <a:r>
              <a:rPr lang="ja-JP" altLang="en-US" sz="2400" b="1" dirty="0"/>
              <a:t>「バランス食」をやってみる</a:t>
            </a:r>
          </a:p>
          <a:p>
            <a:pPr marL="541338" indent="-541338" fontAlgn="ctr">
              <a:spcBef>
                <a:spcPts val="1800"/>
              </a:spcBef>
              <a:buClr>
                <a:srgbClr val="3789BE"/>
              </a:buClr>
              <a:buSzPct val="200000"/>
              <a:buFont typeface="Wingdings" panose="05000000000000000000" pitchFamily="2" charset="2"/>
              <a:buChar char="p"/>
            </a:pPr>
            <a:r>
              <a:rPr lang="en-US" altLang="ja-JP" sz="2400" b="1" dirty="0"/>
              <a:t>1</a:t>
            </a:r>
            <a:r>
              <a:rPr lang="ja-JP" altLang="en-US" sz="2400" b="1" dirty="0"/>
              <a:t>日</a:t>
            </a:r>
            <a:r>
              <a:rPr lang="en-US" altLang="ja-JP" sz="2400" b="1" dirty="0"/>
              <a:t>1</a:t>
            </a:r>
            <a:r>
              <a:rPr lang="ja-JP" altLang="en-US" sz="2400" b="1" dirty="0"/>
              <a:t>回散歩に出る</a:t>
            </a:r>
          </a:p>
          <a:p>
            <a:pPr marL="541338" indent="-541338" fontAlgn="ctr">
              <a:spcBef>
                <a:spcPts val="1800"/>
              </a:spcBef>
              <a:buClr>
                <a:srgbClr val="3789BE"/>
              </a:buClr>
              <a:buSzPct val="200000"/>
              <a:buFont typeface="Wingdings" panose="05000000000000000000" pitchFamily="2" charset="2"/>
              <a:buChar char="p"/>
            </a:pPr>
            <a:r>
              <a:rPr lang="ja-JP" altLang="en-US" sz="2400" b="1" dirty="0"/>
              <a:t>ご飯を大盛から並盛に</a:t>
            </a:r>
          </a:p>
          <a:p>
            <a:pPr marL="541338" indent="-541338" fontAlgn="ctr">
              <a:spcBef>
                <a:spcPts val="1800"/>
              </a:spcBef>
              <a:buClr>
                <a:srgbClr val="3789BE"/>
              </a:buClr>
              <a:buSzPct val="200000"/>
              <a:buFont typeface="Wingdings" panose="05000000000000000000" pitchFamily="2" charset="2"/>
              <a:buChar char="p"/>
            </a:pPr>
            <a:r>
              <a:rPr lang="en-US" altLang="ja-JP" sz="2400" b="1" dirty="0"/>
              <a:t>1</a:t>
            </a:r>
            <a:r>
              <a:rPr lang="ja-JP" altLang="en-US" sz="2400" b="1" dirty="0"/>
              <a:t>駅歩く</a:t>
            </a:r>
          </a:p>
          <a:p>
            <a:pPr marL="541338" indent="-541338" fontAlgn="ctr">
              <a:spcBef>
                <a:spcPts val="1800"/>
              </a:spcBef>
              <a:buClr>
                <a:srgbClr val="3789BE"/>
              </a:buClr>
              <a:buSzPct val="200000"/>
              <a:buFont typeface="Wingdings" panose="05000000000000000000" pitchFamily="2" charset="2"/>
              <a:buChar char="p"/>
            </a:pPr>
            <a:r>
              <a:rPr lang="ja-JP" altLang="en-US" sz="2400" b="1" dirty="0"/>
              <a:t>座りながらかんたんストレッチ</a:t>
            </a:r>
            <a:endParaRPr kumimoji="1" lang="ja-JP" altLang="en-US" sz="2400" b="1" dirty="0"/>
          </a:p>
        </p:txBody>
      </p:sp>
      <p:pic>
        <p:nvPicPr>
          <p:cNvPr id="9" name="図 8">
            <a:extLst>
              <a:ext uri="{FF2B5EF4-FFF2-40B4-BE49-F238E27FC236}">
                <a16:creationId xmlns:a16="http://schemas.microsoft.com/office/drawing/2014/main" id="{A0679A98-7B5C-4CBF-BA3F-9E7325F99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121" y="2514600"/>
            <a:ext cx="2230139" cy="2866344"/>
          </a:xfrm>
          <a:prstGeom prst="rect">
            <a:avLst/>
          </a:prstGeom>
        </p:spPr>
      </p:pic>
    </p:spTree>
    <p:extLst>
      <p:ext uri="{BB962C8B-B14F-4D97-AF65-F5344CB8AC3E}">
        <p14:creationId xmlns:p14="http://schemas.microsoft.com/office/powerpoint/2010/main" val="61872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F65AE99-1192-4D9B-ADAB-5659B0E09C1B}"/>
              </a:ext>
            </a:extLst>
          </p:cNvPr>
          <p:cNvSpPr>
            <a:spLocks noGrp="1"/>
          </p:cNvSpPr>
          <p:nvPr>
            <p:ph type="title"/>
          </p:nvPr>
        </p:nvSpPr>
        <p:spPr>
          <a:xfrm>
            <a:off x="413072" y="949"/>
            <a:ext cx="8317856" cy="980728"/>
          </a:xfrm>
        </p:spPr>
        <p:txBody>
          <a:bodyPr>
            <a:normAutofit fontScale="90000"/>
          </a:bodyPr>
          <a:lstStyle/>
          <a:p>
            <a:r>
              <a:rPr lang="ja-JP" altLang="en-US" dirty="0"/>
              <a:t>まずはあなたに合った方法で実践してみましょう。</a:t>
            </a:r>
          </a:p>
        </p:txBody>
      </p:sp>
      <p:sp>
        <p:nvSpPr>
          <p:cNvPr id="10" name="テキスト ボックス 9">
            <a:extLst>
              <a:ext uri="{FF2B5EF4-FFF2-40B4-BE49-F238E27FC236}">
                <a16:creationId xmlns:a16="http://schemas.microsoft.com/office/drawing/2014/main" id="{6590EE46-72A0-40E6-B16D-EEA8F3668FEF}"/>
              </a:ext>
            </a:extLst>
          </p:cNvPr>
          <p:cNvSpPr txBox="1"/>
          <p:nvPr/>
        </p:nvSpPr>
        <p:spPr>
          <a:xfrm>
            <a:off x="1123950" y="5741972"/>
            <a:ext cx="6896100" cy="830997"/>
          </a:xfrm>
          <a:prstGeom prst="rect">
            <a:avLst/>
          </a:prstGeom>
          <a:noFill/>
        </p:spPr>
        <p:txBody>
          <a:bodyPr wrap="square" rtlCol="0">
            <a:spAutoFit/>
          </a:bodyPr>
          <a:lstStyle/>
          <a:p>
            <a:pPr algn="ctr"/>
            <a:r>
              <a:rPr lang="ja-JP" altLang="en-US" sz="2400" b="1" dirty="0"/>
              <a:t>はじめの一歩を踏み出すためのヒントが</a:t>
            </a:r>
            <a:endParaRPr lang="en-US" altLang="ja-JP" sz="2400" b="1" dirty="0"/>
          </a:p>
          <a:p>
            <a:pPr algn="ctr"/>
            <a:r>
              <a:rPr kumimoji="1" lang="ja-JP" altLang="en-US" sz="2400" b="1" dirty="0"/>
              <a:t>見つかります。</a:t>
            </a:r>
          </a:p>
        </p:txBody>
      </p:sp>
      <p:pic>
        <p:nvPicPr>
          <p:cNvPr id="5" name="図 4">
            <a:extLst>
              <a:ext uri="{FF2B5EF4-FFF2-40B4-BE49-F238E27FC236}">
                <a16:creationId xmlns:a16="http://schemas.microsoft.com/office/drawing/2014/main" id="{95E1168A-549E-4CCA-A3D6-3376BF274C6F}"/>
              </a:ext>
            </a:extLst>
          </p:cNvPr>
          <p:cNvPicPr>
            <a:picLocks noChangeAspect="1"/>
          </p:cNvPicPr>
          <p:nvPr/>
        </p:nvPicPr>
        <p:blipFill>
          <a:blip r:embed="rId3"/>
          <a:stretch>
            <a:fillRect/>
          </a:stretch>
        </p:blipFill>
        <p:spPr>
          <a:xfrm>
            <a:off x="3357188" y="1868873"/>
            <a:ext cx="2429623" cy="3417571"/>
          </a:xfrm>
          <a:prstGeom prst="rect">
            <a:avLst/>
          </a:prstGeom>
          <a:ln w="3175">
            <a:solidFill>
              <a:schemeClr val="tx1"/>
            </a:solidFill>
          </a:ln>
        </p:spPr>
      </p:pic>
      <p:pic>
        <p:nvPicPr>
          <p:cNvPr id="6" name="図 5">
            <a:extLst>
              <a:ext uri="{FF2B5EF4-FFF2-40B4-BE49-F238E27FC236}">
                <a16:creationId xmlns:a16="http://schemas.microsoft.com/office/drawing/2014/main" id="{7A53B6B9-13E0-4608-94E8-E1D5AF4F49B1}"/>
              </a:ext>
            </a:extLst>
          </p:cNvPr>
          <p:cNvPicPr>
            <a:picLocks noChangeAspect="1"/>
          </p:cNvPicPr>
          <p:nvPr/>
        </p:nvPicPr>
        <p:blipFill>
          <a:blip r:embed="rId4"/>
          <a:stretch>
            <a:fillRect/>
          </a:stretch>
        </p:blipFill>
        <p:spPr>
          <a:xfrm>
            <a:off x="6312732" y="1868874"/>
            <a:ext cx="2418196" cy="3417570"/>
          </a:xfrm>
          <a:prstGeom prst="rect">
            <a:avLst/>
          </a:prstGeom>
          <a:ln w="3175">
            <a:solidFill>
              <a:schemeClr val="tx1"/>
            </a:solidFill>
          </a:ln>
        </p:spPr>
      </p:pic>
      <p:sp>
        <p:nvSpPr>
          <p:cNvPr id="4" name="スライド番号プレースホルダー 3">
            <a:extLst>
              <a:ext uri="{FF2B5EF4-FFF2-40B4-BE49-F238E27FC236}">
                <a16:creationId xmlns:a16="http://schemas.microsoft.com/office/drawing/2014/main" id="{4C29527D-CDDE-482C-8729-E4D1DAB4C164}"/>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3</a:t>
            </a:fld>
            <a:endParaRPr lang="en-US" dirty="0"/>
          </a:p>
        </p:txBody>
      </p:sp>
      <p:sp>
        <p:nvSpPr>
          <p:cNvPr id="7" name="テキスト ボックス 6">
            <a:extLst>
              <a:ext uri="{FF2B5EF4-FFF2-40B4-BE49-F238E27FC236}">
                <a16:creationId xmlns:a16="http://schemas.microsoft.com/office/drawing/2014/main" id="{8958F4C7-31F8-4DF2-833B-1E54EACD12A5}"/>
              </a:ext>
            </a:extLst>
          </p:cNvPr>
          <p:cNvSpPr txBox="1"/>
          <p:nvPr/>
        </p:nvSpPr>
        <p:spPr>
          <a:xfrm>
            <a:off x="309700" y="1222542"/>
            <a:ext cx="8421228" cy="584775"/>
          </a:xfrm>
          <a:prstGeom prst="rect">
            <a:avLst/>
          </a:prstGeom>
          <a:noFill/>
        </p:spPr>
        <p:txBody>
          <a:bodyPr wrap="square" rtlCol="0">
            <a:spAutoFit/>
          </a:bodyPr>
          <a:lstStyle/>
          <a:p>
            <a:r>
              <a:rPr lang="ja-JP" altLang="en-US" sz="1600" b="1" dirty="0"/>
              <a:t>手渡された</a:t>
            </a:r>
            <a:r>
              <a:rPr kumimoji="1" lang="ja-JP" altLang="en-US" sz="1600" b="1" dirty="0"/>
              <a:t>リーフレットに記載されている</a:t>
            </a:r>
            <a:r>
              <a:rPr kumimoji="1" lang="en-US" altLang="ja-JP" sz="1600" b="1" dirty="0"/>
              <a:t>QR</a:t>
            </a:r>
            <a:r>
              <a:rPr kumimoji="1" lang="ja-JP" altLang="en-US" sz="1600" b="1" dirty="0"/>
              <a:t>コードから</a:t>
            </a:r>
            <a:r>
              <a:rPr kumimoji="1" lang="en-US" altLang="ja-JP" sz="1600" b="1" dirty="0"/>
              <a:t>Web</a:t>
            </a:r>
            <a:r>
              <a:rPr kumimoji="1" lang="ja-JP" altLang="en-US" sz="1600" b="1" dirty="0"/>
              <a:t>サイトにアクセスすると</a:t>
            </a:r>
            <a:endParaRPr kumimoji="1" lang="en-US" altLang="ja-JP" sz="1600" b="1" dirty="0"/>
          </a:p>
          <a:p>
            <a:r>
              <a:rPr lang="ja-JP" altLang="en-US" sz="1600" b="1" dirty="0"/>
              <a:t>あなたに合ったリーフレットが見られます。印刷することも可能です。</a:t>
            </a:r>
            <a:endParaRPr kumimoji="1" lang="ja-JP" altLang="en-US" sz="1600" b="1" dirty="0"/>
          </a:p>
        </p:txBody>
      </p:sp>
      <p:pic>
        <p:nvPicPr>
          <p:cNvPr id="9" name="図 8">
            <a:extLst>
              <a:ext uri="{FF2B5EF4-FFF2-40B4-BE49-F238E27FC236}">
                <a16:creationId xmlns:a16="http://schemas.microsoft.com/office/drawing/2014/main" id="{375990D6-0BE0-4596-A3EC-250C1A600867}"/>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
                    </a14:imgEffect>
                  </a14:imgLayer>
                </a14:imgProps>
              </a:ext>
            </a:extLst>
          </a:blip>
          <a:stretch>
            <a:fillRect/>
          </a:stretch>
        </p:blipFill>
        <p:spPr>
          <a:xfrm>
            <a:off x="413072" y="1868873"/>
            <a:ext cx="2423770" cy="3417571"/>
          </a:xfrm>
          <a:prstGeom prst="rect">
            <a:avLst/>
          </a:prstGeom>
          <a:ln>
            <a:solidFill>
              <a:schemeClr val="bg1">
                <a:lumMod val="50000"/>
              </a:schemeClr>
            </a:solidFill>
          </a:ln>
        </p:spPr>
      </p:pic>
    </p:spTree>
    <p:extLst>
      <p:ext uri="{BB962C8B-B14F-4D97-AF65-F5344CB8AC3E}">
        <p14:creationId xmlns:p14="http://schemas.microsoft.com/office/powerpoint/2010/main" val="273095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3C5914F-FFA3-4D7F-9286-03E61E96A661}"/>
              </a:ext>
            </a:extLst>
          </p:cNvPr>
          <p:cNvSpPr txBox="1"/>
          <p:nvPr/>
        </p:nvSpPr>
        <p:spPr>
          <a:xfrm>
            <a:off x="215901" y="1120676"/>
            <a:ext cx="8677274" cy="646331"/>
          </a:xfrm>
          <a:prstGeom prst="rect">
            <a:avLst/>
          </a:prstGeom>
          <a:noFill/>
        </p:spPr>
        <p:txBody>
          <a:bodyPr wrap="square" rtlCol="0">
            <a:spAutoFit/>
          </a:bodyPr>
          <a:lstStyle/>
          <a:p>
            <a:r>
              <a:rPr lang="ja-JP" altLang="en-US" b="1" dirty="0"/>
              <a:t>野菜（食物繊維）やたんぱく質を毎食バランスよく食べることで、血糖の上昇や</a:t>
            </a:r>
            <a:endParaRPr lang="en-US" altLang="ja-JP" b="1" dirty="0"/>
          </a:p>
          <a:p>
            <a:r>
              <a:rPr lang="ja-JP" altLang="en-US" b="1" dirty="0"/>
              <a:t>筋肉量の低下を防ぐことができます。</a:t>
            </a:r>
            <a:endParaRPr kumimoji="1" lang="ja-JP" altLang="en-US" b="1" dirty="0"/>
          </a:p>
        </p:txBody>
      </p:sp>
      <p:sp>
        <p:nvSpPr>
          <p:cNvPr id="5" name="テキスト ボックス 4">
            <a:extLst>
              <a:ext uri="{FF2B5EF4-FFF2-40B4-BE49-F238E27FC236}">
                <a16:creationId xmlns:a16="http://schemas.microsoft.com/office/drawing/2014/main" id="{C098063D-8A0C-4044-B5D4-14B019CFEAE0}"/>
              </a:ext>
            </a:extLst>
          </p:cNvPr>
          <p:cNvSpPr txBox="1"/>
          <p:nvPr/>
        </p:nvSpPr>
        <p:spPr>
          <a:xfrm>
            <a:off x="2392363" y="2257237"/>
            <a:ext cx="4324350" cy="400110"/>
          </a:xfrm>
          <a:prstGeom prst="rect">
            <a:avLst/>
          </a:prstGeom>
          <a:solidFill>
            <a:srgbClr val="0070C0"/>
          </a:solidFill>
        </p:spPr>
        <p:txBody>
          <a:bodyPr wrap="square" rtlCol="0">
            <a:spAutoFit/>
          </a:bodyPr>
          <a:lstStyle/>
          <a:p>
            <a:pPr algn="ctr"/>
            <a:r>
              <a:rPr kumimoji="1" lang="ja-JP" altLang="en-US" sz="2000" b="1" dirty="0">
                <a:solidFill>
                  <a:schemeClr val="bg1"/>
                </a:solidFill>
              </a:rPr>
              <a:t>キーワードは野菜とたんぱく質</a:t>
            </a:r>
          </a:p>
        </p:txBody>
      </p:sp>
      <p:sp>
        <p:nvSpPr>
          <p:cNvPr id="8" name="矢印: 右 7">
            <a:extLst>
              <a:ext uri="{FF2B5EF4-FFF2-40B4-BE49-F238E27FC236}">
                <a16:creationId xmlns:a16="http://schemas.microsoft.com/office/drawing/2014/main" id="{2B8818FC-61DA-441F-8D23-4DA7E87D969C}"/>
              </a:ext>
            </a:extLst>
          </p:cNvPr>
          <p:cNvSpPr/>
          <p:nvPr/>
        </p:nvSpPr>
        <p:spPr>
          <a:xfrm>
            <a:off x="3450771" y="3995057"/>
            <a:ext cx="740229" cy="370114"/>
          </a:xfrm>
          <a:prstGeom prst="rightArrow">
            <a:avLst>
              <a:gd name="adj1" fmla="val 50000"/>
              <a:gd name="adj2" fmla="val 82353"/>
            </a:avLst>
          </a:prstGeom>
          <a:solidFill>
            <a:srgbClr val="82A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0D9985E9-35C2-464E-9DF0-81E6393B0111}"/>
              </a:ext>
            </a:extLst>
          </p:cNvPr>
          <p:cNvGrpSpPr/>
          <p:nvPr/>
        </p:nvGrpSpPr>
        <p:grpSpPr>
          <a:xfrm>
            <a:off x="210562" y="2837056"/>
            <a:ext cx="8765080" cy="396000"/>
            <a:chOff x="612000" y="2869714"/>
            <a:chExt cx="8765080" cy="396000"/>
          </a:xfrm>
        </p:grpSpPr>
        <p:sp>
          <p:nvSpPr>
            <p:cNvPr id="9" name="四角形: 上の 2 つの角を丸める 8">
              <a:extLst>
                <a:ext uri="{FF2B5EF4-FFF2-40B4-BE49-F238E27FC236}">
                  <a16:creationId xmlns:a16="http://schemas.microsoft.com/office/drawing/2014/main" id="{38F895C5-4FE2-45D6-B1E5-A7C7EF61D752}"/>
                </a:ext>
              </a:extLst>
            </p:cNvPr>
            <p:cNvSpPr/>
            <p:nvPr/>
          </p:nvSpPr>
          <p:spPr>
            <a:xfrm>
              <a:off x="612000" y="2869714"/>
              <a:ext cx="1080000" cy="396000"/>
            </a:xfrm>
            <a:prstGeom prst="round2SameRect">
              <a:avLst>
                <a:gd name="adj1" fmla="val 41407"/>
                <a:gd name="adj2" fmla="val 0"/>
              </a:avLst>
            </a:prstGeom>
            <a:solidFill>
              <a:srgbClr val="3789BE"/>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nchorCtr="0"/>
            <a:lstStyle/>
            <a:p>
              <a:pPr algn="ctr"/>
              <a:r>
                <a:rPr lang="ja-JP" altLang="en-US" sz="2000" b="1" dirty="0">
                  <a:solidFill>
                    <a:schemeClr val="bg1"/>
                  </a:solidFill>
                </a:rPr>
                <a:t>朝食</a:t>
              </a:r>
            </a:p>
          </p:txBody>
        </p:sp>
        <p:cxnSp>
          <p:nvCxnSpPr>
            <p:cNvPr id="11" name="直線コネクタ 10">
              <a:extLst>
                <a:ext uri="{FF2B5EF4-FFF2-40B4-BE49-F238E27FC236}">
                  <a16:creationId xmlns:a16="http://schemas.microsoft.com/office/drawing/2014/main" id="{34D5572F-F50A-4379-BFE4-546434F9CC90}"/>
                </a:ext>
              </a:extLst>
            </p:cNvPr>
            <p:cNvCxnSpPr/>
            <p:nvPr/>
          </p:nvCxnSpPr>
          <p:spPr>
            <a:xfrm>
              <a:off x="612000" y="3265714"/>
              <a:ext cx="8676000" cy="0"/>
            </a:xfrm>
            <a:prstGeom prst="line">
              <a:avLst/>
            </a:prstGeom>
            <a:ln w="28575">
              <a:solidFill>
                <a:srgbClr val="3789BE"/>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277B561B-B686-46AD-8AD4-A0CE60CFAC2E}"/>
                </a:ext>
              </a:extLst>
            </p:cNvPr>
            <p:cNvSpPr txBox="1"/>
            <p:nvPr/>
          </p:nvSpPr>
          <p:spPr>
            <a:xfrm>
              <a:off x="1785258" y="2948213"/>
              <a:ext cx="7591822" cy="282573"/>
            </a:xfrm>
            <a:prstGeom prst="rect">
              <a:avLst/>
            </a:prstGeom>
            <a:noFill/>
          </p:spPr>
          <p:txBody>
            <a:bodyPr wrap="none" lIns="0" tIns="36000" rIns="0" bIns="0" rtlCol="0" anchor="b" anchorCtr="0">
              <a:spAutoFit/>
            </a:bodyPr>
            <a:lstStyle/>
            <a:p>
              <a:r>
                <a:rPr lang="ja-JP" altLang="en-US" sz="1600" b="1" dirty="0"/>
                <a:t>野菜やたんぱく質の一品を加えるだけで、簡単にバランスをとることができます。</a:t>
              </a:r>
              <a:endParaRPr kumimoji="1" lang="ja-JP" altLang="en-US" sz="1600" b="1" dirty="0"/>
            </a:p>
          </p:txBody>
        </p:sp>
      </p:grpSp>
      <p:grpSp>
        <p:nvGrpSpPr>
          <p:cNvPr id="17" name="グループ化 16">
            <a:extLst>
              <a:ext uri="{FF2B5EF4-FFF2-40B4-BE49-F238E27FC236}">
                <a16:creationId xmlns:a16="http://schemas.microsoft.com/office/drawing/2014/main" id="{E485E0FE-67CF-4A45-9392-EFA42AF4608F}"/>
              </a:ext>
            </a:extLst>
          </p:cNvPr>
          <p:cNvGrpSpPr/>
          <p:nvPr/>
        </p:nvGrpSpPr>
        <p:grpSpPr>
          <a:xfrm>
            <a:off x="1188943" y="5079514"/>
            <a:ext cx="1080000" cy="647825"/>
            <a:chOff x="1319571" y="5373427"/>
            <a:chExt cx="1080000" cy="647825"/>
          </a:xfrm>
          <a:effectLst>
            <a:outerShdw blurRad="50800" dist="25400" dir="2700000" algn="tl" rotWithShape="0">
              <a:prstClr val="black">
                <a:alpha val="40000"/>
              </a:prstClr>
            </a:outerShdw>
          </a:effectLst>
        </p:grpSpPr>
        <p:sp>
          <p:nvSpPr>
            <p:cNvPr id="15" name="四角形: 上の 2 つの角を丸める 14">
              <a:extLst>
                <a:ext uri="{FF2B5EF4-FFF2-40B4-BE49-F238E27FC236}">
                  <a16:creationId xmlns:a16="http://schemas.microsoft.com/office/drawing/2014/main" id="{CE7178D7-7CDD-4E1D-A072-10DA21B8FA0C}"/>
                </a:ext>
              </a:extLst>
            </p:cNvPr>
            <p:cNvSpPr/>
            <p:nvPr/>
          </p:nvSpPr>
          <p:spPr>
            <a:xfrm>
              <a:off x="1319571" y="5373427"/>
              <a:ext cx="1080000" cy="324000"/>
            </a:xfrm>
            <a:prstGeom prst="round2SameRect">
              <a:avLst>
                <a:gd name="adj1" fmla="val 41407"/>
                <a:gd name="adj2" fmla="val 0"/>
              </a:avLst>
            </a:prstGeom>
            <a:solidFill>
              <a:srgbClr val="395CA3"/>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chemeClr val="bg1"/>
                  </a:solidFill>
                </a:rPr>
                <a:t>トースト</a:t>
              </a:r>
              <a:r>
                <a:rPr lang="en-US" altLang="ja-JP" sz="1400" b="1" dirty="0">
                  <a:solidFill>
                    <a:schemeClr val="bg1"/>
                  </a:solidFill>
                </a:rPr>
                <a:t>2</a:t>
              </a:r>
              <a:r>
                <a:rPr lang="ja-JP" altLang="en-US" sz="1400" b="1" dirty="0">
                  <a:solidFill>
                    <a:schemeClr val="bg1"/>
                  </a:solidFill>
                </a:rPr>
                <a:t>枚</a:t>
              </a:r>
            </a:p>
          </p:txBody>
        </p:sp>
        <p:sp>
          <p:nvSpPr>
            <p:cNvPr id="16" name="四角形: 上の 2 つの角を丸める 15">
              <a:extLst>
                <a:ext uri="{FF2B5EF4-FFF2-40B4-BE49-F238E27FC236}">
                  <a16:creationId xmlns:a16="http://schemas.microsoft.com/office/drawing/2014/main" id="{88577197-99D9-4F9F-842D-0FC7E5A072D5}"/>
                </a:ext>
              </a:extLst>
            </p:cNvPr>
            <p:cNvSpPr/>
            <p:nvPr/>
          </p:nvSpPr>
          <p:spPr>
            <a:xfrm>
              <a:off x="1319571" y="5697252"/>
              <a:ext cx="1080000" cy="324000"/>
            </a:xfrm>
            <a:prstGeom prst="round2SameRect">
              <a:avLst>
                <a:gd name="adj1" fmla="val 0"/>
                <a:gd name="adj2" fmla="val 33598"/>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rgbClr val="395CA3"/>
                  </a:solidFill>
                </a:rPr>
                <a:t>炭水化物</a:t>
              </a:r>
            </a:p>
          </p:txBody>
        </p:sp>
      </p:grpSp>
      <p:grpSp>
        <p:nvGrpSpPr>
          <p:cNvPr id="35" name="グループ化 34">
            <a:extLst>
              <a:ext uri="{FF2B5EF4-FFF2-40B4-BE49-F238E27FC236}">
                <a16:creationId xmlns:a16="http://schemas.microsoft.com/office/drawing/2014/main" id="{9F3CA49B-7F2E-4794-A873-1538325C473D}"/>
              </a:ext>
            </a:extLst>
          </p:cNvPr>
          <p:cNvGrpSpPr/>
          <p:nvPr/>
        </p:nvGrpSpPr>
        <p:grpSpPr>
          <a:xfrm>
            <a:off x="4416253" y="5079514"/>
            <a:ext cx="4159422" cy="647825"/>
            <a:chOff x="4416253" y="5079514"/>
            <a:chExt cx="4159422" cy="647825"/>
          </a:xfrm>
        </p:grpSpPr>
        <p:grpSp>
          <p:nvGrpSpPr>
            <p:cNvPr id="18" name="グループ化 17">
              <a:extLst>
                <a:ext uri="{FF2B5EF4-FFF2-40B4-BE49-F238E27FC236}">
                  <a16:creationId xmlns:a16="http://schemas.microsoft.com/office/drawing/2014/main" id="{033B3B95-1E25-4DBF-9156-3BBDB2618830}"/>
                </a:ext>
              </a:extLst>
            </p:cNvPr>
            <p:cNvGrpSpPr/>
            <p:nvPr/>
          </p:nvGrpSpPr>
          <p:grpSpPr>
            <a:xfrm>
              <a:off x="4416253" y="5079514"/>
              <a:ext cx="1080000" cy="647825"/>
              <a:chOff x="1319571" y="5373427"/>
              <a:chExt cx="1080000" cy="647825"/>
            </a:xfrm>
            <a:effectLst>
              <a:outerShdw blurRad="50800" dist="25400" dir="2700000" algn="tl" rotWithShape="0">
                <a:prstClr val="black">
                  <a:alpha val="40000"/>
                </a:prstClr>
              </a:outerShdw>
            </a:effectLst>
          </p:grpSpPr>
          <p:sp>
            <p:nvSpPr>
              <p:cNvPr id="19" name="四角形: 上の 2 つの角を丸める 18">
                <a:extLst>
                  <a:ext uri="{FF2B5EF4-FFF2-40B4-BE49-F238E27FC236}">
                    <a16:creationId xmlns:a16="http://schemas.microsoft.com/office/drawing/2014/main" id="{914FD8CD-FADC-4F09-B724-EEEA7807808D}"/>
                  </a:ext>
                </a:extLst>
              </p:cNvPr>
              <p:cNvSpPr/>
              <p:nvPr/>
            </p:nvSpPr>
            <p:spPr>
              <a:xfrm>
                <a:off x="1319571" y="5373427"/>
                <a:ext cx="1080000" cy="324000"/>
              </a:xfrm>
              <a:prstGeom prst="round2SameRect">
                <a:avLst>
                  <a:gd name="adj1" fmla="val 41407"/>
                  <a:gd name="adj2" fmla="val 0"/>
                </a:avLst>
              </a:prstGeom>
              <a:solidFill>
                <a:srgbClr val="395CA3"/>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chemeClr val="bg1"/>
                    </a:solidFill>
                  </a:rPr>
                  <a:t>トースト</a:t>
                </a:r>
                <a:r>
                  <a:rPr lang="en-US" altLang="ja-JP" sz="1400" b="1" dirty="0">
                    <a:solidFill>
                      <a:schemeClr val="bg1"/>
                    </a:solidFill>
                  </a:rPr>
                  <a:t>1</a:t>
                </a:r>
                <a:r>
                  <a:rPr lang="ja-JP" altLang="en-US" sz="1400" b="1" dirty="0">
                    <a:solidFill>
                      <a:schemeClr val="bg1"/>
                    </a:solidFill>
                  </a:rPr>
                  <a:t>枚</a:t>
                </a:r>
              </a:p>
            </p:txBody>
          </p:sp>
          <p:sp>
            <p:nvSpPr>
              <p:cNvPr id="20" name="四角形: 上の 2 つの角を丸める 19">
                <a:extLst>
                  <a:ext uri="{FF2B5EF4-FFF2-40B4-BE49-F238E27FC236}">
                    <a16:creationId xmlns:a16="http://schemas.microsoft.com/office/drawing/2014/main" id="{94E12E1E-788B-4303-8754-6F92B58AA285}"/>
                  </a:ext>
                </a:extLst>
              </p:cNvPr>
              <p:cNvSpPr/>
              <p:nvPr/>
            </p:nvSpPr>
            <p:spPr>
              <a:xfrm>
                <a:off x="1319571" y="5697252"/>
                <a:ext cx="1080000" cy="324000"/>
              </a:xfrm>
              <a:prstGeom prst="round2SameRect">
                <a:avLst>
                  <a:gd name="adj1" fmla="val 0"/>
                  <a:gd name="adj2" fmla="val 33598"/>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rgbClr val="395CA3"/>
                    </a:solidFill>
                  </a:rPr>
                  <a:t>炭水化物</a:t>
                </a:r>
              </a:p>
            </p:txBody>
          </p:sp>
        </p:grpSp>
        <p:grpSp>
          <p:nvGrpSpPr>
            <p:cNvPr id="21" name="グループ化 20">
              <a:extLst>
                <a:ext uri="{FF2B5EF4-FFF2-40B4-BE49-F238E27FC236}">
                  <a16:creationId xmlns:a16="http://schemas.microsoft.com/office/drawing/2014/main" id="{BA269B81-14FC-4173-8C86-044DC6FE4390}"/>
                </a:ext>
              </a:extLst>
            </p:cNvPr>
            <p:cNvGrpSpPr/>
            <p:nvPr/>
          </p:nvGrpSpPr>
          <p:grpSpPr>
            <a:xfrm>
              <a:off x="5955964" y="5079514"/>
              <a:ext cx="1080000" cy="647825"/>
              <a:chOff x="1319571" y="5373427"/>
              <a:chExt cx="1080000" cy="647825"/>
            </a:xfrm>
            <a:effectLst>
              <a:outerShdw blurRad="50800" dist="25400" dir="2700000" algn="tl" rotWithShape="0">
                <a:prstClr val="black">
                  <a:alpha val="40000"/>
                </a:prstClr>
              </a:outerShdw>
            </a:effectLst>
          </p:grpSpPr>
          <p:sp>
            <p:nvSpPr>
              <p:cNvPr id="22" name="四角形: 上の 2 つの角を丸める 21">
                <a:extLst>
                  <a:ext uri="{FF2B5EF4-FFF2-40B4-BE49-F238E27FC236}">
                    <a16:creationId xmlns:a16="http://schemas.microsoft.com/office/drawing/2014/main" id="{DCEB937D-8C52-4DCF-997A-0CC84B0CCCEB}"/>
                  </a:ext>
                </a:extLst>
              </p:cNvPr>
              <p:cNvSpPr/>
              <p:nvPr/>
            </p:nvSpPr>
            <p:spPr>
              <a:xfrm>
                <a:off x="1319571" y="5373427"/>
                <a:ext cx="1080000" cy="324000"/>
              </a:xfrm>
              <a:prstGeom prst="round2SameRect">
                <a:avLst>
                  <a:gd name="adj1" fmla="val 41407"/>
                  <a:gd name="adj2" fmla="val 0"/>
                </a:avLst>
              </a:prstGeom>
              <a:solidFill>
                <a:srgbClr val="0084A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chemeClr val="bg1"/>
                    </a:solidFill>
                  </a:rPr>
                  <a:t>サラダ</a:t>
                </a:r>
              </a:p>
            </p:txBody>
          </p:sp>
          <p:sp>
            <p:nvSpPr>
              <p:cNvPr id="23" name="四角形: 上の 2 つの角を丸める 22">
                <a:extLst>
                  <a:ext uri="{FF2B5EF4-FFF2-40B4-BE49-F238E27FC236}">
                    <a16:creationId xmlns:a16="http://schemas.microsoft.com/office/drawing/2014/main" id="{1AADBCE8-8659-4468-A096-5913E2E49D0B}"/>
                  </a:ext>
                </a:extLst>
              </p:cNvPr>
              <p:cNvSpPr/>
              <p:nvPr/>
            </p:nvSpPr>
            <p:spPr>
              <a:xfrm>
                <a:off x="1319571" y="5697252"/>
                <a:ext cx="1080000" cy="324000"/>
              </a:xfrm>
              <a:prstGeom prst="round2SameRect">
                <a:avLst>
                  <a:gd name="adj1" fmla="val 0"/>
                  <a:gd name="adj2" fmla="val 33598"/>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rgbClr val="0084A9"/>
                    </a:solidFill>
                  </a:rPr>
                  <a:t>食物繊維</a:t>
                </a:r>
              </a:p>
            </p:txBody>
          </p:sp>
        </p:grpSp>
        <p:grpSp>
          <p:nvGrpSpPr>
            <p:cNvPr id="24" name="グループ化 23">
              <a:extLst>
                <a:ext uri="{FF2B5EF4-FFF2-40B4-BE49-F238E27FC236}">
                  <a16:creationId xmlns:a16="http://schemas.microsoft.com/office/drawing/2014/main" id="{5B9BD585-C3EC-46D3-B9A7-65AB485D37B7}"/>
                </a:ext>
              </a:extLst>
            </p:cNvPr>
            <p:cNvGrpSpPr/>
            <p:nvPr/>
          </p:nvGrpSpPr>
          <p:grpSpPr>
            <a:xfrm>
              <a:off x="7495675" y="5079514"/>
              <a:ext cx="1080000" cy="647825"/>
              <a:chOff x="1319571" y="5373427"/>
              <a:chExt cx="1080000" cy="647825"/>
            </a:xfrm>
            <a:effectLst>
              <a:outerShdw blurRad="50800" dist="25400" dir="2700000" algn="tl" rotWithShape="0">
                <a:prstClr val="black">
                  <a:alpha val="40000"/>
                </a:prstClr>
              </a:outerShdw>
            </a:effectLst>
          </p:grpSpPr>
          <p:sp>
            <p:nvSpPr>
              <p:cNvPr id="25" name="四角形: 上の 2 つの角を丸める 24">
                <a:extLst>
                  <a:ext uri="{FF2B5EF4-FFF2-40B4-BE49-F238E27FC236}">
                    <a16:creationId xmlns:a16="http://schemas.microsoft.com/office/drawing/2014/main" id="{08F675D2-3E8E-4693-A8EF-A5968A7A5232}"/>
                  </a:ext>
                </a:extLst>
              </p:cNvPr>
              <p:cNvSpPr/>
              <p:nvPr/>
            </p:nvSpPr>
            <p:spPr>
              <a:xfrm>
                <a:off x="1319571" y="5373427"/>
                <a:ext cx="1080000" cy="324000"/>
              </a:xfrm>
              <a:prstGeom prst="round2SameRect">
                <a:avLst>
                  <a:gd name="adj1" fmla="val 41407"/>
                  <a:gd name="adj2" fmla="val 0"/>
                </a:avLst>
              </a:prstGeom>
              <a:solidFill>
                <a:srgbClr val="46B2E7"/>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chemeClr val="bg1"/>
                    </a:solidFill>
                  </a:rPr>
                  <a:t>チーズ</a:t>
                </a:r>
              </a:p>
            </p:txBody>
          </p:sp>
          <p:sp>
            <p:nvSpPr>
              <p:cNvPr id="26" name="四角形: 上の 2 つの角を丸める 25">
                <a:extLst>
                  <a:ext uri="{FF2B5EF4-FFF2-40B4-BE49-F238E27FC236}">
                    <a16:creationId xmlns:a16="http://schemas.microsoft.com/office/drawing/2014/main" id="{B1E8BFBC-5CD1-432B-9638-777BE944372E}"/>
                  </a:ext>
                </a:extLst>
              </p:cNvPr>
              <p:cNvSpPr/>
              <p:nvPr/>
            </p:nvSpPr>
            <p:spPr>
              <a:xfrm>
                <a:off x="1319571" y="5697252"/>
                <a:ext cx="1080000" cy="324000"/>
              </a:xfrm>
              <a:prstGeom prst="round2SameRect">
                <a:avLst>
                  <a:gd name="adj1" fmla="val 0"/>
                  <a:gd name="adj2" fmla="val 33598"/>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rgbClr val="46B2E7"/>
                    </a:solidFill>
                  </a:rPr>
                  <a:t>たんぱく質</a:t>
                </a:r>
              </a:p>
            </p:txBody>
          </p:sp>
        </p:grpSp>
        <p:grpSp>
          <p:nvGrpSpPr>
            <p:cNvPr id="31" name="グループ化 30">
              <a:extLst>
                <a:ext uri="{FF2B5EF4-FFF2-40B4-BE49-F238E27FC236}">
                  <a16:creationId xmlns:a16="http://schemas.microsoft.com/office/drawing/2014/main" id="{E2B3A1C5-0833-44AF-BCD7-8770208848BA}"/>
                </a:ext>
              </a:extLst>
            </p:cNvPr>
            <p:cNvGrpSpPr/>
            <p:nvPr/>
          </p:nvGrpSpPr>
          <p:grpSpPr>
            <a:xfrm>
              <a:off x="5636108" y="5313426"/>
              <a:ext cx="180000" cy="180000"/>
              <a:chOff x="8915400" y="3820886"/>
              <a:chExt cx="252000" cy="252000"/>
            </a:xfrm>
          </p:grpSpPr>
          <p:cxnSp>
            <p:nvCxnSpPr>
              <p:cNvPr id="28" name="直線コネクタ 27">
                <a:extLst>
                  <a:ext uri="{FF2B5EF4-FFF2-40B4-BE49-F238E27FC236}">
                    <a16:creationId xmlns:a16="http://schemas.microsoft.com/office/drawing/2014/main" id="{A490956C-3AE0-46D8-9119-3A942474CA30}"/>
                  </a:ext>
                </a:extLst>
              </p:cNvPr>
              <p:cNvCxnSpPr/>
              <p:nvPr/>
            </p:nvCxnSpPr>
            <p:spPr>
              <a:xfrm>
                <a:off x="8915400" y="3946886"/>
                <a:ext cx="252000" cy="0"/>
              </a:xfrm>
              <a:prstGeom prst="line">
                <a:avLst/>
              </a:prstGeom>
              <a:ln w="57150">
                <a:solidFill>
                  <a:srgbClr val="82AA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07849C3B-744A-4FEC-B4C6-8B30FF716C93}"/>
                  </a:ext>
                </a:extLst>
              </p:cNvPr>
              <p:cNvCxnSpPr/>
              <p:nvPr/>
            </p:nvCxnSpPr>
            <p:spPr>
              <a:xfrm>
                <a:off x="9041400" y="3820886"/>
                <a:ext cx="0" cy="252000"/>
              </a:xfrm>
              <a:prstGeom prst="line">
                <a:avLst/>
              </a:prstGeom>
              <a:ln w="57150">
                <a:solidFill>
                  <a:srgbClr val="82AAD1"/>
                </a:solidFill>
              </a:ln>
            </p:spPr>
            <p:style>
              <a:lnRef idx="1">
                <a:schemeClr val="accent1"/>
              </a:lnRef>
              <a:fillRef idx="0">
                <a:schemeClr val="accent1"/>
              </a:fillRef>
              <a:effectRef idx="0">
                <a:schemeClr val="accent1"/>
              </a:effectRef>
              <a:fontRef idx="minor">
                <a:schemeClr val="tx1"/>
              </a:fontRef>
            </p:style>
          </p:cxnSp>
        </p:grpSp>
        <p:grpSp>
          <p:nvGrpSpPr>
            <p:cNvPr id="32" name="グループ化 31">
              <a:extLst>
                <a:ext uri="{FF2B5EF4-FFF2-40B4-BE49-F238E27FC236}">
                  <a16:creationId xmlns:a16="http://schemas.microsoft.com/office/drawing/2014/main" id="{CB320AD7-BD64-4E96-AA58-DDBCF5F4D45D}"/>
                </a:ext>
              </a:extLst>
            </p:cNvPr>
            <p:cNvGrpSpPr/>
            <p:nvPr/>
          </p:nvGrpSpPr>
          <p:grpSpPr>
            <a:xfrm>
              <a:off x="7175820" y="5313426"/>
              <a:ext cx="180000" cy="180000"/>
              <a:chOff x="8915400" y="3820886"/>
              <a:chExt cx="252000" cy="252000"/>
            </a:xfrm>
          </p:grpSpPr>
          <p:cxnSp>
            <p:nvCxnSpPr>
              <p:cNvPr id="33" name="直線コネクタ 32">
                <a:extLst>
                  <a:ext uri="{FF2B5EF4-FFF2-40B4-BE49-F238E27FC236}">
                    <a16:creationId xmlns:a16="http://schemas.microsoft.com/office/drawing/2014/main" id="{89CA4BE1-2ED7-438C-854C-36678D75B7EA}"/>
                  </a:ext>
                </a:extLst>
              </p:cNvPr>
              <p:cNvCxnSpPr/>
              <p:nvPr/>
            </p:nvCxnSpPr>
            <p:spPr>
              <a:xfrm>
                <a:off x="8915400" y="3946886"/>
                <a:ext cx="252000" cy="0"/>
              </a:xfrm>
              <a:prstGeom prst="line">
                <a:avLst/>
              </a:prstGeom>
              <a:ln w="57150">
                <a:solidFill>
                  <a:srgbClr val="82AA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4DE3A35-A14D-49CD-9C38-65A7DD152323}"/>
                  </a:ext>
                </a:extLst>
              </p:cNvPr>
              <p:cNvCxnSpPr/>
              <p:nvPr/>
            </p:nvCxnSpPr>
            <p:spPr>
              <a:xfrm>
                <a:off x="9041400" y="3820886"/>
                <a:ext cx="0" cy="252000"/>
              </a:xfrm>
              <a:prstGeom prst="line">
                <a:avLst/>
              </a:prstGeom>
              <a:ln w="57150">
                <a:solidFill>
                  <a:srgbClr val="82AAD1"/>
                </a:solidFill>
              </a:ln>
            </p:spPr>
            <p:style>
              <a:lnRef idx="1">
                <a:schemeClr val="accent1"/>
              </a:lnRef>
              <a:fillRef idx="0">
                <a:schemeClr val="accent1"/>
              </a:fillRef>
              <a:effectRef idx="0">
                <a:schemeClr val="accent1"/>
              </a:effectRef>
              <a:fontRef idx="minor">
                <a:schemeClr val="tx1"/>
              </a:fontRef>
            </p:style>
          </p:cxnSp>
        </p:grpSp>
      </p:grpSp>
      <p:pic>
        <p:nvPicPr>
          <p:cNvPr id="37" name="図 36">
            <a:extLst>
              <a:ext uri="{FF2B5EF4-FFF2-40B4-BE49-F238E27FC236}">
                <a16:creationId xmlns:a16="http://schemas.microsoft.com/office/drawing/2014/main" id="{16DF4399-7D6A-4E55-956A-10F0A79AA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31" y="3869190"/>
            <a:ext cx="1456497" cy="1021897"/>
          </a:xfrm>
          <a:prstGeom prst="rect">
            <a:avLst/>
          </a:prstGeom>
        </p:spPr>
      </p:pic>
      <p:pic>
        <p:nvPicPr>
          <p:cNvPr id="39" name="図 38">
            <a:extLst>
              <a:ext uri="{FF2B5EF4-FFF2-40B4-BE49-F238E27FC236}">
                <a16:creationId xmlns:a16="http://schemas.microsoft.com/office/drawing/2014/main" id="{1D8FDB55-D991-4C82-9B82-54EC5339EF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2085" y="3463955"/>
            <a:ext cx="2507759" cy="1427132"/>
          </a:xfrm>
          <a:prstGeom prst="rect">
            <a:avLst/>
          </a:prstGeom>
        </p:spPr>
      </p:pic>
      <p:sp>
        <p:nvSpPr>
          <p:cNvPr id="36" name="スライド番号プレースホルダー 4">
            <a:extLst>
              <a:ext uri="{FF2B5EF4-FFF2-40B4-BE49-F238E27FC236}">
                <a16:creationId xmlns:a16="http://schemas.microsoft.com/office/drawing/2014/main" id="{440AA105-DDEE-4E9C-B5ED-52CC64633D7D}"/>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30</a:t>
            </a:fld>
            <a:endParaRPr lang="en-US" dirty="0"/>
          </a:p>
        </p:txBody>
      </p:sp>
      <p:sp>
        <p:nvSpPr>
          <p:cNvPr id="41" name="タイトル 2">
            <a:extLst>
              <a:ext uri="{FF2B5EF4-FFF2-40B4-BE49-F238E27FC236}">
                <a16:creationId xmlns:a16="http://schemas.microsoft.com/office/drawing/2014/main" id="{BA5EE50F-4571-49E8-A625-E7CD7A98B05A}"/>
              </a:ext>
            </a:extLst>
          </p:cNvPr>
          <p:cNvSpPr>
            <a:spLocks noGrp="1"/>
          </p:cNvSpPr>
          <p:nvPr>
            <p:ph type="title"/>
          </p:nvPr>
        </p:nvSpPr>
        <p:spPr>
          <a:xfrm>
            <a:off x="215900" y="15547"/>
            <a:ext cx="8677275" cy="980728"/>
          </a:xfrm>
        </p:spPr>
        <p:txBody>
          <a:bodyPr>
            <a:normAutofit fontScale="90000"/>
          </a:bodyPr>
          <a:lstStyle/>
          <a:p>
            <a:r>
              <a:rPr lang="ja-JP" altLang="en-US" dirty="0"/>
              <a:t>食事にひと手間でバランスアップ！</a:t>
            </a:r>
            <a:br>
              <a:rPr lang="ja-JP" altLang="en-US" dirty="0"/>
            </a:br>
            <a:r>
              <a:rPr lang="ja-JP" altLang="en-US" sz="3100" dirty="0"/>
              <a:t>～血糖の上昇や筋力の低下を防ぎましょう～</a:t>
            </a:r>
            <a:endParaRPr kumimoji="1" lang="ja-JP" altLang="en-US" sz="3100" dirty="0"/>
          </a:p>
        </p:txBody>
      </p:sp>
    </p:spTree>
    <p:extLst>
      <p:ext uri="{BB962C8B-B14F-4D97-AF65-F5344CB8AC3E}">
        <p14:creationId xmlns:p14="http://schemas.microsoft.com/office/powerpoint/2010/main" val="2889836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55973E5-BF50-467D-8008-446B1ED10377}"/>
              </a:ext>
            </a:extLst>
          </p:cNvPr>
          <p:cNvSpPr>
            <a:spLocks noGrp="1"/>
          </p:cNvSpPr>
          <p:nvPr>
            <p:ph type="title"/>
          </p:nvPr>
        </p:nvSpPr>
        <p:spPr>
          <a:xfrm>
            <a:off x="215900" y="15547"/>
            <a:ext cx="8677275" cy="980728"/>
          </a:xfrm>
        </p:spPr>
        <p:txBody>
          <a:bodyPr>
            <a:normAutofit fontScale="90000"/>
          </a:bodyPr>
          <a:lstStyle/>
          <a:p>
            <a:r>
              <a:rPr lang="ja-JP" altLang="en-US" dirty="0"/>
              <a:t>食事にひと手間でバランスアップ！</a:t>
            </a:r>
            <a:br>
              <a:rPr lang="ja-JP" altLang="en-US" dirty="0"/>
            </a:br>
            <a:r>
              <a:rPr lang="ja-JP" altLang="en-US" sz="3100" dirty="0"/>
              <a:t>～血糖の上昇や筋力の低下を防ぎましょう～</a:t>
            </a:r>
            <a:endParaRPr kumimoji="1" lang="ja-JP" altLang="en-US" sz="3100" dirty="0"/>
          </a:p>
        </p:txBody>
      </p:sp>
      <p:sp>
        <p:nvSpPr>
          <p:cNvPr id="5" name="スライド番号プレースホルダー 4">
            <a:extLst>
              <a:ext uri="{FF2B5EF4-FFF2-40B4-BE49-F238E27FC236}">
                <a16:creationId xmlns:a16="http://schemas.microsoft.com/office/drawing/2014/main" id="{FAD9BCEE-30AC-413C-B49B-B07D95686D67}"/>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31</a:t>
            </a:fld>
            <a:endParaRPr lang="en-US" dirty="0"/>
          </a:p>
        </p:txBody>
      </p:sp>
      <p:sp>
        <p:nvSpPr>
          <p:cNvPr id="6" name="矢印: 右 5">
            <a:extLst>
              <a:ext uri="{FF2B5EF4-FFF2-40B4-BE49-F238E27FC236}">
                <a16:creationId xmlns:a16="http://schemas.microsoft.com/office/drawing/2014/main" id="{C9955984-4AEA-400C-9C5C-48ED811D6575}"/>
              </a:ext>
            </a:extLst>
          </p:cNvPr>
          <p:cNvSpPr/>
          <p:nvPr/>
        </p:nvSpPr>
        <p:spPr>
          <a:xfrm>
            <a:off x="3450771" y="3429000"/>
            <a:ext cx="740229" cy="370114"/>
          </a:xfrm>
          <a:prstGeom prst="rightArrow">
            <a:avLst>
              <a:gd name="adj1" fmla="val 50000"/>
              <a:gd name="adj2" fmla="val 82353"/>
            </a:avLst>
          </a:prstGeom>
          <a:solidFill>
            <a:srgbClr val="82A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1CE42C13-96B9-45AD-808B-6BB98A7CA063}"/>
              </a:ext>
            </a:extLst>
          </p:cNvPr>
          <p:cNvGrpSpPr/>
          <p:nvPr/>
        </p:nvGrpSpPr>
        <p:grpSpPr>
          <a:xfrm>
            <a:off x="378074" y="2249733"/>
            <a:ext cx="8559896" cy="396000"/>
            <a:chOff x="612000" y="2270999"/>
            <a:chExt cx="8559896" cy="396000"/>
          </a:xfrm>
        </p:grpSpPr>
        <p:sp>
          <p:nvSpPr>
            <p:cNvPr id="8" name="四角形: 上の 2 つの角を丸める 7">
              <a:extLst>
                <a:ext uri="{FF2B5EF4-FFF2-40B4-BE49-F238E27FC236}">
                  <a16:creationId xmlns:a16="http://schemas.microsoft.com/office/drawing/2014/main" id="{5AD81A97-376B-47EA-B9CB-17E04F0620F7}"/>
                </a:ext>
              </a:extLst>
            </p:cNvPr>
            <p:cNvSpPr/>
            <p:nvPr/>
          </p:nvSpPr>
          <p:spPr>
            <a:xfrm>
              <a:off x="612000" y="2270999"/>
              <a:ext cx="1080000" cy="396000"/>
            </a:xfrm>
            <a:prstGeom prst="round2SameRect">
              <a:avLst>
                <a:gd name="adj1" fmla="val 41407"/>
                <a:gd name="adj2" fmla="val 0"/>
              </a:avLst>
            </a:prstGeom>
            <a:solidFill>
              <a:srgbClr val="3789BE"/>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nchorCtr="0"/>
            <a:lstStyle/>
            <a:p>
              <a:pPr algn="ctr"/>
              <a:r>
                <a:rPr lang="ja-JP" altLang="en-US" sz="2000" b="1" dirty="0">
                  <a:solidFill>
                    <a:schemeClr val="bg1"/>
                  </a:solidFill>
                </a:rPr>
                <a:t>昼食</a:t>
              </a:r>
            </a:p>
          </p:txBody>
        </p:sp>
        <p:cxnSp>
          <p:nvCxnSpPr>
            <p:cNvPr id="9" name="直線コネクタ 8">
              <a:extLst>
                <a:ext uri="{FF2B5EF4-FFF2-40B4-BE49-F238E27FC236}">
                  <a16:creationId xmlns:a16="http://schemas.microsoft.com/office/drawing/2014/main" id="{03C2FAF5-37AC-408E-BB1B-F24C66D6F843}"/>
                </a:ext>
              </a:extLst>
            </p:cNvPr>
            <p:cNvCxnSpPr/>
            <p:nvPr/>
          </p:nvCxnSpPr>
          <p:spPr>
            <a:xfrm>
              <a:off x="612000" y="2666999"/>
              <a:ext cx="8388000" cy="0"/>
            </a:xfrm>
            <a:prstGeom prst="line">
              <a:avLst/>
            </a:prstGeom>
            <a:ln w="28575">
              <a:solidFill>
                <a:srgbClr val="3789BE"/>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1384DE28-4EDB-497A-B672-BE8184FD0A5C}"/>
                </a:ext>
              </a:extLst>
            </p:cNvPr>
            <p:cNvSpPr txBox="1"/>
            <p:nvPr/>
          </p:nvSpPr>
          <p:spPr>
            <a:xfrm>
              <a:off x="1785258" y="2349498"/>
              <a:ext cx="7386638" cy="282573"/>
            </a:xfrm>
            <a:prstGeom prst="rect">
              <a:avLst/>
            </a:prstGeom>
            <a:noFill/>
          </p:spPr>
          <p:txBody>
            <a:bodyPr wrap="none" lIns="0" tIns="36000" rIns="0" bIns="0" rtlCol="0" anchor="b" anchorCtr="0">
              <a:spAutoFit/>
            </a:bodyPr>
            <a:lstStyle/>
            <a:p>
              <a:r>
                <a:rPr lang="ja-JP" altLang="en-US" sz="1600" b="1" dirty="0"/>
                <a:t>ラーメン「だけ」、丼もの「だけ」という食事は、バランスがよくありません。</a:t>
              </a:r>
              <a:endParaRPr kumimoji="1" lang="ja-JP" altLang="en-US" sz="1600" b="1" dirty="0"/>
            </a:p>
          </p:txBody>
        </p:sp>
      </p:grpSp>
      <p:grpSp>
        <p:nvGrpSpPr>
          <p:cNvPr id="11" name="グループ化 10">
            <a:extLst>
              <a:ext uri="{FF2B5EF4-FFF2-40B4-BE49-F238E27FC236}">
                <a16:creationId xmlns:a16="http://schemas.microsoft.com/office/drawing/2014/main" id="{87ADECE5-9654-42A6-B26D-ECDC3B6A132F}"/>
              </a:ext>
            </a:extLst>
          </p:cNvPr>
          <p:cNvGrpSpPr/>
          <p:nvPr/>
        </p:nvGrpSpPr>
        <p:grpSpPr>
          <a:xfrm>
            <a:off x="1188943" y="4513457"/>
            <a:ext cx="1080000" cy="647825"/>
            <a:chOff x="1319571" y="5373427"/>
            <a:chExt cx="1080000" cy="647825"/>
          </a:xfrm>
          <a:effectLst>
            <a:outerShdw blurRad="50800" dist="25400" dir="2700000" algn="tl" rotWithShape="0">
              <a:prstClr val="black">
                <a:alpha val="40000"/>
              </a:prstClr>
            </a:outerShdw>
          </a:effectLst>
        </p:grpSpPr>
        <p:sp>
          <p:nvSpPr>
            <p:cNvPr id="12" name="四角形: 上の 2 つの角を丸める 11">
              <a:extLst>
                <a:ext uri="{FF2B5EF4-FFF2-40B4-BE49-F238E27FC236}">
                  <a16:creationId xmlns:a16="http://schemas.microsoft.com/office/drawing/2014/main" id="{B79AE4D5-BCB0-4CD6-9511-F95EDE500B1D}"/>
                </a:ext>
              </a:extLst>
            </p:cNvPr>
            <p:cNvSpPr/>
            <p:nvPr/>
          </p:nvSpPr>
          <p:spPr>
            <a:xfrm>
              <a:off x="1319571" y="5373427"/>
              <a:ext cx="1080000" cy="324000"/>
            </a:xfrm>
            <a:prstGeom prst="round2SameRect">
              <a:avLst>
                <a:gd name="adj1" fmla="val 41407"/>
                <a:gd name="adj2" fmla="val 0"/>
              </a:avLst>
            </a:prstGeom>
            <a:solidFill>
              <a:srgbClr val="395CA3"/>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chemeClr val="bg1"/>
                  </a:solidFill>
                </a:rPr>
                <a:t>ラーメン</a:t>
              </a:r>
            </a:p>
          </p:txBody>
        </p:sp>
        <p:sp>
          <p:nvSpPr>
            <p:cNvPr id="13" name="四角形: 上の 2 つの角を丸める 12">
              <a:extLst>
                <a:ext uri="{FF2B5EF4-FFF2-40B4-BE49-F238E27FC236}">
                  <a16:creationId xmlns:a16="http://schemas.microsoft.com/office/drawing/2014/main" id="{4BE30485-876C-4ADF-BFD5-06E14FC58C29}"/>
                </a:ext>
              </a:extLst>
            </p:cNvPr>
            <p:cNvSpPr/>
            <p:nvPr/>
          </p:nvSpPr>
          <p:spPr>
            <a:xfrm>
              <a:off x="1319571" y="5697252"/>
              <a:ext cx="1080000" cy="324000"/>
            </a:xfrm>
            <a:prstGeom prst="round2SameRect">
              <a:avLst>
                <a:gd name="adj1" fmla="val 0"/>
                <a:gd name="adj2" fmla="val 33598"/>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rgbClr val="395CA3"/>
                  </a:solidFill>
                </a:rPr>
                <a:t>炭水化物</a:t>
              </a:r>
            </a:p>
          </p:txBody>
        </p:sp>
      </p:grpSp>
      <p:grpSp>
        <p:nvGrpSpPr>
          <p:cNvPr id="14" name="グループ化 13">
            <a:extLst>
              <a:ext uri="{FF2B5EF4-FFF2-40B4-BE49-F238E27FC236}">
                <a16:creationId xmlns:a16="http://schemas.microsoft.com/office/drawing/2014/main" id="{D4A43FEC-ED2D-480B-A7F6-A503C16384B0}"/>
              </a:ext>
            </a:extLst>
          </p:cNvPr>
          <p:cNvGrpSpPr/>
          <p:nvPr/>
        </p:nvGrpSpPr>
        <p:grpSpPr>
          <a:xfrm>
            <a:off x="4416253" y="4513457"/>
            <a:ext cx="4159422" cy="647825"/>
            <a:chOff x="4416253" y="5079514"/>
            <a:chExt cx="4159422" cy="647825"/>
          </a:xfrm>
        </p:grpSpPr>
        <p:grpSp>
          <p:nvGrpSpPr>
            <p:cNvPr id="15" name="グループ化 14">
              <a:extLst>
                <a:ext uri="{FF2B5EF4-FFF2-40B4-BE49-F238E27FC236}">
                  <a16:creationId xmlns:a16="http://schemas.microsoft.com/office/drawing/2014/main" id="{AB451F80-2F5A-4C5E-B378-D33B7F983858}"/>
                </a:ext>
              </a:extLst>
            </p:cNvPr>
            <p:cNvGrpSpPr/>
            <p:nvPr/>
          </p:nvGrpSpPr>
          <p:grpSpPr>
            <a:xfrm>
              <a:off x="4416253" y="5079514"/>
              <a:ext cx="1080000" cy="647825"/>
              <a:chOff x="1319571" y="5373427"/>
              <a:chExt cx="1080000" cy="647825"/>
            </a:xfrm>
            <a:effectLst>
              <a:outerShdw blurRad="50800" dist="25400" dir="2700000" algn="tl" rotWithShape="0">
                <a:prstClr val="black">
                  <a:alpha val="40000"/>
                </a:prstClr>
              </a:outerShdw>
            </a:effectLst>
          </p:grpSpPr>
          <p:sp>
            <p:nvSpPr>
              <p:cNvPr id="28" name="四角形: 上の 2 つの角を丸める 27">
                <a:extLst>
                  <a:ext uri="{FF2B5EF4-FFF2-40B4-BE49-F238E27FC236}">
                    <a16:creationId xmlns:a16="http://schemas.microsoft.com/office/drawing/2014/main" id="{628B3857-6F6B-4165-80F0-D7CB72F9E62B}"/>
                  </a:ext>
                </a:extLst>
              </p:cNvPr>
              <p:cNvSpPr/>
              <p:nvPr/>
            </p:nvSpPr>
            <p:spPr>
              <a:xfrm>
                <a:off x="1319571" y="5373427"/>
                <a:ext cx="1080000" cy="324000"/>
              </a:xfrm>
              <a:prstGeom prst="round2SameRect">
                <a:avLst>
                  <a:gd name="adj1" fmla="val 41407"/>
                  <a:gd name="adj2" fmla="val 0"/>
                </a:avLst>
              </a:prstGeom>
              <a:solidFill>
                <a:srgbClr val="395CA3"/>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chemeClr val="bg1"/>
                    </a:solidFill>
                  </a:rPr>
                  <a:t>ごはん</a:t>
                </a:r>
              </a:p>
            </p:txBody>
          </p:sp>
          <p:sp>
            <p:nvSpPr>
              <p:cNvPr id="29" name="四角形: 上の 2 つの角を丸める 28">
                <a:extLst>
                  <a:ext uri="{FF2B5EF4-FFF2-40B4-BE49-F238E27FC236}">
                    <a16:creationId xmlns:a16="http://schemas.microsoft.com/office/drawing/2014/main" id="{8F4A38C9-0E9B-4ECD-AD69-CE835DCAB4F4}"/>
                  </a:ext>
                </a:extLst>
              </p:cNvPr>
              <p:cNvSpPr/>
              <p:nvPr/>
            </p:nvSpPr>
            <p:spPr>
              <a:xfrm>
                <a:off x="1319571" y="5697252"/>
                <a:ext cx="1080000" cy="324000"/>
              </a:xfrm>
              <a:prstGeom prst="round2SameRect">
                <a:avLst>
                  <a:gd name="adj1" fmla="val 0"/>
                  <a:gd name="adj2" fmla="val 33598"/>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rgbClr val="395CA3"/>
                    </a:solidFill>
                  </a:rPr>
                  <a:t>炭水化物</a:t>
                </a:r>
              </a:p>
            </p:txBody>
          </p:sp>
        </p:grpSp>
        <p:grpSp>
          <p:nvGrpSpPr>
            <p:cNvPr id="16" name="グループ化 15">
              <a:extLst>
                <a:ext uri="{FF2B5EF4-FFF2-40B4-BE49-F238E27FC236}">
                  <a16:creationId xmlns:a16="http://schemas.microsoft.com/office/drawing/2014/main" id="{93FD753B-587E-4DAB-91F7-3F008F24C9B4}"/>
                </a:ext>
              </a:extLst>
            </p:cNvPr>
            <p:cNvGrpSpPr/>
            <p:nvPr/>
          </p:nvGrpSpPr>
          <p:grpSpPr>
            <a:xfrm>
              <a:off x="5955964" y="5079514"/>
              <a:ext cx="1080000" cy="647825"/>
              <a:chOff x="1319571" y="5373427"/>
              <a:chExt cx="1080000" cy="647825"/>
            </a:xfrm>
            <a:effectLst>
              <a:outerShdw blurRad="50800" dist="25400" dir="2700000" algn="tl" rotWithShape="0">
                <a:prstClr val="black">
                  <a:alpha val="40000"/>
                </a:prstClr>
              </a:outerShdw>
            </a:effectLst>
          </p:grpSpPr>
          <p:sp>
            <p:nvSpPr>
              <p:cNvPr id="26" name="四角形: 上の 2 つの角を丸める 25">
                <a:extLst>
                  <a:ext uri="{FF2B5EF4-FFF2-40B4-BE49-F238E27FC236}">
                    <a16:creationId xmlns:a16="http://schemas.microsoft.com/office/drawing/2014/main" id="{E803E403-1CB8-49CB-B946-9C9FC4DA7E93}"/>
                  </a:ext>
                </a:extLst>
              </p:cNvPr>
              <p:cNvSpPr/>
              <p:nvPr/>
            </p:nvSpPr>
            <p:spPr>
              <a:xfrm>
                <a:off x="1319571" y="5373427"/>
                <a:ext cx="1080000" cy="324000"/>
              </a:xfrm>
              <a:prstGeom prst="round2SameRect">
                <a:avLst>
                  <a:gd name="adj1" fmla="val 41407"/>
                  <a:gd name="adj2" fmla="val 0"/>
                </a:avLst>
              </a:prstGeom>
              <a:solidFill>
                <a:srgbClr val="0084A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spc="-100" dirty="0">
                    <a:solidFill>
                      <a:schemeClr val="bg1"/>
                    </a:solidFill>
                  </a:rPr>
                  <a:t>わかめスープ</a:t>
                </a:r>
              </a:p>
            </p:txBody>
          </p:sp>
          <p:sp>
            <p:nvSpPr>
              <p:cNvPr id="27" name="四角形: 上の 2 つの角を丸める 26">
                <a:extLst>
                  <a:ext uri="{FF2B5EF4-FFF2-40B4-BE49-F238E27FC236}">
                    <a16:creationId xmlns:a16="http://schemas.microsoft.com/office/drawing/2014/main" id="{DBCB6C3C-28C5-4FCC-9820-C42928DE1687}"/>
                  </a:ext>
                </a:extLst>
              </p:cNvPr>
              <p:cNvSpPr/>
              <p:nvPr/>
            </p:nvSpPr>
            <p:spPr>
              <a:xfrm>
                <a:off x="1319571" y="5697252"/>
                <a:ext cx="1080000" cy="324000"/>
              </a:xfrm>
              <a:prstGeom prst="round2SameRect">
                <a:avLst>
                  <a:gd name="adj1" fmla="val 0"/>
                  <a:gd name="adj2" fmla="val 33598"/>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rgbClr val="0084A9"/>
                    </a:solidFill>
                  </a:rPr>
                  <a:t>食物繊維</a:t>
                </a:r>
              </a:p>
            </p:txBody>
          </p:sp>
        </p:grpSp>
        <p:grpSp>
          <p:nvGrpSpPr>
            <p:cNvPr id="17" name="グループ化 16">
              <a:extLst>
                <a:ext uri="{FF2B5EF4-FFF2-40B4-BE49-F238E27FC236}">
                  <a16:creationId xmlns:a16="http://schemas.microsoft.com/office/drawing/2014/main" id="{6540C555-EA41-418F-B1DA-30EC31216F39}"/>
                </a:ext>
              </a:extLst>
            </p:cNvPr>
            <p:cNvGrpSpPr/>
            <p:nvPr/>
          </p:nvGrpSpPr>
          <p:grpSpPr>
            <a:xfrm>
              <a:off x="7495675" y="5079514"/>
              <a:ext cx="1080000" cy="647825"/>
              <a:chOff x="1319571" y="5373427"/>
              <a:chExt cx="1080000" cy="647825"/>
            </a:xfrm>
            <a:effectLst>
              <a:outerShdw blurRad="50800" dist="25400" dir="2700000" algn="tl" rotWithShape="0">
                <a:prstClr val="black">
                  <a:alpha val="40000"/>
                </a:prstClr>
              </a:outerShdw>
            </a:effectLst>
          </p:grpSpPr>
          <p:sp>
            <p:nvSpPr>
              <p:cNvPr id="24" name="四角形: 上の 2 つの角を丸める 23">
                <a:extLst>
                  <a:ext uri="{FF2B5EF4-FFF2-40B4-BE49-F238E27FC236}">
                    <a16:creationId xmlns:a16="http://schemas.microsoft.com/office/drawing/2014/main" id="{48AFA59B-25C6-4252-96D2-3C194F2C423B}"/>
                  </a:ext>
                </a:extLst>
              </p:cNvPr>
              <p:cNvSpPr/>
              <p:nvPr/>
            </p:nvSpPr>
            <p:spPr>
              <a:xfrm>
                <a:off x="1319571" y="5373427"/>
                <a:ext cx="1080000" cy="324000"/>
              </a:xfrm>
              <a:prstGeom prst="round2SameRect">
                <a:avLst>
                  <a:gd name="adj1" fmla="val 41407"/>
                  <a:gd name="adj2" fmla="val 0"/>
                </a:avLst>
              </a:prstGeom>
              <a:solidFill>
                <a:srgbClr val="46B2E7"/>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chemeClr val="bg1"/>
                    </a:solidFill>
                  </a:rPr>
                  <a:t>かに玉</a:t>
                </a:r>
              </a:p>
            </p:txBody>
          </p:sp>
          <p:sp>
            <p:nvSpPr>
              <p:cNvPr id="25" name="四角形: 上の 2 つの角を丸める 24">
                <a:extLst>
                  <a:ext uri="{FF2B5EF4-FFF2-40B4-BE49-F238E27FC236}">
                    <a16:creationId xmlns:a16="http://schemas.microsoft.com/office/drawing/2014/main" id="{CCE53D30-0D0E-4BA9-B18C-E9B3E96789BC}"/>
                  </a:ext>
                </a:extLst>
              </p:cNvPr>
              <p:cNvSpPr/>
              <p:nvPr/>
            </p:nvSpPr>
            <p:spPr>
              <a:xfrm>
                <a:off x="1319571" y="5697252"/>
                <a:ext cx="1080000" cy="324000"/>
              </a:xfrm>
              <a:prstGeom prst="round2SameRect">
                <a:avLst>
                  <a:gd name="adj1" fmla="val 0"/>
                  <a:gd name="adj2" fmla="val 33598"/>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rgbClr val="46B2E7"/>
                    </a:solidFill>
                  </a:rPr>
                  <a:t>たんぱく質</a:t>
                </a:r>
              </a:p>
            </p:txBody>
          </p:sp>
        </p:grpSp>
        <p:grpSp>
          <p:nvGrpSpPr>
            <p:cNvPr id="18" name="グループ化 17">
              <a:extLst>
                <a:ext uri="{FF2B5EF4-FFF2-40B4-BE49-F238E27FC236}">
                  <a16:creationId xmlns:a16="http://schemas.microsoft.com/office/drawing/2014/main" id="{59C1BFAC-C9E8-4449-A6A7-E9E7CE90544E}"/>
                </a:ext>
              </a:extLst>
            </p:cNvPr>
            <p:cNvGrpSpPr/>
            <p:nvPr/>
          </p:nvGrpSpPr>
          <p:grpSpPr>
            <a:xfrm>
              <a:off x="5636108" y="5313426"/>
              <a:ext cx="180000" cy="180000"/>
              <a:chOff x="8915400" y="3820886"/>
              <a:chExt cx="252000" cy="252000"/>
            </a:xfrm>
          </p:grpSpPr>
          <p:cxnSp>
            <p:nvCxnSpPr>
              <p:cNvPr id="22" name="直線コネクタ 21">
                <a:extLst>
                  <a:ext uri="{FF2B5EF4-FFF2-40B4-BE49-F238E27FC236}">
                    <a16:creationId xmlns:a16="http://schemas.microsoft.com/office/drawing/2014/main" id="{E2E73BFF-A272-4C20-9C76-D1EBDD980FAC}"/>
                  </a:ext>
                </a:extLst>
              </p:cNvPr>
              <p:cNvCxnSpPr/>
              <p:nvPr/>
            </p:nvCxnSpPr>
            <p:spPr>
              <a:xfrm>
                <a:off x="8915400" y="3946886"/>
                <a:ext cx="252000" cy="0"/>
              </a:xfrm>
              <a:prstGeom prst="line">
                <a:avLst/>
              </a:prstGeom>
              <a:ln w="57150">
                <a:solidFill>
                  <a:srgbClr val="82AA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8337842-ADC9-40C4-8AF5-924510A0F860}"/>
                  </a:ext>
                </a:extLst>
              </p:cNvPr>
              <p:cNvCxnSpPr/>
              <p:nvPr/>
            </p:nvCxnSpPr>
            <p:spPr>
              <a:xfrm>
                <a:off x="9041400" y="3820886"/>
                <a:ext cx="0" cy="252000"/>
              </a:xfrm>
              <a:prstGeom prst="line">
                <a:avLst/>
              </a:prstGeom>
              <a:ln w="57150">
                <a:solidFill>
                  <a:srgbClr val="82AAD1"/>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227E5E91-8761-4C53-AEE3-E792BA05CA35}"/>
                </a:ext>
              </a:extLst>
            </p:cNvPr>
            <p:cNvGrpSpPr/>
            <p:nvPr/>
          </p:nvGrpSpPr>
          <p:grpSpPr>
            <a:xfrm>
              <a:off x="7175820" y="5313426"/>
              <a:ext cx="180000" cy="180000"/>
              <a:chOff x="8915400" y="3820886"/>
              <a:chExt cx="252000" cy="252000"/>
            </a:xfrm>
          </p:grpSpPr>
          <p:cxnSp>
            <p:nvCxnSpPr>
              <p:cNvPr id="20" name="直線コネクタ 19">
                <a:extLst>
                  <a:ext uri="{FF2B5EF4-FFF2-40B4-BE49-F238E27FC236}">
                    <a16:creationId xmlns:a16="http://schemas.microsoft.com/office/drawing/2014/main" id="{96322795-9D36-40A2-8714-9BD5EEC04F29}"/>
                  </a:ext>
                </a:extLst>
              </p:cNvPr>
              <p:cNvCxnSpPr/>
              <p:nvPr/>
            </p:nvCxnSpPr>
            <p:spPr>
              <a:xfrm>
                <a:off x="8915400" y="3946886"/>
                <a:ext cx="252000" cy="0"/>
              </a:xfrm>
              <a:prstGeom prst="line">
                <a:avLst/>
              </a:prstGeom>
              <a:ln w="57150">
                <a:solidFill>
                  <a:srgbClr val="82AA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662878C-CDF8-4877-87AF-D18196F09E42}"/>
                  </a:ext>
                </a:extLst>
              </p:cNvPr>
              <p:cNvCxnSpPr/>
              <p:nvPr/>
            </p:nvCxnSpPr>
            <p:spPr>
              <a:xfrm>
                <a:off x="9041400" y="3820886"/>
                <a:ext cx="0" cy="252000"/>
              </a:xfrm>
              <a:prstGeom prst="line">
                <a:avLst/>
              </a:prstGeom>
              <a:ln w="57150">
                <a:solidFill>
                  <a:srgbClr val="82AAD1"/>
                </a:solidFill>
              </a:ln>
            </p:spPr>
            <p:style>
              <a:lnRef idx="1">
                <a:schemeClr val="accent1"/>
              </a:lnRef>
              <a:fillRef idx="0">
                <a:schemeClr val="accent1"/>
              </a:fillRef>
              <a:effectRef idx="0">
                <a:schemeClr val="accent1"/>
              </a:effectRef>
              <a:fontRef idx="minor">
                <a:schemeClr val="tx1"/>
              </a:fontRef>
            </p:style>
          </p:cxnSp>
        </p:grpSp>
      </p:grpSp>
      <p:pic>
        <p:nvPicPr>
          <p:cNvPr id="33" name="図 32">
            <a:extLst>
              <a:ext uri="{FF2B5EF4-FFF2-40B4-BE49-F238E27FC236}">
                <a16:creationId xmlns:a16="http://schemas.microsoft.com/office/drawing/2014/main" id="{219D5E70-2597-4783-8CA6-781E5404E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509" y="3374039"/>
            <a:ext cx="1186340" cy="945548"/>
          </a:xfrm>
          <a:prstGeom prst="rect">
            <a:avLst/>
          </a:prstGeom>
        </p:spPr>
      </p:pic>
      <p:pic>
        <p:nvPicPr>
          <p:cNvPr id="34" name="図 33">
            <a:extLst>
              <a:ext uri="{FF2B5EF4-FFF2-40B4-BE49-F238E27FC236}">
                <a16:creationId xmlns:a16="http://schemas.microsoft.com/office/drawing/2014/main" id="{62124CAD-4311-47EF-96F0-49519BDFB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2085" y="2839598"/>
            <a:ext cx="2507759" cy="1479989"/>
          </a:xfrm>
          <a:prstGeom prst="rect">
            <a:avLst/>
          </a:prstGeom>
        </p:spPr>
      </p:pic>
    </p:spTree>
    <p:extLst>
      <p:ext uri="{BB962C8B-B14F-4D97-AF65-F5344CB8AC3E}">
        <p14:creationId xmlns:p14="http://schemas.microsoft.com/office/powerpoint/2010/main" val="1017692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8E4A020-7E74-4CF5-B57A-4261D240A208}"/>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32</a:t>
            </a:fld>
            <a:endParaRPr lang="en-US" dirty="0"/>
          </a:p>
        </p:txBody>
      </p:sp>
      <p:sp>
        <p:nvSpPr>
          <p:cNvPr id="6" name="矢印: 右 5">
            <a:extLst>
              <a:ext uri="{FF2B5EF4-FFF2-40B4-BE49-F238E27FC236}">
                <a16:creationId xmlns:a16="http://schemas.microsoft.com/office/drawing/2014/main" id="{EF7B669D-A8A0-4E36-B954-F7B6E1AB6536}"/>
              </a:ext>
            </a:extLst>
          </p:cNvPr>
          <p:cNvSpPr/>
          <p:nvPr/>
        </p:nvSpPr>
        <p:spPr>
          <a:xfrm>
            <a:off x="4201886" y="3429000"/>
            <a:ext cx="740229" cy="370114"/>
          </a:xfrm>
          <a:prstGeom prst="rightArrow">
            <a:avLst>
              <a:gd name="adj1" fmla="val 50000"/>
              <a:gd name="adj2" fmla="val 82353"/>
            </a:avLst>
          </a:prstGeom>
          <a:solidFill>
            <a:srgbClr val="82A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BA78D6CE-2167-4E58-A71B-9219794536DB}"/>
              </a:ext>
            </a:extLst>
          </p:cNvPr>
          <p:cNvGrpSpPr/>
          <p:nvPr/>
        </p:nvGrpSpPr>
        <p:grpSpPr>
          <a:xfrm>
            <a:off x="612000" y="2270999"/>
            <a:ext cx="8280000" cy="396000"/>
            <a:chOff x="612000" y="2869714"/>
            <a:chExt cx="8280000" cy="396000"/>
          </a:xfrm>
        </p:grpSpPr>
        <p:sp>
          <p:nvSpPr>
            <p:cNvPr id="8" name="四角形: 上の 2 つの角を丸める 7">
              <a:extLst>
                <a:ext uri="{FF2B5EF4-FFF2-40B4-BE49-F238E27FC236}">
                  <a16:creationId xmlns:a16="http://schemas.microsoft.com/office/drawing/2014/main" id="{FD5C918D-6F51-4613-8A08-454FD42DE58E}"/>
                </a:ext>
              </a:extLst>
            </p:cNvPr>
            <p:cNvSpPr/>
            <p:nvPr/>
          </p:nvSpPr>
          <p:spPr>
            <a:xfrm>
              <a:off x="612000" y="2869714"/>
              <a:ext cx="1080000" cy="396000"/>
            </a:xfrm>
            <a:prstGeom prst="round2SameRect">
              <a:avLst>
                <a:gd name="adj1" fmla="val 41407"/>
                <a:gd name="adj2" fmla="val 0"/>
              </a:avLst>
            </a:prstGeom>
            <a:solidFill>
              <a:srgbClr val="3789BE"/>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nchorCtr="0"/>
            <a:lstStyle/>
            <a:p>
              <a:pPr algn="ctr"/>
              <a:r>
                <a:rPr lang="ja-JP" altLang="en-US" sz="2000" b="1" dirty="0">
                  <a:solidFill>
                    <a:schemeClr val="bg1"/>
                  </a:solidFill>
                </a:rPr>
                <a:t>夕食</a:t>
              </a:r>
            </a:p>
          </p:txBody>
        </p:sp>
        <p:cxnSp>
          <p:nvCxnSpPr>
            <p:cNvPr id="9" name="直線コネクタ 8">
              <a:extLst>
                <a:ext uri="{FF2B5EF4-FFF2-40B4-BE49-F238E27FC236}">
                  <a16:creationId xmlns:a16="http://schemas.microsoft.com/office/drawing/2014/main" id="{70076964-3E44-42B9-BEDC-CD3EFD8F74D5}"/>
                </a:ext>
              </a:extLst>
            </p:cNvPr>
            <p:cNvCxnSpPr/>
            <p:nvPr/>
          </p:nvCxnSpPr>
          <p:spPr>
            <a:xfrm>
              <a:off x="612000" y="3265714"/>
              <a:ext cx="8280000" cy="0"/>
            </a:xfrm>
            <a:prstGeom prst="line">
              <a:avLst/>
            </a:prstGeom>
            <a:ln w="28575">
              <a:solidFill>
                <a:srgbClr val="3789BE"/>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C1DB0041-6AC9-40EC-B7D4-C7D517524E38}"/>
                </a:ext>
              </a:extLst>
            </p:cNvPr>
            <p:cNvSpPr txBox="1"/>
            <p:nvPr/>
          </p:nvSpPr>
          <p:spPr>
            <a:xfrm>
              <a:off x="1785258" y="2948213"/>
              <a:ext cx="6976269" cy="282573"/>
            </a:xfrm>
            <a:prstGeom prst="rect">
              <a:avLst/>
            </a:prstGeom>
            <a:noFill/>
          </p:spPr>
          <p:txBody>
            <a:bodyPr wrap="none" lIns="0" tIns="36000" rIns="0" bIns="0" rtlCol="0" anchor="b" anchorCtr="0">
              <a:spAutoFit/>
            </a:bodyPr>
            <a:lstStyle/>
            <a:p>
              <a:r>
                <a:rPr lang="ja-JP" altLang="en-US" sz="1600" b="1" dirty="0"/>
                <a:t>同じたんぱく質でも、脂質を多く含むものとそうでないものとがあります。</a:t>
              </a:r>
              <a:endParaRPr kumimoji="1" lang="ja-JP" altLang="en-US" sz="1600" b="1" dirty="0"/>
            </a:p>
          </p:txBody>
        </p:sp>
      </p:grpSp>
      <p:grpSp>
        <p:nvGrpSpPr>
          <p:cNvPr id="46" name="グループ化 45">
            <a:extLst>
              <a:ext uri="{FF2B5EF4-FFF2-40B4-BE49-F238E27FC236}">
                <a16:creationId xmlns:a16="http://schemas.microsoft.com/office/drawing/2014/main" id="{618A9FBA-98B0-4238-B1C1-41BAFAB88BBF}"/>
              </a:ext>
            </a:extLst>
          </p:cNvPr>
          <p:cNvGrpSpPr/>
          <p:nvPr/>
        </p:nvGrpSpPr>
        <p:grpSpPr>
          <a:xfrm>
            <a:off x="4895223" y="4513457"/>
            <a:ext cx="3536452" cy="647825"/>
            <a:chOff x="4895223" y="4513457"/>
            <a:chExt cx="3536452" cy="647825"/>
          </a:xfrm>
        </p:grpSpPr>
        <p:grpSp>
          <p:nvGrpSpPr>
            <p:cNvPr id="15" name="グループ化 14">
              <a:extLst>
                <a:ext uri="{FF2B5EF4-FFF2-40B4-BE49-F238E27FC236}">
                  <a16:creationId xmlns:a16="http://schemas.microsoft.com/office/drawing/2014/main" id="{84823095-4572-49DD-AA68-71465B312F52}"/>
                </a:ext>
              </a:extLst>
            </p:cNvPr>
            <p:cNvGrpSpPr/>
            <p:nvPr/>
          </p:nvGrpSpPr>
          <p:grpSpPr>
            <a:xfrm>
              <a:off x="4895223" y="4513457"/>
              <a:ext cx="720000" cy="647825"/>
              <a:chOff x="1608462" y="5373427"/>
              <a:chExt cx="830770" cy="647825"/>
            </a:xfrm>
            <a:effectLst>
              <a:outerShdw blurRad="50800" dist="25400" dir="2700000" algn="tl" rotWithShape="0">
                <a:prstClr val="black">
                  <a:alpha val="40000"/>
                </a:prstClr>
              </a:outerShdw>
            </a:effectLst>
          </p:grpSpPr>
          <p:sp>
            <p:nvSpPr>
              <p:cNvPr id="28" name="四角形: 上の 2 つの角を丸める 27">
                <a:extLst>
                  <a:ext uri="{FF2B5EF4-FFF2-40B4-BE49-F238E27FC236}">
                    <a16:creationId xmlns:a16="http://schemas.microsoft.com/office/drawing/2014/main" id="{6701AB1D-7B06-4A9B-84E9-9577F03F9DA9}"/>
                  </a:ext>
                </a:extLst>
              </p:cNvPr>
              <p:cNvSpPr/>
              <p:nvPr/>
            </p:nvSpPr>
            <p:spPr>
              <a:xfrm>
                <a:off x="1608462" y="5373427"/>
                <a:ext cx="830770" cy="324000"/>
              </a:xfrm>
              <a:prstGeom prst="round2SameRect">
                <a:avLst>
                  <a:gd name="adj1" fmla="val 41407"/>
                  <a:gd name="adj2" fmla="val 0"/>
                </a:avLst>
              </a:prstGeom>
              <a:solidFill>
                <a:srgbClr val="395CA3"/>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chemeClr val="bg1"/>
                    </a:solidFill>
                  </a:rPr>
                  <a:t>ごはん</a:t>
                </a:r>
              </a:p>
            </p:txBody>
          </p:sp>
          <p:sp>
            <p:nvSpPr>
              <p:cNvPr id="29" name="四角形: 上の 2 つの角を丸める 28">
                <a:extLst>
                  <a:ext uri="{FF2B5EF4-FFF2-40B4-BE49-F238E27FC236}">
                    <a16:creationId xmlns:a16="http://schemas.microsoft.com/office/drawing/2014/main" id="{B47344D6-D6C0-45C9-A77C-C9A140FE71FF}"/>
                  </a:ext>
                </a:extLst>
              </p:cNvPr>
              <p:cNvSpPr/>
              <p:nvPr/>
            </p:nvSpPr>
            <p:spPr>
              <a:xfrm>
                <a:off x="1608462" y="5697252"/>
                <a:ext cx="830770" cy="324000"/>
              </a:xfrm>
              <a:prstGeom prst="round2SameRect">
                <a:avLst>
                  <a:gd name="adj1" fmla="val 0"/>
                  <a:gd name="adj2" fmla="val 33598"/>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rgbClr val="395CA3"/>
                    </a:solidFill>
                  </a:rPr>
                  <a:t>炭水化物</a:t>
                </a:r>
              </a:p>
            </p:txBody>
          </p:sp>
        </p:grpSp>
        <p:grpSp>
          <p:nvGrpSpPr>
            <p:cNvPr id="16" name="グループ化 15">
              <a:extLst>
                <a:ext uri="{FF2B5EF4-FFF2-40B4-BE49-F238E27FC236}">
                  <a16:creationId xmlns:a16="http://schemas.microsoft.com/office/drawing/2014/main" id="{33D5AB45-113D-4664-B5C9-CBF387FA98A8}"/>
                </a:ext>
              </a:extLst>
            </p:cNvPr>
            <p:cNvGrpSpPr/>
            <p:nvPr/>
          </p:nvGrpSpPr>
          <p:grpSpPr>
            <a:xfrm>
              <a:off x="6015449" y="4513457"/>
              <a:ext cx="1080000" cy="647825"/>
              <a:chOff x="1319571" y="5373427"/>
              <a:chExt cx="1080000" cy="647825"/>
            </a:xfrm>
            <a:effectLst>
              <a:outerShdw blurRad="50800" dist="25400" dir="2700000" algn="tl" rotWithShape="0">
                <a:prstClr val="black">
                  <a:alpha val="40000"/>
                </a:prstClr>
              </a:outerShdw>
            </a:effectLst>
          </p:grpSpPr>
          <p:sp>
            <p:nvSpPr>
              <p:cNvPr id="26" name="四角形: 上の 2 つの角を丸める 25">
                <a:extLst>
                  <a:ext uri="{FF2B5EF4-FFF2-40B4-BE49-F238E27FC236}">
                    <a16:creationId xmlns:a16="http://schemas.microsoft.com/office/drawing/2014/main" id="{13907955-53AC-4888-B513-89618AEBC4F8}"/>
                  </a:ext>
                </a:extLst>
              </p:cNvPr>
              <p:cNvSpPr/>
              <p:nvPr/>
            </p:nvSpPr>
            <p:spPr>
              <a:xfrm>
                <a:off x="1319571" y="5373427"/>
                <a:ext cx="1080000" cy="324000"/>
              </a:xfrm>
              <a:prstGeom prst="round2SameRect">
                <a:avLst>
                  <a:gd name="adj1" fmla="val 41407"/>
                  <a:gd name="adj2" fmla="val 0"/>
                </a:avLst>
              </a:prstGeom>
              <a:solidFill>
                <a:srgbClr val="0084A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chemeClr val="bg1"/>
                    </a:solidFill>
                  </a:rPr>
                  <a:t>野菜スープ</a:t>
                </a:r>
              </a:p>
            </p:txBody>
          </p:sp>
          <p:sp>
            <p:nvSpPr>
              <p:cNvPr id="27" name="四角形: 上の 2 つの角を丸める 26">
                <a:extLst>
                  <a:ext uri="{FF2B5EF4-FFF2-40B4-BE49-F238E27FC236}">
                    <a16:creationId xmlns:a16="http://schemas.microsoft.com/office/drawing/2014/main" id="{571599FB-D60B-48FB-835E-ABD3C5FFD506}"/>
                  </a:ext>
                </a:extLst>
              </p:cNvPr>
              <p:cNvSpPr/>
              <p:nvPr/>
            </p:nvSpPr>
            <p:spPr>
              <a:xfrm>
                <a:off x="1319571" y="5697252"/>
                <a:ext cx="1080000" cy="324000"/>
              </a:xfrm>
              <a:prstGeom prst="round2SameRect">
                <a:avLst>
                  <a:gd name="adj1" fmla="val 0"/>
                  <a:gd name="adj2" fmla="val 33598"/>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rgbClr val="0084A9"/>
                    </a:solidFill>
                  </a:rPr>
                  <a:t>食物繊維</a:t>
                </a:r>
              </a:p>
            </p:txBody>
          </p:sp>
        </p:grpSp>
        <p:grpSp>
          <p:nvGrpSpPr>
            <p:cNvPr id="17" name="グループ化 16">
              <a:extLst>
                <a:ext uri="{FF2B5EF4-FFF2-40B4-BE49-F238E27FC236}">
                  <a16:creationId xmlns:a16="http://schemas.microsoft.com/office/drawing/2014/main" id="{48D17BB1-65AC-474E-93C0-85B0B99FE9B9}"/>
                </a:ext>
              </a:extLst>
            </p:cNvPr>
            <p:cNvGrpSpPr/>
            <p:nvPr/>
          </p:nvGrpSpPr>
          <p:grpSpPr>
            <a:xfrm>
              <a:off x="7495675" y="4513457"/>
              <a:ext cx="936000" cy="647825"/>
              <a:chOff x="1319571" y="5373427"/>
              <a:chExt cx="1080000" cy="647825"/>
            </a:xfrm>
            <a:effectLst>
              <a:outerShdw blurRad="50800" dist="25400" dir="2700000" algn="tl" rotWithShape="0">
                <a:prstClr val="black">
                  <a:alpha val="40000"/>
                </a:prstClr>
              </a:outerShdw>
            </a:effectLst>
          </p:grpSpPr>
          <p:sp>
            <p:nvSpPr>
              <p:cNvPr id="24" name="四角形: 上の 2 つの角を丸める 23">
                <a:extLst>
                  <a:ext uri="{FF2B5EF4-FFF2-40B4-BE49-F238E27FC236}">
                    <a16:creationId xmlns:a16="http://schemas.microsoft.com/office/drawing/2014/main" id="{E810D0D2-C866-4571-8B50-3C7380990B9B}"/>
                  </a:ext>
                </a:extLst>
              </p:cNvPr>
              <p:cNvSpPr/>
              <p:nvPr/>
            </p:nvSpPr>
            <p:spPr>
              <a:xfrm>
                <a:off x="1319571" y="5373427"/>
                <a:ext cx="1080000" cy="324000"/>
              </a:xfrm>
              <a:prstGeom prst="round2SameRect">
                <a:avLst>
                  <a:gd name="adj1" fmla="val 41407"/>
                  <a:gd name="adj2" fmla="val 0"/>
                </a:avLst>
              </a:prstGeom>
              <a:solidFill>
                <a:srgbClr val="46B2E7"/>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chemeClr val="bg1"/>
                    </a:solidFill>
                  </a:rPr>
                  <a:t>焼き魚</a:t>
                </a:r>
              </a:p>
            </p:txBody>
          </p:sp>
          <p:sp>
            <p:nvSpPr>
              <p:cNvPr id="25" name="四角形: 上の 2 つの角を丸める 24">
                <a:extLst>
                  <a:ext uri="{FF2B5EF4-FFF2-40B4-BE49-F238E27FC236}">
                    <a16:creationId xmlns:a16="http://schemas.microsoft.com/office/drawing/2014/main" id="{F422322D-2443-4D12-A497-6EAE3FA76550}"/>
                  </a:ext>
                </a:extLst>
              </p:cNvPr>
              <p:cNvSpPr/>
              <p:nvPr/>
            </p:nvSpPr>
            <p:spPr>
              <a:xfrm>
                <a:off x="1319571" y="5697252"/>
                <a:ext cx="1080000" cy="324000"/>
              </a:xfrm>
              <a:prstGeom prst="round2SameRect">
                <a:avLst>
                  <a:gd name="adj1" fmla="val 0"/>
                  <a:gd name="adj2" fmla="val 33598"/>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rgbClr val="46B2E7"/>
                    </a:solidFill>
                  </a:rPr>
                  <a:t>たんぱく質</a:t>
                </a:r>
              </a:p>
            </p:txBody>
          </p:sp>
        </p:grpSp>
        <p:grpSp>
          <p:nvGrpSpPr>
            <p:cNvPr id="18" name="グループ化 17">
              <a:extLst>
                <a:ext uri="{FF2B5EF4-FFF2-40B4-BE49-F238E27FC236}">
                  <a16:creationId xmlns:a16="http://schemas.microsoft.com/office/drawing/2014/main" id="{F6A815FA-7538-4CF5-B3DD-258ED254127C}"/>
                </a:ext>
              </a:extLst>
            </p:cNvPr>
            <p:cNvGrpSpPr/>
            <p:nvPr/>
          </p:nvGrpSpPr>
          <p:grpSpPr>
            <a:xfrm>
              <a:off x="5725336" y="4747369"/>
              <a:ext cx="180000" cy="180000"/>
              <a:chOff x="8915400" y="3820886"/>
              <a:chExt cx="252000" cy="252000"/>
            </a:xfrm>
          </p:grpSpPr>
          <p:cxnSp>
            <p:nvCxnSpPr>
              <p:cNvPr id="22" name="直線コネクタ 21">
                <a:extLst>
                  <a:ext uri="{FF2B5EF4-FFF2-40B4-BE49-F238E27FC236}">
                    <a16:creationId xmlns:a16="http://schemas.microsoft.com/office/drawing/2014/main" id="{E750640B-0A2A-4FB2-AA79-9E2C926B6598}"/>
                  </a:ext>
                </a:extLst>
              </p:cNvPr>
              <p:cNvCxnSpPr/>
              <p:nvPr/>
            </p:nvCxnSpPr>
            <p:spPr>
              <a:xfrm>
                <a:off x="8915400" y="3946886"/>
                <a:ext cx="252000" cy="0"/>
              </a:xfrm>
              <a:prstGeom prst="line">
                <a:avLst/>
              </a:prstGeom>
              <a:ln w="57150">
                <a:solidFill>
                  <a:srgbClr val="82AA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A69D274F-AEF1-48D1-8E97-96043AF65276}"/>
                  </a:ext>
                </a:extLst>
              </p:cNvPr>
              <p:cNvCxnSpPr/>
              <p:nvPr/>
            </p:nvCxnSpPr>
            <p:spPr>
              <a:xfrm>
                <a:off x="9041400" y="3820886"/>
                <a:ext cx="0" cy="252000"/>
              </a:xfrm>
              <a:prstGeom prst="line">
                <a:avLst/>
              </a:prstGeom>
              <a:ln w="57150">
                <a:solidFill>
                  <a:srgbClr val="82AAD1"/>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D1C23775-E743-4EC1-A435-1D2E9DAB2D87}"/>
                </a:ext>
              </a:extLst>
            </p:cNvPr>
            <p:cNvGrpSpPr/>
            <p:nvPr/>
          </p:nvGrpSpPr>
          <p:grpSpPr>
            <a:xfrm>
              <a:off x="7205562" y="4747369"/>
              <a:ext cx="180000" cy="180000"/>
              <a:chOff x="8915400" y="3820886"/>
              <a:chExt cx="252000" cy="252000"/>
            </a:xfrm>
          </p:grpSpPr>
          <p:cxnSp>
            <p:nvCxnSpPr>
              <p:cNvPr id="20" name="直線コネクタ 19">
                <a:extLst>
                  <a:ext uri="{FF2B5EF4-FFF2-40B4-BE49-F238E27FC236}">
                    <a16:creationId xmlns:a16="http://schemas.microsoft.com/office/drawing/2014/main" id="{C5B0ABE6-3F5D-4041-B64B-734EE5D6C3E0}"/>
                  </a:ext>
                </a:extLst>
              </p:cNvPr>
              <p:cNvCxnSpPr/>
              <p:nvPr/>
            </p:nvCxnSpPr>
            <p:spPr>
              <a:xfrm>
                <a:off x="8915400" y="3946886"/>
                <a:ext cx="252000" cy="0"/>
              </a:xfrm>
              <a:prstGeom prst="line">
                <a:avLst/>
              </a:prstGeom>
              <a:ln w="57150">
                <a:solidFill>
                  <a:srgbClr val="82AA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9DCA3A23-41FD-4255-BBAA-E5CA0588BC5E}"/>
                  </a:ext>
                </a:extLst>
              </p:cNvPr>
              <p:cNvCxnSpPr/>
              <p:nvPr/>
            </p:nvCxnSpPr>
            <p:spPr>
              <a:xfrm>
                <a:off x="9041400" y="3820886"/>
                <a:ext cx="0" cy="252000"/>
              </a:xfrm>
              <a:prstGeom prst="line">
                <a:avLst/>
              </a:prstGeom>
              <a:ln w="57150">
                <a:solidFill>
                  <a:srgbClr val="82AAD1"/>
                </a:solidFill>
              </a:ln>
            </p:spPr>
            <p:style>
              <a:lnRef idx="1">
                <a:schemeClr val="accent1"/>
              </a:lnRef>
              <a:fillRef idx="0">
                <a:schemeClr val="accent1"/>
              </a:fillRef>
              <a:effectRef idx="0">
                <a:schemeClr val="accent1"/>
              </a:effectRef>
              <a:fontRef idx="minor">
                <a:schemeClr val="tx1"/>
              </a:fontRef>
            </p:style>
          </p:cxnSp>
        </p:grpSp>
      </p:grpSp>
      <p:grpSp>
        <p:nvGrpSpPr>
          <p:cNvPr id="47" name="グループ化 46">
            <a:extLst>
              <a:ext uri="{FF2B5EF4-FFF2-40B4-BE49-F238E27FC236}">
                <a16:creationId xmlns:a16="http://schemas.microsoft.com/office/drawing/2014/main" id="{B4656D10-0752-4A6D-99E9-DF3F17551D2C}"/>
              </a:ext>
            </a:extLst>
          </p:cNvPr>
          <p:cNvGrpSpPr/>
          <p:nvPr/>
        </p:nvGrpSpPr>
        <p:grpSpPr>
          <a:xfrm>
            <a:off x="322074" y="4513457"/>
            <a:ext cx="4017820" cy="647825"/>
            <a:chOff x="612000" y="4513457"/>
            <a:chExt cx="4017820" cy="647825"/>
          </a:xfrm>
        </p:grpSpPr>
        <p:grpSp>
          <p:nvGrpSpPr>
            <p:cNvPr id="31" name="グループ化 30">
              <a:extLst>
                <a:ext uri="{FF2B5EF4-FFF2-40B4-BE49-F238E27FC236}">
                  <a16:creationId xmlns:a16="http://schemas.microsoft.com/office/drawing/2014/main" id="{5F20BE78-1B29-4E55-A272-F4655A535AD2}"/>
                </a:ext>
              </a:extLst>
            </p:cNvPr>
            <p:cNvGrpSpPr/>
            <p:nvPr/>
          </p:nvGrpSpPr>
          <p:grpSpPr>
            <a:xfrm>
              <a:off x="612000" y="4513457"/>
              <a:ext cx="720000" cy="647825"/>
              <a:chOff x="1319571" y="5373427"/>
              <a:chExt cx="1080000" cy="647825"/>
            </a:xfrm>
            <a:effectLst>
              <a:outerShdw blurRad="50800" dist="25400" dir="2700000" algn="tl" rotWithShape="0">
                <a:prstClr val="black">
                  <a:alpha val="40000"/>
                </a:prstClr>
              </a:outerShdw>
            </a:effectLst>
          </p:grpSpPr>
          <p:sp>
            <p:nvSpPr>
              <p:cNvPr id="44" name="四角形: 上の 2 つの角を丸める 43">
                <a:extLst>
                  <a:ext uri="{FF2B5EF4-FFF2-40B4-BE49-F238E27FC236}">
                    <a16:creationId xmlns:a16="http://schemas.microsoft.com/office/drawing/2014/main" id="{F7C771B7-2718-48FD-B661-50AAA8081B7B}"/>
                  </a:ext>
                </a:extLst>
              </p:cNvPr>
              <p:cNvSpPr/>
              <p:nvPr/>
            </p:nvSpPr>
            <p:spPr>
              <a:xfrm>
                <a:off x="1319571" y="5373427"/>
                <a:ext cx="1080000" cy="324000"/>
              </a:xfrm>
              <a:prstGeom prst="round2SameRect">
                <a:avLst>
                  <a:gd name="adj1" fmla="val 41407"/>
                  <a:gd name="adj2" fmla="val 0"/>
                </a:avLst>
              </a:prstGeom>
              <a:solidFill>
                <a:srgbClr val="395CA3"/>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chemeClr val="bg1"/>
                    </a:solidFill>
                  </a:rPr>
                  <a:t>ごはん</a:t>
                </a:r>
              </a:p>
            </p:txBody>
          </p:sp>
          <p:sp>
            <p:nvSpPr>
              <p:cNvPr id="45" name="四角形: 上の 2 つの角を丸める 44">
                <a:extLst>
                  <a:ext uri="{FF2B5EF4-FFF2-40B4-BE49-F238E27FC236}">
                    <a16:creationId xmlns:a16="http://schemas.microsoft.com/office/drawing/2014/main" id="{E250F707-5706-426A-B4CC-A9DA73E0596B}"/>
                  </a:ext>
                </a:extLst>
              </p:cNvPr>
              <p:cNvSpPr/>
              <p:nvPr/>
            </p:nvSpPr>
            <p:spPr>
              <a:xfrm>
                <a:off x="1319571" y="5697252"/>
                <a:ext cx="1080000" cy="324000"/>
              </a:xfrm>
              <a:prstGeom prst="round2SameRect">
                <a:avLst>
                  <a:gd name="adj1" fmla="val 0"/>
                  <a:gd name="adj2" fmla="val 33598"/>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rgbClr val="395CA3"/>
                    </a:solidFill>
                  </a:rPr>
                  <a:t>炭水化物</a:t>
                </a:r>
              </a:p>
            </p:txBody>
          </p:sp>
        </p:grpSp>
        <p:grpSp>
          <p:nvGrpSpPr>
            <p:cNvPr id="32" name="グループ化 31">
              <a:extLst>
                <a:ext uri="{FF2B5EF4-FFF2-40B4-BE49-F238E27FC236}">
                  <a16:creationId xmlns:a16="http://schemas.microsoft.com/office/drawing/2014/main" id="{5BD1814F-CD22-4FF1-A53F-4A64CB4F7275}"/>
                </a:ext>
              </a:extLst>
            </p:cNvPr>
            <p:cNvGrpSpPr/>
            <p:nvPr/>
          </p:nvGrpSpPr>
          <p:grpSpPr>
            <a:xfrm>
              <a:off x="1666910" y="4513457"/>
              <a:ext cx="1080000" cy="647825"/>
              <a:chOff x="1319571" y="5373427"/>
              <a:chExt cx="1080000" cy="647825"/>
            </a:xfrm>
            <a:effectLst>
              <a:outerShdw blurRad="50800" dist="25400" dir="2700000" algn="tl" rotWithShape="0">
                <a:prstClr val="black">
                  <a:alpha val="40000"/>
                </a:prstClr>
              </a:outerShdw>
            </a:effectLst>
          </p:grpSpPr>
          <p:sp>
            <p:nvSpPr>
              <p:cNvPr id="42" name="四角形: 上の 2 つの角を丸める 41">
                <a:extLst>
                  <a:ext uri="{FF2B5EF4-FFF2-40B4-BE49-F238E27FC236}">
                    <a16:creationId xmlns:a16="http://schemas.microsoft.com/office/drawing/2014/main" id="{FBE9B521-FDD0-4927-8E2D-2005F022C682}"/>
                  </a:ext>
                </a:extLst>
              </p:cNvPr>
              <p:cNvSpPr/>
              <p:nvPr/>
            </p:nvSpPr>
            <p:spPr>
              <a:xfrm>
                <a:off x="1319571" y="5373427"/>
                <a:ext cx="1080000" cy="324000"/>
              </a:xfrm>
              <a:prstGeom prst="round2SameRect">
                <a:avLst>
                  <a:gd name="adj1" fmla="val 41407"/>
                  <a:gd name="adj2" fmla="val 0"/>
                </a:avLst>
              </a:prstGeom>
              <a:solidFill>
                <a:srgbClr val="0084A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chemeClr val="bg1"/>
                    </a:solidFill>
                  </a:rPr>
                  <a:t>野菜スープ</a:t>
                </a:r>
              </a:p>
            </p:txBody>
          </p:sp>
          <p:sp>
            <p:nvSpPr>
              <p:cNvPr id="43" name="四角形: 上の 2 つの角を丸める 42">
                <a:extLst>
                  <a:ext uri="{FF2B5EF4-FFF2-40B4-BE49-F238E27FC236}">
                    <a16:creationId xmlns:a16="http://schemas.microsoft.com/office/drawing/2014/main" id="{39346C7C-FB75-450D-BAA0-55F37DDDA7F8}"/>
                  </a:ext>
                </a:extLst>
              </p:cNvPr>
              <p:cNvSpPr/>
              <p:nvPr/>
            </p:nvSpPr>
            <p:spPr>
              <a:xfrm>
                <a:off x="1319571" y="5697252"/>
                <a:ext cx="1080000" cy="324000"/>
              </a:xfrm>
              <a:prstGeom prst="round2SameRect">
                <a:avLst>
                  <a:gd name="adj1" fmla="val 0"/>
                  <a:gd name="adj2" fmla="val 33598"/>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rgbClr val="0084A9"/>
                    </a:solidFill>
                  </a:rPr>
                  <a:t>食物繊維</a:t>
                </a:r>
              </a:p>
            </p:txBody>
          </p:sp>
        </p:grpSp>
        <p:grpSp>
          <p:nvGrpSpPr>
            <p:cNvPr id="33" name="グループ化 32">
              <a:extLst>
                <a:ext uri="{FF2B5EF4-FFF2-40B4-BE49-F238E27FC236}">
                  <a16:creationId xmlns:a16="http://schemas.microsoft.com/office/drawing/2014/main" id="{6302CF9A-8147-42B7-BBEA-CDFDFDE8683C}"/>
                </a:ext>
              </a:extLst>
            </p:cNvPr>
            <p:cNvGrpSpPr/>
            <p:nvPr/>
          </p:nvGrpSpPr>
          <p:grpSpPr>
            <a:xfrm>
              <a:off x="3081820" y="4513457"/>
              <a:ext cx="1548000" cy="647825"/>
              <a:chOff x="1319571" y="5373427"/>
              <a:chExt cx="1080000" cy="647825"/>
            </a:xfrm>
            <a:effectLst>
              <a:outerShdw blurRad="50800" dist="25400" dir="2700000" algn="tl" rotWithShape="0">
                <a:prstClr val="black">
                  <a:alpha val="40000"/>
                </a:prstClr>
              </a:outerShdw>
            </a:effectLst>
          </p:grpSpPr>
          <p:sp>
            <p:nvSpPr>
              <p:cNvPr id="40" name="四角形: 上の 2 つの角を丸める 39">
                <a:extLst>
                  <a:ext uri="{FF2B5EF4-FFF2-40B4-BE49-F238E27FC236}">
                    <a16:creationId xmlns:a16="http://schemas.microsoft.com/office/drawing/2014/main" id="{B33C6920-4B3A-40BB-A56F-C956BC548D7E}"/>
                  </a:ext>
                </a:extLst>
              </p:cNvPr>
              <p:cNvSpPr/>
              <p:nvPr/>
            </p:nvSpPr>
            <p:spPr>
              <a:xfrm>
                <a:off x="1319571" y="5373427"/>
                <a:ext cx="1080000" cy="324000"/>
              </a:xfrm>
              <a:prstGeom prst="round2SameRect">
                <a:avLst>
                  <a:gd name="adj1" fmla="val 41407"/>
                  <a:gd name="adj2" fmla="val 0"/>
                </a:avLst>
              </a:prstGeom>
              <a:solidFill>
                <a:srgbClr val="46B2E7"/>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spc="-100" dirty="0">
                    <a:solidFill>
                      <a:schemeClr val="bg1"/>
                    </a:solidFill>
                  </a:rPr>
                  <a:t>サーロインステーキ</a:t>
                </a:r>
              </a:p>
            </p:txBody>
          </p:sp>
          <p:sp>
            <p:nvSpPr>
              <p:cNvPr id="41" name="四角形: 上の 2 つの角を丸める 40">
                <a:extLst>
                  <a:ext uri="{FF2B5EF4-FFF2-40B4-BE49-F238E27FC236}">
                    <a16:creationId xmlns:a16="http://schemas.microsoft.com/office/drawing/2014/main" id="{123FB825-362D-4135-9863-28FC34072D64}"/>
                  </a:ext>
                </a:extLst>
              </p:cNvPr>
              <p:cNvSpPr/>
              <p:nvPr/>
            </p:nvSpPr>
            <p:spPr>
              <a:xfrm>
                <a:off x="1319571" y="5697252"/>
                <a:ext cx="1080000" cy="324000"/>
              </a:xfrm>
              <a:prstGeom prst="round2SameRect">
                <a:avLst>
                  <a:gd name="adj1" fmla="val 0"/>
                  <a:gd name="adj2" fmla="val 33598"/>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36000" rtlCol="0" anchor="ctr" anchorCtr="0"/>
              <a:lstStyle/>
              <a:p>
                <a:pPr algn="ctr"/>
                <a:r>
                  <a:rPr lang="ja-JP" altLang="en-US" sz="1400" b="1" dirty="0">
                    <a:solidFill>
                      <a:srgbClr val="46B2E7"/>
                    </a:solidFill>
                  </a:rPr>
                  <a:t>たんぱく質</a:t>
                </a:r>
              </a:p>
            </p:txBody>
          </p:sp>
        </p:grpSp>
        <p:grpSp>
          <p:nvGrpSpPr>
            <p:cNvPr id="34" name="グループ化 33">
              <a:extLst>
                <a:ext uri="{FF2B5EF4-FFF2-40B4-BE49-F238E27FC236}">
                  <a16:creationId xmlns:a16="http://schemas.microsoft.com/office/drawing/2014/main" id="{C7F5BA3A-CD19-4466-9CD7-3353A84BEA9D}"/>
                </a:ext>
              </a:extLst>
            </p:cNvPr>
            <p:cNvGrpSpPr/>
            <p:nvPr/>
          </p:nvGrpSpPr>
          <p:grpSpPr>
            <a:xfrm>
              <a:off x="1409455" y="4747369"/>
              <a:ext cx="180000" cy="180000"/>
              <a:chOff x="8915400" y="3820886"/>
              <a:chExt cx="252000" cy="252000"/>
            </a:xfrm>
          </p:grpSpPr>
          <p:cxnSp>
            <p:nvCxnSpPr>
              <p:cNvPr id="38" name="直線コネクタ 37">
                <a:extLst>
                  <a:ext uri="{FF2B5EF4-FFF2-40B4-BE49-F238E27FC236}">
                    <a16:creationId xmlns:a16="http://schemas.microsoft.com/office/drawing/2014/main" id="{DFAC66BB-4DD3-4F6F-9D91-B6728E5BF758}"/>
                  </a:ext>
                </a:extLst>
              </p:cNvPr>
              <p:cNvCxnSpPr/>
              <p:nvPr/>
            </p:nvCxnSpPr>
            <p:spPr>
              <a:xfrm>
                <a:off x="8915400" y="3946886"/>
                <a:ext cx="252000" cy="0"/>
              </a:xfrm>
              <a:prstGeom prst="line">
                <a:avLst/>
              </a:prstGeom>
              <a:ln w="57150">
                <a:solidFill>
                  <a:srgbClr val="82AA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0E365AA-63AD-4F29-A2FF-C7D6E4FA6EE2}"/>
                  </a:ext>
                </a:extLst>
              </p:cNvPr>
              <p:cNvCxnSpPr/>
              <p:nvPr/>
            </p:nvCxnSpPr>
            <p:spPr>
              <a:xfrm>
                <a:off x="9041400" y="3820886"/>
                <a:ext cx="0" cy="252000"/>
              </a:xfrm>
              <a:prstGeom prst="line">
                <a:avLst/>
              </a:prstGeom>
              <a:ln w="57150">
                <a:solidFill>
                  <a:srgbClr val="82AAD1"/>
                </a:solidFill>
              </a:ln>
            </p:spPr>
            <p:style>
              <a:lnRef idx="1">
                <a:schemeClr val="accent1"/>
              </a:lnRef>
              <a:fillRef idx="0">
                <a:schemeClr val="accent1"/>
              </a:fillRef>
              <a:effectRef idx="0">
                <a:schemeClr val="accent1"/>
              </a:effectRef>
              <a:fontRef idx="minor">
                <a:schemeClr val="tx1"/>
              </a:fontRef>
            </p:style>
          </p:cxnSp>
        </p:grpSp>
        <p:grpSp>
          <p:nvGrpSpPr>
            <p:cNvPr id="35" name="グループ化 34">
              <a:extLst>
                <a:ext uri="{FF2B5EF4-FFF2-40B4-BE49-F238E27FC236}">
                  <a16:creationId xmlns:a16="http://schemas.microsoft.com/office/drawing/2014/main" id="{BDAB193B-8CE1-416E-8B8C-FAE40D5F4FAA}"/>
                </a:ext>
              </a:extLst>
            </p:cNvPr>
            <p:cNvGrpSpPr/>
            <p:nvPr/>
          </p:nvGrpSpPr>
          <p:grpSpPr>
            <a:xfrm>
              <a:off x="2824365" y="4747369"/>
              <a:ext cx="180000" cy="180000"/>
              <a:chOff x="8915400" y="3820886"/>
              <a:chExt cx="252000" cy="252000"/>
            </a:xfrm>
          </p:grpSpPr>
          <p:cxnSp>
            <p:nvCxnSpPr>
              <p:cNvPr id="36" name="直線コネクタ 35">
                <a:extLst>
                  <a:ext uri="{FF2B5EF4-FFF2-40B4-BE49-F238E27FC236}">
                    <a16:creationId xmlns:a16="http://schemas.microsoft.com/office/drawing/2014/main" id="{BFF41844-B25F-4922-81B1-F9A6DEEBF9D2}"/>
                  </a:ext>
                </a:extLst>
              </p:cNvPr>
              <p:cNvCxnSpPr/>
              <p:nvPr/>
            </p:nvCxnSpPr>
            <p:spPr>
              <a:xfrm>
                <a:off x="8915400" y="3946886"/>
                <a:ext cx="252000" cy="0"/>
              </a:xfrm>
              <a:prstGeom prst="line">
                <a:avLst/>
              </a:prstGeom>
              <a:ln w="57150">
                <a:solidFill>
                  <a:srgbClr val="82AA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D6A9CA03-7CA9-4B32-B9A2-0D00453A9D3A}"/>
                  </a:ext>
                </a:extLst>
              </p:cNvPr>
              <p:cNvCxnSpPr/>
              <p:nvPr/>
            </p:nvCxnSpPr>
            <p:spPr>
              <a:xfrm>
                <a:off x="9041400" y="3820886"/>
                <a:ext cx="0" cy="252000"/>
              </a:xfrm>
              <a:prstGeom prst="line">
                <a:avLst/>
              </a:prstGeom>
              <a:ln w="57150">
                <a:solidFill>
                  <a:srgbClr val="82AAD1"/>
                </a:solidFill>
              </a:ln>
            </p:spPr>
            <p:style>
              <a:lnRef idx="1">
                <a:schemeClr val="accent1"/>
              </a:lnRef>
              <a:fillRef idx="0">
                <a:schemeClr val="accent1"/>
              </a:fillRef>
              <a:effectRef idx="0">
                <a:schemeClr val="accent1"/>
              </a:effectRef>
              <a:fontRef idx="minor">
                <a:schemeClr val="tx1"/>
              </a:fontRef>
            </p:style>
          </p:cxnSp>
        </p:grpSp>
      </p:grpSp>
      <p:pic>
        <p:nvPicPr>
          <p:cNvPr id="50" name="図 49">
            <a:extLst>
              <a:ext uri="{FF2B5EF4-FFF2-40B4-BE49-F238E27FC236}">
                <a16:creationId xmlns:a16="http://schemas.microsoft.com/office/drawing/2014/main" id="{015C4E7B-BABA-45CE-80DE-6A85C57A1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031" y="2892455"/>
            <a:ext cx="2507759" cy="1427132"/>
          </a:xfrm>
          <a:prstGeom prst="rect">
            <a:avLst/>
          </a:prstGeom>
        </p:spPr>
      </p:pic>
      <p:pic>
        <p:nvPicPr>
          <p:cNvPr id="51" name="図 50">
            <a:extLst>
              <a:ext uri="{FF2B5EF4-FFF2-40B4-BE49-F238E27FC236}">
                <a16:creationId xmlns:a16="http://schemas.microsoft.com/office/drawing/2014/main" id="{62129B5F-F7CF-4607-828B-74CB6A5DCB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2085" y="2892455"/>
            <a:ext cx="2507759" cy="1427132"/>
          </a:xfrm>
          <a:prstGeom prst="rect">
            <a:avLst/>
          </a:prstGeom>
        </p:spPr>
      </p:pic>
      <p:sp>
        <p:nvSpPr>
          <p:cNvPr id="49" name="タイトル 2">
            <a:extLst>
              <a:ext uri="{FF2B5EF4-FFF2-40B4-BE49-F238E27FC236}">
                <a16:creationId xmlns:a16="http://schemas.microsoft.com/office/drawing/2014/main" id="{423A49B4-B3DD-473E-B673-F996AD983FE0}"/>
              </a:ext>
            </a:extLst>
          </p:cNvPr>
          <p:cNvSpPr>
            <a:spLocks noGrp="1"/>
          </p:cNvSpPr>
          <p:nvPr>
            <p:ph type="title"/>
          </p:nvPr>
        </p:nvSpPr>
        <p:spPr>
          <a:xfrm>
            <a:off x="215900" y="15547"/>
            <a:ext cx="8677275" cy="980728"/>
          </a:xfrm>
        </p:spPr>
        <p:txBody>
          <a:bodyPr>
            <a:normAutofit fontScale="90000"/>
          </a:bodyPr>
          <a:lstStyle/>
          <a:p>
            <a:r>
              <a:rPr lang="ja-JP" altLang="en-US" dirty="0"/>
              <a:t>食事にひと手間でバランスアップ！</a:t>
            </a:r>
            <a:br>
              <a:rPr lang="ja-JP" altLang="en-US" dirty="0"/>
            </a:br>
            <a:r>
              <a:rPr lang="ja-JP" altLang="en-US" sz="3100" dirty="0"/>
              <a:t>～血糖の上昇や筋力の低下を防ぎましょう～</a:t>
            </a:r>
            <a:endParaRPr kumimoji="1" lang="ja-JP" altLang="en-US" sz="3100" dirty="0"/>
          </a:p>
        </p:txBody>
      </p:sp>
    </p:spTree>
    <p:extLst>
      <p:ext uri="{BB962C8B-B14F-4D97-AF65-F5344CB8AC3E}">
        <p14:creationId xmlns:p14="http://schemas.microsoft.com/office/powerpoint/2010/main" val="963416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FAA662B-2329-423E-98BA-2AB0BAE002EA}"/>
              </a:ext>
            </a:extLst>
          </p:cNvPr>
          <p:cNvSpPr>
            <a:spLocks noGrp="1"/>
          </p:cNvSpPr>
          <p:nvPr>
            <p:ph type="title"/>
          </p:nvPr>
        </p:nvSpPr>
        <p:spPr/>
        <p:txBody>
          <a:bodyPr>
            <a:normAutofit fontScale="90000"/>
          </a:bodyPr>
          <a:lstStyle/>
          <a:p>
            <a:r>
              <a:rPr lang="ja-JP" altLang="en-US" dirty="0"/>
              <a:t>糖尿病に対するイメージを変えるための</a:t>
            </a:r>
            <a:br>
              <a:rPr lang="en-US" altLang="ja-JP" dirty="0"/>
            </a:br>
            <a:r>
              <a:rPr lang="ja-JP" altLang="en-US" dirty="0"/>
              <a:t>活動が始まっています。</a:t>
            </a:r>
            <a:endParaRPr kumimoji="1" lang="ja-JP" altLang="en-US" dirty="0"/>
          </a:p>
        </p:txBody>
      </p:sp>
      <p:sp>
        <p:nvSpPr>
          <p:cNvPr id="5" name="テキスト ボックス 4">
            <a:extLst>
              <a:ext uri="{FF2B5EF4-FFF2-40B4-BE49-F238E27FC236}">
                <a16:creationId xmlns:a16="http://schemas.microsoft.com/office/drawing/2014/main" id="{D92B2924-985F-4B2E-9B75-AE4FEF2F1C0C}"/>
              </a:ext>
            </a:extLst>
          </p:cNvPr>
          <p:cNvSpPr txBox="1"/>
          <p:nvPr/>
        </p:nvSpPr>
        <p:spPr>
          <a:xfrm>
            <a:off x="309700" y="1645385"/>
            <a:ext cx="8583475" cy="2308324"/>
          </a:xfrm>
          <a:prstGeom prst="rect">
            <a:avLst/>
          </a:prstGeom>
          <a:noFill/>
        </p:spPr>
        <p:txBody>
          <a:bodyPr wrap="square" rtlCol="0">
            <a:spAutoFit/>
          </a:bodyPr>
          <a:lstStyle>
            <a:defPPr>
              <a:defRPr lang="ja-JP"/>
            </a:defPPr>
            <a:lvl1pPr marL="342900" indent="-342900">
              <a:buClr>
                <a:schemeClr val="tx2"/>
              </a:buClr>
              <a:buFont typeface="Wingdings" panose="05000000000000000000" pitchFamily="2" charset="2"/>
              <a:buChar char="l"/>
              <a:defRPr sz="2400" b="1"/>
            </a:lvl1pPr>
          </a:lstStyle>
          <a:p>
            <a:r>
              <a:rPr lang="ja-JP" altLang="en-US" dirty="0"/>
              <a:t>糖尿病の正しい理解を促進する活動を通じて、糖尿病で</a:t>
            </a:r>
            <a:endParaRPr lang="en-US" altLang="ja-JP" dirty="0"/>
          </a:p>
          <a:p>
            <a:pPr marL="0" indent="0">
              <a:buNone/>
            </a:pPr>
            <a:r>
              <a:rPr lang="ja-JP" altLang="en-US" dirty="0"/>
              <a:t>　あることで受ける誤解や偏見をなくす。</a:t>
            </a:r>
            <a:endParaRPr lang="en-US" altLang="ja-JP" dirty="0"/>
          </a:p>
          <a:p>
            <a:r>
              <a:rPr lang="ja-JP" altLang="en-US" dirty="0"/>
              <a:t>糖尿病患者さんが糖尿病であることを隠さずにいられる</a:t>
            </a:r>
            <a:endParaRPr lang="en-US" altLang="ja-JP" dirty="0"/>
          </a:p>
          <a:p>
            <a:pPr marL="0" indent="0">
              <a:buNone/>
            </a:pPr>
            <a:r>
              <a:rPr lang="ja-JP" altLang="en-US" dirty="0"/>
              <a:t>　社会を目指す。</a:t>
            </a:r>
            <a:endParaRPr lang="en-US" altLang="ja-JP" dirty="0"/>
          </a:p>
          <a:p>
            <a:r>
              <a:rPr lang="ja-JP" altLang="en-US" dirty="0"/>
              <a:t>各種調査や研究を実施し、エビデンスを集積することで、社会の意識や仕組みを変革していく。</a:t>
            </a:r>
          </a:p>
        </p:txBody>
      </p:sp>
      <p:sp>
        <p:nvSpPr>
          <p:cNvPr id="6" name="テキスト ボックス 5">
            <a:extLst>
              <a:ext uri="{FF2B5EF4-FFF2-40B4-BE49-F238E27FC236}">
                <a16:creationId xmlns:a16="http://schemas.microsoft.com/office/drawing/2014/main" id="{81681569-02CE-461D-966F-AD8B7BC895A0}"/>
              </a:ext>
            </a:extLst>
          </p:cNvPr>
          <p:cNvSpPr txBox="1"/>
          <p:nvPr/>
        </p:nvSpPr>
        <p:spPr>
          <a:xfrm>
            <a:off x="309700" y="1295400"/>
            <a:ext cx="3538400" cy="400110"/>
          </a:xfrm>
          <a:prstGeom prst="rect">
            <a:avLst/>
          </a:prstGeom>
          <a:noFill/>
        </p:spPr>
        <p:txBody>
          <a:bodyPr wrap="square" rtlCol="0">
            <a:spAutoFit/>
          </a:bodyPr>
          <a:lstStyle/>
          <a:p>
            <a:r>
              <a:rPr lang="ja-JP" altLang="en-US" sz="2000" b="1" dirty="0"/>
              <a:t>活動の内容と目的</a:t>
            </a:r>
            <a:endParaRPr kumimoji="1" lang="ja-JP" altLang="en-US" sz="2000" b="1" dirty="0"/>
          </a:p>
        </p:txBody>
      </p:sp>
      <p:sp>
        <p:nvSpPr>
          <p:cNvPr id="7" name="正方形/長方形 6">
            <a:extLst>
              <a:ext uri="{FF2B5EF4-FFF2-40B4-BE49-F238E27FC236}">
                <a16:creationId xmlns:a16="http://schemas.microsoft.com/office/drawing/2014/main" id="{A802E727-B32D-407C-8C15-3316208537D8}"/>
              </a:ext>
            </a:extLst>
          </p:cNvPr>
          <p:cNvSpPr/>
          <p:nvPr/>
        </p:nvSpPr>
        <p:spPr>
          <a:xfrm>
            <a:off x="4605578" y="6490871"/>
            <a:ext cx="4538422" cy="338554"/>
          </a:xfrm>
          <a:prstGeom prst="rect">
            <a:avLst/>
          </a:prstGeom>
        </p:spPr>
        <p:txBody>
          <a:bodyPr wrap="none" anchor="b" anchorCtr="0">
            <a:spAutoFit/>
          </a:bodyPr>
          <a:lstStyle/>
          <a:p>
            <a:pPr algn="r"/>
            <a:r>
              <a:rPr lang="ja-JP" altLang="en-US" sz="800" dirty="0">
                <a:solidFill>
                  <a:srgbClr val="231815"/>
                </a:solidFill>
                <a:latin typeface="KozGoPr6N-Medium"/>
              </a:rPr>
              <a:t>参考：公益社団法人 日本糖尿病協会「日本糖尿病学会・日本糖尿病協会合同 アドボカシー活動</a:t>
            </a:r>
            <a:r>
              <a:rPr lang="ja-JP" altLang="en-US" sz="800" spc="-800" dirty="0">
                <a:solidFill>
                  <a:srgbClr val="231815"/>
                </a:solidFill>
                <a:latin typeface="KozGoPr6N-Medium"/>
              </a:rPr>
              <a:t>」</a:t>
            </a:r>
            <a:endParaRPr lang="en-US" altLang="ja-JP" sz="800" spc="-800" dirty="0">
              <a:solidFill>
                <a:srgbClr val="231815"/>
              </a:solidFill>
              <a:latin typeface="KozGoPr6N-Medium"/>
            </a:endParaRPr>
          </a:p>
          <a:p>
            <a:pPr algn="r"/>
            <a:r>
              <a:rPr lang="ja-JP" altLang="en-US" sz="800" dirty="0">
                <a:solidFill>
                  <a:srgbClr val="231815"/>
                </a:solidFill>
                <a:latin typeface="KozGoPr6N-Medium"/>
              </a:rPr>
              <a:t>（</a:t>
            </a:r>
            <a:r>
              <a:rPr lang="en-US" altLang="ja-JP" sz="800" dirty="0">
                <a:solidFill>
                  <a:srgbClr val="231815"/>
                </a:solidFill>
                <a:latin typeface="KozGoPr6N-Medium"/>
              </a:rPr>
              <a:t>https://www.nittokyo.or.jp/modules/about/index.php?content_id=46</a:t>
            </a:r>
            <a:r>
              <a:rPr lang="ja-JP" altLang="en-US" sz="800" spc="-800" dirty="0">
                <a:solidFill>
                  <a:srgbClr val="231815"/>
                </a:solidFill>
                <a:latin typeface="KozGoPr6N-Medium"/>
              </a:rPr>
              <a:t>）</a:t>
            </a:r>
            <a:r>
              <a:rPr lang="ja-JP" altLang="en-US" sz="800" dirty="0">
                <a:solidFill>
                  <a:srgbClr val="231815"/>
                </a:solidFill>
                <a:latin typeface="KozGoPr6N-Medium"/>
              </a:rPr>
              <a:t>（</a:t>
            </a:r>
            <a:r>
              <a:rPr lang="en-US" altLang="ja-JP" sz="800" dirty="0">
                <a:solidFill>
                  <a:srgbClr val="231815"/>
                </a:solidFill>
                <a:latin typeface="KozGoPr6N-Medium"/>
              </a:rPr>
              <a:t>2020</a:t>
            </a:r>
            <a:r>
              <a:rPr lang="ja-JP" altLang="en-US" sz="800" dirty="0">
                <a:solidFill>
                  <a:srgbClr val="231815"/>
                </a:solidFill>
                <a:latin typeface="KozGoPr6N-Medium"/>
              </a:rPr>
              <a:t>年</a:t>
            </a:r>
            <a:r>
              <a:rPr lang="en-US" altLang="ja-JP" sz="800" dirty="0">
                <a:solidFill>
                  <a:srgbClr val="231815"/>
                </a:solidFill>
                <a:latin typeface="KozGoPr6N-Medium"/>
              </a:rPr>
              <a:t>5</a:t>
            </a:r>
            <a:r>
              <a:rPr lang="ja-JP" altLang="en-US" sz="800" dirty="0">
                <a:solidFill>
                  <a:srgbClr val="231815"/>
                </a:solidFill>
                <a:latin typeface="KozGoPr6N-Medium"/>
              </a:rPr>
              <a:t>月</a:t>
            </a:r>
            <a:r>
              <a:rPr lang="en-US" altLang="ja-JP" sz="800" dirty="0">
                <a:solidFill>
                  <a:srgbClr val="231815"/>
                </a:solidFill>
                <a:latin typeface="KozGoPr6N-Medium"/>
              </a:rPr>
              <a:t>18</a:t>
            </a:r>
            <a:r>
              <a:rPr lang="ja-JP" altLang="en-US" sz="800" dirty="0">
                <a:solidFill>
                  <a:srgbClr val="231815"/>
                </a:solidFill>
                <a:latin typeface="KozGoPr6N-Medium"/>
              </a:rPr>
              <a:t>日閲覧）</a:t>
            </a:r>
            <a:endParaRPr lang="ja-JP" altLang="en-US" dirty="0"/>
          </a:p>
        </p:txBody>
      </p:sp>
      <p:sp>
        <p:nvSpPr>
          <p:cNvPr id="8" name="スライド番号プレースホルダー 7">
            <a:extLst>
              <a:ext uri="{FF2B5EF4-FFF2-40B4-BE49-F238E27FC236}">
                <a16:creationId xmlns:a16="http://schemas.microsoft.com/office/drawing/2014/main" id="{944F10A0-E488-4A7B-97EC-4AA8156C01A3}"/>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33</a:t>
            </a:fld>
            <a:endParaRPr lang="en-US" dirty="0"/>
          </a:p>
        </p:txBody>
      </p:sp>
      <p:pic>
        <p:nvPicPr>
          <p:cNvPr id="10" name="図 9">
            <a:extLst>
              <a:ext uri="{FF2B5EF4-FFF2-40B4-BE49-F238E27FC236}">
                <a16:creationId xmlns:a16="http://schemas.microsoft.com/office/drawing/2014/main" id="{66930C73-EC99-463B-AE7D-5B5E1D762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6395" y="3717757"/>
            <a:ext cx="2121476" cy="2664995"/>
          </a:xfrm>
          <a:prstGeom prst="rect">
            <a:avLst/>
          </a:prstGeom>
        </p:spPr>
      </p:pic>
    </p:spTree>
    <p:extLst>
      <p:ext uri="{BB962C8B-B14F-4D97-AF65-F5344CB8AC3E}">
        <p14:creationId xmlns:p14="http://schemas.microsoft.com/office/powerpoint/2010/main" val="2928390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4256D04F-76A3-4632-A623-4A094B337B56}"/>
              </a:ext>
            </a:extLst>
          </p:cNvPr>
          <p:cNvSpPr txBox="1">
            <a:spLocks/>
          </p:cNvSpPr>
          <p:nvPr/>
        </p:nvSpPr>
        <p:spPr>
          <a:xfrm>
            <a:off x="728800" y="0"/>
            <a:ext cx="7667625" cy="980728"/>
          </a:xfrm>
          <a:prstGeom prst="rect">
            <a:avLst/>
          </a:prstGeom>
        </p:spPr>
        <p:txBody>
          <a:bodyPr vert="horz" lIns="91440" tIns="126000" rIns="91440" bIns="36000" rtlCol="0" anchor="ctr">
            <a:normAutofit fontScale="90000"/>
          </a:bodyPr>
          <a:lstStyle>
            <a:lvl1pPr algn="ctr" defTabSz="914400" rtl="0" eaLnBrk="1" latinLnBrk="0" hangingPunct="1">
              <a:spcBef>
                <a:spcPct val="0"/>
              </a:spcBef>
              <a:buNone/>
              <a:defRPr kumimoji="1" sz="3200" b="1" kern="1200">
                <a:solidFill>
                  <a:schemeClr val="tx1"/>
                </a:solidFill>
                <a:latin typeface="+mj-lt"/>
                <a:ea typeface="+mj-ea"/>
                <a:cs typeface="+mj-cs"/>
              </a:defRPr>
            </a:lvl1pPr>
          </a:lstStyle>
          <a:p>
            <a:r>
              <a:rPr lang="ja-JP" altLang="en-US" dirty="0"/>
              <a:t>糖尿病との上手なお付き合いを始めましょう</a:t>
            </a:r>
          </a:p>
        </p:txBody>
      </p:sp>
      <p:sp>
        <p:nvSpPr>
          <p:cNvPr id="5" name="正方形/長方形 4">
            <a:extLst>
              <a:ext uri="{FF2B5EF4-FFF2-40B4-BE49-F238E27FC236}">
                <a16:creationId xmlns:a16="http://schemas.microsoft.com/office/drawing/2014/main" id="{561DED07-D6AF-405B-9923-5A7ED0528952}"/>
              </a:ext>
            </a:extLst>
          </p:cNvPr>
          <p:cNvSpPr/>
          <p:nvPr/>
        </p:nvSpPr>
        <p:spPr>
          <a:xfrm>
            <a:off x="461962" y="1341438"/>
            <a:ext cx="8682038" cy="2369880"/>
          </a:xfrm>
          <a:prstGeom prst="rect">
            <a:avLst/>
          </a:prstGeom>
        </p:spPr>
        <p:txBody>
          <a:bodyPr wrap="square">
            <a:spAutoFit/>
          </a:bodyPr>
          <a:lstStyle/>
          <a:p>
            <a:r>
              <a:rPr lang="ja-JP" altLang="en-US" sz="2400" b="1" dirty="0"/>
              <a:t>糖尿病は適切な治療を続けることで、コントロールできることがわかっています。</a:t>
            </a:r>
            <a:endParaRPr lang="en-US" altLang="ja-JP" sz="2400" b="1" dirty="0"/>
          </a:p>
          <a:p>
            <a:r>
              <a:rPr lang="ja-JP" altLang="en-US" sz="2000" b="1" dirty="0"/>
              <a:t>適切な治療とは</a:t>
            </a:r>
            <a:endParaRPr lang="en-US" altLang="ja-JP" sz="2000" b="1" dirty="0"/>
          </a:p>
          <a:p>
            <a:r>
              <a:rPr lang="ja-JP" altLang="en-US" sz="2000" b="1" dirty="0"/>
              <a:t>「食事療法」</a:t>
            </a:r>
            <a:endParaRPr lang="en-US" altLang="ja-JP" sz="2000" b="1" dirty="0"/>
          </a:p>
          <a:p>
            <a:r>
              <a:rPr lang="ja-JP" altLang="en-US" sz="2000" b="1" dirty="0"/>
              <a:t>「運動療法」</a:t>
            </a:r>
            <a:endParaRPr lang="en-US" altLang="ja-JP" sz="2000" b="1" dirty="0"/>
          </a:p>
          <a:p>
            <a:r>
              <a:rPr lang="ja-JP" altLang="en-US" sz="2000" b="1" dirty="0"/>
              <a:t>「薬物療法」</a:t>
            </a:r>
            <a:endParaRPr lang="en-US" altLang="ja-JP" sz="2000" b="1" dirty="0"/>
          </a:p>
          <a:p>
            <a:r>
              <a:rPr lang="ja-JP" altLang="en-US" sz="2000" b="1" dirty="0"/>
              <a:t>を状態に応じて組み合わせたものです。</a:t>
            </a:r>
          </a:p>
        </p:txBody>
      </p:sp>
      <p:sp>
        <p:nvSpPr>
          <p:cNvPr id="7" name="テキスト ボックス 6">
            <a:extLst>
              <a:ext uri="{FF2B5EF4-FFF2-40B4-BE49-F238E27FC236}">
                <a16:creationId xmlns:a16="http://schemas.microsoft.com/office/drawing/2014/main" id="{2B1B50C3-1C52-4B88-927E-46BEBC5BFB39}"/>
              </a:ext>
            </a:extLst>
          </p:cNvPr>
          <p:cNvSpPr txBox="1"/>
          <p:nvPr/>
        </p:nvSpPr>
        <p:spPr>
          <a:xfrm>
            <a:off x="376129" y="3947855"/>
            <a:ext cx="1633538" cy="369332"/>
          </a:xfrm>
          <a:prstGeom prst="rect">
            <a:avLst/>
          </a:prstGeom>
          <a:noFill/>
        </p:spPr>
        <p:txBody>
          <a:bodyPr wrap="square" rtlCol="0">
            <a:spAutoFit/>
          </a:bodyPr>
          <a:lstStyle/>
          <a:p>
            <a:r>
              <a:rPr kumimoji="1" lang="ja-JP" altLang="en-US" b="1" dirty="0"/>
              <a:t>糖尿病とは</a:t>
            </a:r>
          </a:p>
        </p:txBody>
      </p:sp>
      <p:sp>
        <p:nvSpPr>
          <p:cNvPr id="8" name="テキスト ボックス 7">
            <a:extLst>
              <a:ext uri="{FF2B5EF4-FFF2-40B4-BE49-F238E27FC236}">
                <a16:creationId xmlns:a16="http://schemas.microsoft.com/office/drawing/2014/main" id="{6FF9017C-591A-4F5D-B650-AA6FC9066544}"/>
              </a:ext>
            </a:extLst>
          </p:cNvPr>
          <p:cNvSpPr txBox="1"/>
          <p:nvPr/>
        </p:nvSpPr>
        <p:spPr>
          <a:xfrm>
            <a:off x="1055954" y="5777425"/>
            <a:ext cx="7571303" cy="646331"/>
          </a:xfrm>
          <a:prstGeom prst="rect">
            <a:avLst/>
          </a:prstGeom>
          <a:noFill/>
        </p:spPr>
        <p:txBody>
          <a:bodyPr wrap="none" rtlCol="0">
            <a:spAutoFit/>
          </a:bodyPr>
          <a:lstStyle/>
          <a:p>
            <a:r>
              <a:rPr lang="ja-JP" altLang="en-US" b="1" i="1" dirty="0"/>
              <a:t>「糖尿病」は、インスリンの分泌が低下したりうまく働かないために、</a:t>
            </a:r>
          </a:p>
          <a:p>
            <a:r>
              <a:rPr lang="ja-JP" altLang="en-US" b="1" i="1" dirty="0"/>
              <a:t>　 血液中を流れるブドウ糖（血糖）が増えてしまう病気です。</a:t>
            </a:r>
            <a:endParaRPr kumimoji="1" lang="ja-JP" altLang="en-US" b="1" i="1" dirty="0"/>
          </a:p>
        </p:txBody>
      </p:sp>
      <p:sp>
        <p:nvSpPr>
          <p:cNvPr id="9" name="四角形: 角を丸くする 8">
            <a:extLst>
              <a:ext uri="{FF2B5EF4-FFF2-40B4-BE49-F238E27FC236}">
                <a16:creationId xmlns:a16="http://schemas.microsoft.com/office/drawing/2014/main" id="{FEA1AF6F-CBF8-4EAB-9F7E-06D26A48843A}"/>
              </a:ext>
            </a:extLst>
          </p:cNvPr>
          <p:cNvSpPr/>
          <p:nvPr/>
        </p:nvSpPr>
        <p:spPr>
          <a:xfrm>
            <a:off x="309700" y="3848970"/>
            <a:ext cx="8682038" cy="2603956"/>
          </a:xfrm>
          <a:prstGeom prst="roundRect">
            <a:avLst>
              <a:gd name="adj" fmla="val 71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909F5CE7-3023-49E7-ACB2-DAE82A631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8462" y="1828798"/>
            <a:ext cx="1212722" cy="1850065"/>
          </a:xfrm>
          <a:prstGeom prst="rect">
            <a:avLst/>
          </a:prstGeom>
        </p:spPr>
      </p:pic>
      <p:grpSp>
        <p:nvGrpSpPr>
          <p:cNvPr id="67" name="グループ化 66">
            <a:extLst>
              <a:ext uri="{FF2B5EF4-FFF2-40B4-BE49-F238E27FC236}">
                <a16:creationId xmlns:a16="http://schemas.microsoft.com/office/drawing/2014/main" id="{5D3E8B04-6FEA-4D95-894C-82B124E51AD5}"/>
              </a:ext>
            </a:extLst>
          </p:cNvPr>
          <p:cNvGrpSpPr/>
          <p:nvPr/>
        </p:nvGrpSpPr>
        <p:grpSpPr>
          <a:xfrm>
            <a:off x="4112952" y="4705445"/>
            <a:ext cx="420715" cy="525077"/>
            <a:chOff x="-2465388" y="3790950"/>
            <a:chExt cx="204788" cy="255588"/>
          </a:xfrm>
        </p:grpSpPr>
        <p:sp>
          <p:nvSpPr>
            <p:cNvPr id="15" name="Freeform 5">
              <a:extLst>
                <a:ext uri="{FF2B5EF4-FFF2-40B4-BE49-F238E27FC236}">
                  <a16:creationId xmlns:a16="http://schemas.microsoft.com/office/drawing/2014/main" id="{3AB40A57-CF5F-4C33-9EC5-97EC020FE872}"/>
                </a:ext>
              </a:extLst>
            </p:cNvPr>
            <p:cNvSpPr>
              <a:spLocks/>
            </p:cNvSpPr>
            <p:nvPr/>
          </p:nvSpPr>
          <p:spPr bwMode="auto">
            <a:xfrm>
              <a:off x="-2465388" y="3790950"/>
              <a:ext cx="123825" cy="255588"/>
            </a:xfrm>
            <a:custGeom>
              <a:avLst/>
              <a:gdLst>
                <a:gd name="T0" fmla="*/ 0 w 78"/>
                <a:gd name="T1" fmla="*/ 0 h 161"/>
                <a:gd name="T2" fmla="*/ 78 w 78"/>
                <a:gd name="T3" fmla="*/ 81 h 161"/>
                <a:gd name="T4" fmla="*/ 0 w 78"/>
                <a:gd name="T5" fmla="*/ 161 h 161"/>
              </a:gdLst>
              <a:ahLst/>
              <a:cxnLst>
                <a:cxn ang="0">
                  <a:pos x="T0" y="T1"/>
                </a:cxn>
                <a:cxn ang="0">
                  <a:pos x="T2" y="T3"/>
                </a:cxn>
                <a:cxn ang="0">
                  <a:pos x="T4" y="T5"/>
                </a:cxn>
              </a:cxnLst>
              <a:rect l="0" t="0" r="r" b="b"/>
              <a:pathLst>
                <a:path w="78" h="161">
                  <a:moveTo>
                    <a:pt x="0" y="0"/>
                  </a:moveTo>
                  <a:lnTo>
                    <a:pt x="78" y="81"/>
                  </a:lnTo>
                  <a:lnTo>
                    <a:pt x="0" y="161"/>
                  </a:lnTo>
                </a:path>
              </a:pathLst>
            </a:custGeom>
            <a:noFill/>
            <a:ln w="28575" cap="flat">
              <a:solidFill>
                <a:srgbClr val="B6AE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6">
              <a:extLst>
                <a:ext uri="{FF2B5EF4-FFF2-40B4-BE49-F238E27FC236}">
                  <a16:creationId xmlns:a16="http://schemas.microsoft.com/office/drawing/2014/main" id="{FCFFA5A8-5089-4767-8B7F-50F043BAF547}"/>
                </a:ext>
              </a:extLst>
            </p:cNvPr>
            <p:cNvSpPr>
              <a:spLocks/>
            </p:cNvSpPr>
            <p:nvPr/>
          </p:nvSpPr>
          <p:spPr bwMode="auto">
            <a:xfrm>
              <a:off x="-2386013" y="3790950"/>
              <a:ext cx="125413" cy="255588"/>
            </a:xfrm>
            <a:custGeom>
              <a:avLst/>
              <a:gdLst>
                <a:gd name="T0" fmla="*/ 0 w 79"/>
                <a:gd name="T1" fmla="*/ 0 h 161"/>
                <a:gd name="T2" fmla="*/ 79 w 79"/>
                <a:gd name="T3" fmla="*/ 81 h 161"/>
                <a:gd name="T4" fmla="*/ 0 w 79"/>
                <a:gd name="T5" fmla="*/ 161 h 161"/>
              </a:gdLst>
              <a:ahLst/>
              <a:cxnLst>
                <a:cxn ang="0">
                  <a:pos x="T0" y="T1"/>
                </a:cxn>
                <a:cxn ang="0">
                  <a:pos x="T2" y="T3"/>
                </a:cxn>
                <a:cxn ang="0">
                  <a:pos x="T4" y="T5"/>
                </a:cxn>
              </a:cxnLst>
              <a:rect l="0" t="0" r="r" b="b"/>
              <a:pathLst>
                <a:path w="79" h="161">
                  <a:moveTo>
                    <a:pt x="0" y="0"/>
                  </a:moveTo>
                  <a:lnTo>
                    <a:pt x="79" y="81"/>
                  </a:lnTo>
                  <a:lnTo>
                    <a:pt x="0" y="161"/>
                  </a:lnTo>
                </a:path>
              </a:pathLst>
            </a:custGeom>
            <a:noFill/>
            <a:ln w="28575" cap="flat">
              <a:solidFill>
                <a:srgbClr val="B6AE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79" name="グループ化 78">
            <a:extLst>
              <a:ext uri="{FF2B5EF4-FFF2-40B4-BE49-F238E27FC236}">
                <a16:creationId xmlns:a16="http://schemas.microsoft.com/office/drawing/2014/main" id="{601F0B27-ACCD-4532-BDE8-39CB62C24867}"/>
              </a:ext>
            </a:extLst>
          </p:cNvPr>
          <p:cNvGrpSpPr/>
          <p:nvPr/>
        </p:nvGrpSpPr>
        <p:grpSpPr>
          <a:xfrm>
            <a:off x="6069757" y="4451053"/>
            <a:ext cx="2455792" cy="1125163"/>
            <a:chOff x="5838309" y="4529449"/>
            <a:chExt cx="2151263" cy="985638"/>
          </a:xfrm>
        </p:grpSpPr>
        <p:grpSp>
          <p:nvGrpSpPr>
            <p:cNvPr id="71" name="グループ化 70">
              <a:extLst>
                <a:ext uri="{FF2B5EF4-FFF2-40B4-BE49-F238E27FC236}">
                  <a16:creationId xmlns:a16="http://schemas.microsoft.com/office/drawing/2014/main" id="{72C59A22-F8B4-425E-B558-07218C2E471C}"/>
                </a:ext>
              </a:extLst>
            </p:cNvPr>
            <p:cNvGrpSpPr/>
            <p:nvPr/>
          </p:nvGrpSpPr>
          <p:grpSpPr>
            <a:xfrm>
              <a:off x="5838309" y="4529449"/>
              <a:ext cx="2151263" cy="985638"/>
              <a:chOff x="-1512888" y="3667125"/>
              <a:chExt cx="1195388" cy="547688"/>
            </a:xfrm>
          </p:grpSpPr>
          <p:sp>
            <p:nvSpPr>
              <p:cNvPr id="36" name="Rectangle 26">
                <a:extLst>
                  <a:ext uri="{FF2B5EF4-FFF2-40B4-BE49-F238E27FC236}">
                    <a16:creationId xmlns:a16="http://schemas.microsoft.com/office/drawing/2014/main" id="{B34F63D5-AAA3-4AB9-B832-C5DF3075AE8A}"/>
                  </a:ext>
                </a:extLst>
              </p:cNvPr>
              <p:cNvSpPr>
                <a:spLocks noChangeArrowheads="1"/>
              </p:cNvSpPr>
              <p:nvPr/>
            </p:nvSpPr>
            <p:spPr bwMode="auto">
              <a:xfrm>
                <a:off x="-1512888" y="3667125"/>
                <a:ext cx="1195388" cy="547688"/>
              </a:xfrm>
              <a:prstGeom prst="rect">
                <a:avLst/>
              </a:prstGeom>
              <a:solidFill>
                <a:srgbClr val="F2A09B"/>
              </a:solidFill>
              <a:ln w="12700">
                <a:solidFill>
                  <a:srgbClr val="6D3A20"/>
                </a:solidFill>
                <a:miter lim="800000"/>
                <a:headEnd/>
                <a:tailEnd/>
              </a:ln>
            </p:spPr>
            <p:txBody>
              <a:bodyPr vert="horz" wrap="square" lIns="91440" tIns="45720" rIns="91440" bIns="108000" numCol="1" anchor="b" anchorCtr="0" compatLnSpc="1">
                <a:prstTxWarp prst="textNoShape">
                  <a:avLst/>
                </a:prstTxWarp>
              </a:bodyPr>
              <a:lstStyle/>
              <a:p>
                <a:r>
                  <a:rPr lang="ja-JP" altLang="en-US" sz="1400" b="1" dirty="0">
                    <a:solidFill>
                      <a:srgbClr val="6D3A20"/>
                    </a:solidFill>
                  </a:rPr>
                  <a:t>血管</a:t>
                </a:r>
              </a:p>
            </p:txBody>
          </p:sp>
          <p:sp>
            <p:nvSpPr>
              <p:cNvPr id="37" name="Rectangle 27">
                <a:extLst>
                  <a:ext uri="{FF2B5EF4-FFF2-40B4-BE49-F238E27FC236}">
                    <a16:creationId xmlns:a16="http://schemas.microsoft.com/office/drawing/2014/main" id="{D4D0BAE9-5B54-4E51-BC3D-5F59E7CB3EF9}"/>
                  </a:ext>
                </a:extLst>
              </p:cNvPr>
              <p:cNvSpPr>
                <a:spLocks noChangeArrowheads="1"/>
              </p:cNvSpPr>
              <p:nvPr/>
            </p:nvSpPr>
            <p:spPr bwMode="auto">
              <a:xfrm>
                <a:off x="-1512888" y="4168775"/>
                <a:ext cx="1195388" cy="46038"/>
              </a:xfrm>
              <a:prstGeom prst="rect">
                <a:avLst/>
              </a:prstGeom>
              <a:solidFill>
                <a:srgbClr val="F9D1CB"/>
              </a:solidFill>
              <a:ln w="12700">
                <a:solidFill>
                  <a:srgbClr val="6D3A20"/>
                </a:solidFill>
                <a:miter lim="800000"/>
                <a:headEnd/>
                <a:tailEnd/>
              </a:ln>
            </p:spPr>
            <p:txBody>
              <a:bodyPr vert="horz" wrap="square" lIns="91440" tIns="45720" rIns="91440" bIns="45720" numCol="1" anchor="t" anchorCtr="0" compatLnSpc="1">
                <a:prstTxWarp prst="textNoShape">
                  <a:avLst/>
                </a:prstTxWarp>
              </a:bodyPr>
              <a:lstStyle/>
              <a:p>
                <a:endParaRPr lang="ja-JP" altLang="en-US" sz="2000"/>
              </a:p>
            </p:txBody>
          </p:sp>
          <p:sp>
            <p:nvSpPr>
              <p:cNvPr id="38" name="Rectangle 28">
                <a:extLst>
                  <a:ext uri="{FF2B5EF4-FFF2-40B4-BE49-F238E27FC236}">
                    <a16:creationId xmlns:a16="http://schemas.microsoft.com/office/drawing/2014/main" id="{1996D757-5B30-4526-8399-0265B2156A4A}"/>
                  </a:ext>
                </a:extLst>
              </p:cNvPr>
              <p:cNvSpPr>
                <a:spLocks noChangeArrowheads="1"/>
              </p:cNvSpPr>
              <p:nvPr/>
            </p:nvSpPr>
            <p:spPr bwMode="auto">
              <a:xfrm>
                <a:off x="-1512888" y="3667125"/>
                <a:ext cx="1195388" cy="46038"/>
              </a:xfrm>
              <a:prstGeom prst="rect">
                <a:avLst/>
              </a:prstGeom>
              <a:solidFill>
                <a:srgbClr val="F9D1CB"/>
              </a:solidFill>
              <a:ln w="12700">
                <a:solidFill>
                  <a:srgbClr val="6D3A20"/>
                </a:solidFill>
                <a:miter lim="800000"/>
                <a:headEnd/>
                <a:tailEnd/>
              </a:ln>
            </p:spPr>
            <p:txBody>
              <a:bodyPr vert="horz" wrap="square" lIns="91440" tIns="45720" rIns="91440" bIns="45720" numCol="1" anchor="t" anchorCtr="0" compatLnSpc="1">
                <a:prstTxWarp prst="textNoShape">
                  <a:avLst/>
                </a:prstTxWarp>
              </a:bodyPr>
              <a:lstStyle/>
              <a:p>
                <a:endParaRPr lang="ja-JP" altLang="en-US" sz="2000"/>
              </a:p>
            </p:txBody>
          </p:sp>
        </p:grpSp>
        <p:grpSp>
          <p:nvGrpSpPr>
            <p:cNvPr id="70" name="グループ化 69">
              <a:extLst>
                <a:ext uri="{FF2B5EF4-FFF2-40B4-BE49-F238E27FC236}">
                  <a16:creationId xmlns:a16="http://schemas.microsoft.com/office/drawing/2014/main" id="{9B45C4A1-660B-4CDD-B5F2-2655CEC726CD}"/>
                </a:ext>
              </a:extLst>
            </p:cNvPr>
            <p:cNvGrpSpPr/>
            <p:nvPr/>
          </p:nvGrpSpPr>
          <p:grpSpPr>
            <a:xfrm>
              <a:off x="5918303" y="4680870"/>
              <a:ext cx="2008417" cy="677089"/>
              <a:chOff x="-1468438" y="3751263"/>
              <a:chExt cx="1116013" cy="376237"/>
            </a:xfrm>
          </p:grpSpPr>
          <p:sp>
            <p:nvSpPr>
              <p:cNvPr id="59" name="Freeform 49">
                <a:extLst>
                  <a:ext uri="{FF2B5EF4-FFF2-40B4-BE49-F238E27FC236}">
                    <a16:creationId xmlns:a16="http://schemas.microsoft.com/office/drawing/2014/main" id="{C7EFB1E9-0A3E-4137-BACD-3987228FB5E9}"/>
                  </a:ext>
                </a:extLst>
              </p:cNvPr>
              <p:cNvSpPr>
                <a:spLocks/>
              </p:cNvSpPr>
              <p:nvPr/>
            </p:nvSpPr>
            <p:spPr bwMode="auto">
              <a:xfrm>
                <a:off x="-636588" y="3978275"/>
                <a:ext cx="155575" cy="146050"/>
              </a:xfrm>
              <a:prstGeom prst="hexagon">
                <a:avLst/>
              </a:prstGeom>
              <a:solidFill>
                <a:srgbClr val="6D3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1400" b="1">
                    <a:solidFill>
                      <a:schemeClr val="bg1"/>
                    </a:solidFill>
                  </a:rPr>
                  <a:t>糖</a:t>
                </a:r>
                <a:endParaRPr lang="ja-JP" altLang="en-US" sz="1400" b="1" dirty="0">
                  <a:solidFill>
                    <a:schemeClr val="bg1"/>
                  </a:solidFill>
                </a:endParaRPr>
              </a:p>
            </p:txBody>
          </p:sp>
          <p:sp>
            <p:nvSpPr>
              <p:cNvPr id="55" name="Freeform 45">
                <a:extLst>
                  <a:ext uri="{FF2B5EF4-FFF2-40B4-BE49-F238E27FC236}">
                    <a16:creationId xmlns:a16="http://schemas.microsoft.com/office/drawing/2014/main" id="{3D7807B9-1759-4F1E-831E-75CE4430DD52}"/>
                  </a:ext>
                </a:extLst>
              </p:cNvPr>
              <p:cNvSpPr>
                <a:spLocks/>
              </p:cNvSpPr>
              <p:nvPr/>
            </p:nvSpPr>
            <p:spPr bwMode="auto">
              <a:xfrm>
                <a:off x="-1468438" y="3760788"/>
                <a:ext cx="160338" cy="142875"/>
              </a:xfrm>
              <a:prstGeom prst="hexagon">
                <a:avLst/>
              </a:prstGeom>
              <a:solidFill>
                <a:srgbClr val="6D3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1400" b="1">
                    <a:solidFill>
                      <a:schemeClr val="bg1"/>
                    </a:solidFill>
                  </a:rPr>
                  <a:t>糖</a:t>
                </a:r>
                <a:endParaRPr lang="ja-JP" altLang="en-US" sz="1400" b="1" dirty="0">
                  <a:solidFill>
                    <a:schemeClr val="bg1"/>
                  </a:solidFill>
                </a:endParaRPr>
              </a:p>
            </p:txBody>
          </p:sp>
          <p:sp>
            <p:nvSpPr>
              <p:cNvPr id="56" name="Freeform 46">
                <a:extLst>
                  <a:ext uri="{FF2B5EF4-FFF2-40B4-BE49-F238E27FC236}">
                    <a16:creationId xmlns:a16="http://schemas.microsoft.com/office/drawing/2014/main" id="{BA975394-AEBF-43F6-8B6F-74DFBA60A894}"/>
                  </a:ext>
                </a:extLst>
              </p:cNvPr>
              <p:cNvSpPr>
                <a:spLocks/>
              </p:cNvSpPr>
              <p:nvPr/>
            </p:nvSpPr>
            <p:spPr bwMode="auto">
              <a:xfrm>
                <a:off x="-1279525" y="3822700"/>
                <a:ext cx="158750" cy="146050"/>
              </a:xfrm>
              <a:prstGeom prst="hexagon">
                <a:avLst/>
              </a:prstGeom>
              <a:solidFill>
                <a:srgbClr val="6D3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1400" b="1" dirty="0">
                    <a:solidFill>
                      <a:schemeClr val="bg1"/>
                    </a:solidFill>
                  </a:rPr>
                  <a:t>糖</a:t>
                </a:r>
              </a:p>
            </p:txBody>
          </p:sp>
          <p:sp>
            <p:nvSpPr>
              <p:cNvPr id="57" name="Freeform 47">
                <a:extLst>
                  <a:ext uri="{FF2B5EF4-FFF2-40B4-BE49-F238E27FC236}">
                    <a16:creationId xmlns:a16="http://schemas.microsoft.com/office/drawing/2014/main" id="{227EE299-9D88-4384-BF6D-F35F60C0A0B5}"/>
                  </a:ext>
                </a:extLst>
              </p:cNvPr>
              <p:cNvSpPr>
                <a:spLocks/>
              </p:cNvSpPr>
              <p:nvPr/>
            </p:nvSpPr>
            <p:spPr bwMode="auto">
              <a:xfrm>
                <a:off x="-1049338" y="3751263"/>
                <a:ext cx="158750" cy="146050"/>
              </a:xfrm>
              <a:prstGeom prst="hexagon">
                <a:avLst/>
              </a:prstGeom>
              <a:solidFill>
                <a:srgbClr val="6D3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1400" b="1">
                    <a:solidFill>
                      <a:schemeClr val="bg1"/>
                    </a:solidFill>
                  </a:rPr>
                  <a:t>糖</a:t>
                </a:r>
                <a:endParaRPr lang="ja-JP" altLang="en-US" sz="1400" b="1" dirty="0">
                  <a:solidFill>
                    <a:schemeClr val="bg1"/>
                  </a:solidFill>
                </a:endParaRPr>
              </a:p>
            </p:txBody>
          </p:sp>
          <p:sp>
            <p:nvSpPr>
              <p:cNvPr id="58" name="Freeform 48">
                <a:extLst>
                  <a:ext uri="{FF2B5EF4-FFF2-40B4-BE49-F238E27FC236}">
                    <a16:creationId xmlns:a16="http://schemas.microsoft.com/office/drawing/2014/main" id="{D52632CC-3C6C-4499-9FDD-079B97FA50BB}"/>
                  </a:ext>
                </a:extLst>
              </p:cNvPr>
              <p:cNvSpPr>
                <a:spLocks/>
              </p:cNvSpPr>
              <p:nvPr/>
            </p:nvSpPr>
            <p:spPr bwMode="auto">
              <a:xfrm>
                <a:off x="-765175" y="3778250"/>
                <a:ext cx="160338" cy="144463"/>
              </a:xfrm>
              <a:prstGeom prst="hexagon">
                <a:avLst/>
              </a:prstGeom>
              <a:solidFill>
                <a:srgbClr val="6D3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1400" b="1" dirty="0">
                    <a:solidFill>
                      <a:schemeClr val="bg1"/>
                    </a:solidFill>
                  </a:rPr>
                  <a:t>糖</a:t>
                </a:r>
              </a:p>
            </p:txBody>
          </p:sp>
          <p:sp>
            <p:nvSpPr>
              <p:cNvPr id="60" name="Freeform 50">
                <a:extLst>
                  <a:ext uri="{FF2B5EF4-FFF2-40B4-BE49-F238E27FC236}">
                    <a16:creationId xmlns:a16="http://schemas.microsoft.com/office/drawing/2014/main" id="{6355B4A2-D234-4486-B6B3-C72D66555735}"/>
                  </a:ext>
                </a:extLst>
              </p:cNvPr>
              <p:cNvSpPr>
                <a:spLocks/>
              </p:cNvSpPr>
              <p:nvPr/>
            </p:nvSpPr>
            <p:spPr bwMode="auto">
              <a:xfrm>
                <a:off x="-509588" y="3816350"/>
                <a:ext cx="157163" cy="142875"/>
              </a:xfrm>
              <a:prstGeom prst="hexagon">
                <a:avLst/>
              </a:prstGeom>
              <a:solidFill>
                <a:srgbClr val="6D3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1400" b="1" dirty="0">
                    <a:solidFill>
                      <a:schemeClr val="bg1"/>
                    </a:solidFill>
                  </a:rPr>
                  <a:t>糖</a:t>
                </a:r>
              </a:p>
            </p:txBody>
          </p:sp>
          <p:sp>
            <p:nvSpPr>
              <p:cNvPr id="61" name="Freeform 51">
                <a:extLst>
                  <a:ext uri="{FF2B5EF4-FFF2-40B4-BE49-F238E27FC236}">
                    <a16:creationId xmlns:a16="http://schemas.microsoft.com/office/drawing/2014/main" id="{3122E97B-C969-4197-A3CF-626FFA2273FC}"/>
                  </a:ext>
                </a:extLst>
              </p:cNvPr>
              <p:cNvSpPr>
                <a:spLocks/>
              </p:cNvSpPr>
              <p:nvPr/>
            </p:nvSpPr>
            <p:spPr bwMode="auto">
              <a:xfrm>
                <a:off x="-890588" y="3956050"/>
                <a:ext cx="157163" cy="146050"/>
              </a:xfrm>
              <a:prstGeom prst="hexagon">
                <a:avLst/>
              </a:prstGeom>
              <a:solidFill>
                <a:srgbClr val="6D3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1400" b="1">
                    <a:solidFill>
                      <a:schemeClr val="bg1"/>
                    </a:solidFill>
                  </a:rPr>
                  <a:t>糖</a:t>
                </a:r>
                <a:endParaRPr lang="ja-JP" altLang="en-US" sz="1400" b="1" dirty="0">
                  <a:solidFill>
                    <a:schemeClr val="bg1"/>
                  </a:solidFill>
                </a:endParaRPr>
              </a:p>
            </p:txBody>
          </p:sp>
          <p:sp>
            <p:nvSpPr>
              <p:cNvPr id="62" name="Freeform 52">
                <a:extLst>
                  <a:ext uri="{FF2B5EF4-FFF2-40B4-BE49-F238E27FC236}">
                    <a16:creationId xmlns:a16="http://schemas.microsoft.com/office/drawing/2014/main" id="{432DFE43-FE99-439E-8D13-2DCD848A2721}"/>
                  </a:ext>
                </a:extLst>
              </p:cNvPr>
              <p:cNvSpPr>
                <a:spLocks/>
              </p:cNvSpPr>
              <p:nvPr/>
            </p:nvSpPr>
            <p:spPr bwMode="auto">
              <a:xfrm>
                <a:off x="-1143000" y="3981450"/>
                <a:ext cx="160338" cy="146050"/>
              </a:xfrm>
              <a:prstGeom prst="hexagon">
                <a:avLst/>
              </a:prstGeom>
              <a:solidFill>
                <a:srgbClr val="6D3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1400" b="1">
                    <a:solidFill>
                      <a:schemeClr val="bg1"/>
                    </a:solidFill>
                  </a:rPr>
                  <a:t>糖</a:t>
                </a:r>
                <a:endParaRPr lang="ja-JP" altLang="en-US" sz="1400" b="1" dirty="0">
                  <a:solidFill>
                    <a:schemeClr val="bg1"/>
                  </a:solidFill>
                </a:endParaRPr>
              </a:p>
            </p:txBody>
          </p:sp>
        </p:grpSp>
      </p:grpSp>
      <p:grpSp>
        <p:nvGrpSpPr>
          <p:cNvPr id="78" name="グループ化 77">
            <a:extLst>
              <a:ext uri="{FF2B5EF4-FFF2-40B4-BE49-F238E27FC236}">
                <a16:creationId xmlns:a16="http://schemas.microsoft.com/office/drawing/2014/main" id="{6CB52A8E-B98C-4312-8522-651B337DA2A3}"/>
              </a:ext>
            </a:extLst>
          </p:cNvPr>
          <p:cNvGrpSpPr/>
          <p:nvPr/>
        </p:nvGrpSpPr>
        <p:grpSpPr>
          <a:xfrm>
            <a:off x="1379947" y="4451052"/>
            <a:ext cx="2455792" cy="1125163"/>
            <a:chOff x="1730056" y="4529449"/>
            <a:chExt cx="2151263" cy="985638"/>
          </a:xfrm>
        </p:grpSpPr>
        <p:grpSp>
          <p:nvGrpSpPr>
            <p:cNvPr id="72" name="グループ化 71">
              <a:extLst>
                <a:ext uri="{FF2B5EF4-FFF2-40B4-BE49-F238E27FC236}">
                  <a16:creationId xmlns:a16="http://schemas.microsoft.com/office/drawing/2014/main" id="{220059EC-EA40-489E-A2C0-1EF8A3475364}"/>
                </a:ext>
              </a:extLst>
            </p:cNvPr>
            <p:cNvGrpSpPr/>
            <p:nvPr/>
          </p:nvGrpSpPr>
          <p:grpSpPr>
            <a:xfrm>
              <a:off x="1730056" y="4529449"/>
              <a:ext cx="2151263" cy="985638"/>
              <a:chOff x="-3795713" y="3667125"/>
              <a:chExt cx="1195388" cy="547688"/>
            </a:xfrm>
          </p:grpSpPr>
          <p:sp>
            <p:nvSpPr>
              <p:cNvPr id="17" name="Rectangle 7">
                <a:extLst>
                  <a:ext uri="{FF2B5EF4-FFF2-40B4-BE49-F238E27FC236}">
                    <a16:creationId xmlns:a16="http://schemas.microsoft.com/office/drawing/2014/main" id="{4B8A2842-D7AE-439A-9ADB-60BEA35694B6}"/>
                  </a:ext>
                </a:extLst>
              </p:cNvPr>
              <p:cNvSpPr>
                <a:spLocks noChangeArrowheads="1"/>
              </p:cNvSpPr>
              <p:nvPr/>
            </p:nvSpPr>
            <p:spPr bwMode="auto">
              <a:xfrm>
                <a:off x="-3795713" y="3667125"/>
                <a:ext cx="1195388" cy="547688"/>
              </a:xfrm>
              <a:prstGeom prst="rect">
                <a:avLst/>
              </a:prstGeom>
              <a:solidFill>
                <a:srgbClr val="F2A09B"/>
              </a:solidFill>
              <a:ln w="12700">
                <a:solidFill>
                  <a:srgbClr val="6D3A20"/>
                </a:solidFill>
                <a:miter lim="800000"/>
                <a:headEnd/>
                <a:tailEnd/>
              </a:ln>
            </p:spPr>
            <p:txBody>
              <a:bodyPr vert="horz" wrap="square" lIns="91440" tIns="45720" rIns="91440" bIns="108000" numCol="1" anchor="b" anchorCtr="0" compatLnSpc="1">
                <a:prstTxWarp prst="textNoShape">
                  <a:avLst/>
                </a:prstTxWarp>
              </a:bodyPr>
              <a:lstStyle/>
              <a:p>
                <a:r>
                  <a:rPr lang="ja-JP" altLang="en-US" sz="1400" b="1" dirty="0">
                    <a:solidFill>
                      <a:srgbClr val="6D3A20"/>
                    </a:solidFill>
                  </a:rPr>
                  <a:t>血管</a:t>
                </a:r>
              </a:p>
            </p:txBody>
          </p:sp>
          <p:sp>
            <p:nvSpPr>
              <p:cNvPr id="18" name="Rectangle 8">
                <a:extLst>
                  <a:ext uri="{FF2B5EF4-FFF2-40B4-BE49-F238E27FC236}">
                    <a16:creationId xmlns:a16="http://schemas.microsoft.com/office/drawing/2014/main" id="{4991A6B5-8A46-404E-85A4-FB15ADC1B65C}"/>
                  </a:ext>
                </a:extLst>
              </p:cNvPr>
              <p:cNvSpPr>
                <a:spLocks noChangeArrowheads="1"/>
              </p:cNvSpPr>
              <p:nvPr/>
            </p:nvSpPr>
            <p:spPr bwMode="auto">
              <a:xfrm>
                <a:off x="-3795713" y="4168775"/>
                <a:ext cx="1195388" cy="46038"/>
              </a:xfrm>
              <a:prstGeom prst="rect">
                <a:avLst/>
              </a:prstGeom>
              <a:solidFill>
                <a:srgbClr val="F9D1CB"/>
              </a:solidFill>
              <a:ln w="12700">
                <a:solidFill>
                  <a:srgbClr val="6D3A20"/>
                </a:solidFill>
                <a:miter lim="800000"/>
                <a:headEnd/>
                <a:tailEnd/>
              </a:ln>
            </p:spPr>
            <p:txBody>
              <a:bodyPr vert="horz" wrap="square" lIns="91440" tIns="45720" rIns="91440" bIns="45720" numCol="1" anchor="t" anchorCtr="0" compatLnSpc="1">
                <a:prstTxWarp prst="textNoShape">
                  <a:avLst/>
                </a:prstTxWarp>
              </a:bodyPr>
              <a:lstStyle/>
              <a:p>
                <a:endParaRPr lang="ja-JP" altLang="en-US" sz="2000"/>
              </a:p>
            </p:txBody>
          </p:sp>
          <p:sp>
            <p:nvSpPr>
              <p:cNvPr id="19" name="Rectangle 9">
                <a:extLst>
                  <a:ext uri="{FF2B5EF4-FFF2-40B4-BE49-F238E27FC236}">
                    <a16:creationId xmlns:a16="http://schemas.microsoft.com/office/drawing/2014/main" id="{A15508AB-9295-4F74-9921-A2BCCB944A40}"/>
                  </a:ext>
                </a:extLst>
              </p:cNvPr>
              <p:cNvSpPr>
                <a:spLocks noChangeArrowheads="1"/>
              </p:cNvSpPr>
              <p:nvPr/>
            </p:nvSpPr>
            <p:spPr bwMode="auto">
              <a:xfrm>
                <a:off x="-3795713" y="3667125"/>
                <a:ext cx="1195388" cy="46038"/>
              </a:xfrm>
              <a:prstGeom prst="rect">
                <a:avLst/>
              </a:prstGeom>
              <a:solidFill>
                <a:srgbClr val="F9D1CB"/>
              </a:solidFill>
              <a:ln w="12700">
                <a:solidFill>
                  <a:srgbClr val="6D3A20"/>
                </a:solidFill>
                <a:miter lim="800000"/>
                <a:headEnd/>
                <a:tailEnd/>
              </a:ln>
            </p:spPr>
            <p:txBody>
              <a:bodyPr vert="horz" wrap="square" lIns="91440" tIns="45720" rIns="91440" bIns="45720" numCol="1" anchor="t" anchorCtr="0" compatLnSpc="1">
                <a:prstTxWarp prst="textNoShape">
                  <a:avLst/>
                </a:prstTxWarp>
              </a:bodyPr>
              <a:lstStyle/>
              <a:p>
                <a:endParaRPr lang="ja-JP" altLang="en-US" sz="2000"/>
              </a:p>
            </p:txBody>
          </p:sp>
        </p:grpSp>
        <p:grpSp>
          <p:nvGrpSpPr>
            <p:cNvPr id="68" name="グループ化 67">
              <a:extLst>
                <a:ext uri="{FF2B5EF4-FFF2-40B4-BE49-F238E27FC236}">
                  <a16:creationId xmlns:a16="http://schemas.microsoft.com/office/drawing/2014/main" id="{74B12ECC-726D-43AC-9696-24DE8F763610}"/>
                </a:ext>
              </a:extLst>
            </p:cNvPr>
            <p:cNvGrpSpPr/>
            <p:nvPr/>
          </p:nvGrpSpPr>
          <p:grpSpPr>
            <a:xfrm>
              <a:off x="1890042" y="4686584"/>
              <a:ext cx="1939851" cy="619951"/>
              <a:chOff x="-3706813" y="3754438"/>
              <a:chExt cx="1077913" cy="344487"/>
            </a:xfrm>
          </p:grpSpPr>
          <p:sp>
            <p:nvSpPr>
              <p:cNvPr id="63" name="Freeform 53">
                <a:extLst>
                  <a:ext uri="{FF2B5EF4-FFF2-40B4-BE49-F238E27FC236}">
                    <a16:creationId xmlns:a16="http://schemas.microsoft.com/office/drawing/2014/main" id="{FDE5E425-2FB0-438B-B7EE-005CA09EA742}"/>
                  </a:ext>
                </a:extLst>
              </p:cNvPr>
              <p:cNvSpPr>
                <a:spLocks/>
              </p:cNvSpPr>
              <p:nvPr/>
            </p:nvSpPr>
            <p:spPr bwMode="auto">
              <a:xfrm>
                <a:off x="-3706813" y="3770313"/>
                <a:ext cx="160338" cy="146050"/>
              </a:xfrm>
              <a:prstGeom prst="hexagon">
                <a:avLst/>
              </a:prstGeom>
              <a:solidFill>
                <a:srgbClr val="6D3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36000" rIns="0" bIns="0" numCol="1" anchor="ctr" anchorCtr="0" compatLnSpc="1">
                <a:prstTxWarp prst="textNoShape">
                  <a:avLst/>
                </a:prstTxWarp>
              </a:bodyPr>
              <a:lstStyle/>
              <a:p>
                <a:pPr algn="ctr"/>
                <a:r>
                  <a:rPr lang="ja-JP" altLang="en-US" sz="1400" b="1" dirty="0">
                    <a:solidFill>
                      <a:schemeClr val="bg1"/>
                    </a:solidFill>
                  </a:rPr>
                  <a:t>糖</a:t>
                </a:r>
              </a:p>
            </p:txBody>
          </p:sp>
          <p:sp>
            <p:nvSpPr>
              <p:cNvPr id="64" name="Freeform 54">
                <a:extLst>
                  <a:ext uri="{FF2B5EF4-FFF2-40B4-BE49-F238E27FC236}">
                    <a16:creationId xmlns:a16="http://schemas.microsoft.com/office/drawing/2014/main" id="{50E46259-9756-4D46-9867-EDF701EB9C1A}"/>
                  </a:ext>
                </a:extLst>
              </p:cNvPr>
              <p:cNvSpPr>
                <a:spLocks/>
              </p:cNvSpPr>
              <p:nvPr/>
            </p:nvSpPr>
            <p:spPr bwMode="auto">
              <a:xfrm>
                <a:off x="-3395663" y="3932238"/>
                <a:ext cx="158750" cy="146050"/>
              </a:xfrm>
              <a:prstGeom prst="hexagon">
                <a:avLst/>
              </a:prstGeom>
              <a:solidFill>
                <a:srgbClr val="6D3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1400" b="1" dirty="0">
                    <a:solidFill>
                      <a:schemeClr val="bg1"/>
                    </a:solidFill>
                  </a:rPr>
                  <a:t>糖</a:t>
                </a:r>
              </a:p>
            </p:txBody>
          </p:sp>
          <p:sp>
            <p:nvSpPr>
              <p:cNvPr id="65" name="Freeform 55">
                <a:extLst>
                  <a:ext uri="{FF2B5EF4-FFF2-40B4-BE49-F238E27FC236}">
                    <a16:creationId xmlns:a16="http://schemas.microsoft.com/office/drawing/2014/main" id="{A85A7C71-57FE-4FDC-B8CB-DA4A4ADB2820}"/>
                  </a:ext>
                </a:extLst>
              </p:cNvPr>
              <p:cNvSpPr>
                <a:spLocks/>
              </p:cNvSpPr>
              <p:nvPr/>
            </p:nvSpPr>
            <p:spPr bwMode="auto">
              <a:xfrm>
                <a:off x="-3057525" y="3754438"/>
                <a:ext cx="160338" cy="142875"/>
              </a:xfrm>
              <a:prstGeom prst="hexagon">
                <a:avLst/>
              </a:prstGeom>
              <a:solidFill>
                <a:srgbClr val="6D3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1400" b="1">
                    <a:solidFill>
                      <a:schemeClr val="bg1"/>
                    </a:solidFill>
                  </a:rPr>
                  <a:t>糖</a:t>
                </a:r>
                <a:endParaRPr lang="ja-JP" altLang="en-US" sz="1400" b="1" dirty="0">
                  <a:solidFill>
                    <a:schemeClr val="bg1"/>
                  </a:solidFill>
                </a:endParaRPr>
              </a:p>
            </p:txBody>
          </p:sp>
          <p:sp>
            <p:nvSpPr>
              <p:cNvPr id="66" name="Freeform 56">
                <a:extLst>
                  <a:ext uri="{FF2B5EF4-FFF2-40B4-BE49-F238E27FC236}">
                    <a16:creationId xmlns:a16="http://schemas.microsoft.com/office/drawing/2014/main" id="{65393913-25FE-42E5-921E-37ADD0A62F9B}"/>
                  </a:ext>
                </a:extLst>
              </p:cNvPr>
              <p:cNvSpPr>
                <a:spLocks/>
              </p:cNvSpPr>
              <p:nvPr/>
            </p:nvSpPr>
            <p:spPr bwMode="auto">
              <a:xfrm>
                <a:off x="-2789238" y="3956050"/>
                <a:ext cx="160338" cy="142875"/>
              </a:xfrm>
              <a:prstGeom prst="hexagon">
                <a:avLst/>
              </a:prstGeom>
              <a:solidFill>
                <a:srgbClr val="6D3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1400" b="1">
                    <a:solidFill>
                      <a:schemeClr val="bg1"/>
                    </a:solidFill>
                  </a:rPr>
                  <a:t>糖</a:t>
                </a:r>
                <a:endParaRPr lang="ja-JP" altLang="en-US" sz="1400" b="1" dirty="0">
                  <a:solidFill>
                    <a:schemeClr val="bg1"/>
                  </a:solidFill>
                </a:endParaRPr>
              </a:p>
            </p:txBody>
          </p:sp>
        </p:grpSp>
      </p:grpSp>
      <p:sp>
        <p:nvSpPr>
          <p:cNvPr id="75" name="テキスト ボックス 74">
            <a:extLst>
              <a:ext uri="{FF2B5EF4-FFF2-40B4-BE49-F238E27FC236}">
                <a16:creationId xmlns:a16="http://schemas.microsoft.com/office/drawing/2014/main" id="{165D7F3F-56DE-479B-9DFF-D7235C7761A1}"/>
              </a:ext>
            </a:extLst>
          </p:cNvPr>
          <p:cNvSpPr txBox="1"/>
          <p:nvPr/>
        </p:nvSpPr>
        <p:spPr>
          <a:xfrm>
            <a:off x="605404" y="4789786"/>
            <a:ext cx="737825" cy="421614"/>
          </a:xfrm>
          <a:prstGeom prst="rect">
            <a:avLst/>
          </a:prstGeom>
          <a:noFill/>
        </p:spPr>
        <p:txBody>
          <a:bodyPr wrap="none" rtlCol="0" anchor="ctr" anchorCtr="0">
            <a:spAutoFit/>
          </a:bodyPr>
          <a:lstStyle/>
          <a:p>
            <a:pPr algn="r"/>
            <a:r>
              <a:rPr kumimoji="1" lang="ja-JP" altLang="en-US" b="1" dirty="0"/>
              <a:t>通常</a:t>
            </a:r>
          </a:p>
        </p:txBody>
      </p:sp>
      <p:sp>
        <p:nvSpPr>
          <p:cNvPr id="76" name="テキスト ボックス 75">
            <a:extLst>
              <a:ext uri="{FF2B5EF4-FFF2-40B4-BE49-F238E27FC236}">
                <a16:creationId xmlns:a16="http://schemas.microsoft.com/office/drawing/2014/main" id="{40E00019-23B5-4820-BA23-B935717F3FF0}"/>
              </a:ext>
            </a:extLst>
          </p:cNvPr>
          <p:cNvSpPr txBox="1"/>
          <p:nvPr/>
        </p:nvSpPr>
        <p:spPr>
          <a:xfrm>
            <a:off x="4812791" y="4789786"/>
            <a:ext cx="1001334" cy="421614"/>
          </a:xfrm>
          <a:prstGeom prst="rect">
            <a:avLst/>
          </a:prstGeom>
          <a:noFill/>
        </p:spPr>
        <p:txBody>
          <a:bodyPr wrap="none" rtlCol="0" anchor="ctr" anchorCtr="0">
            <a:spAutoFit/>
          </a:bodyPr>
          <a:lstStyle/>
          <a:p>
            <a:pPr algn="r"/>
            <a:r>
              <a:rPr kumimoji="1" lang="ja-JP" altLang="en-US" b="1" dirty="0"/>
              <a:t>糖尿病</a:t>
            </a:r>
          </a:p>
        </p:txBody>
      </p:sp>
      <p:sp>
        <p:nvSpPr>
          <p:cNvPr id="81" name="スライド番号プレースホルダー 80">
            <a:extLst>
              <a:ext uri="{FF2B5EF4-FFF2-40B4-BE49-F238E27FC236}">
                <a16:creationId xmlns:a16="http://schemas.microsoft.com/office/drawing/2014/main" id="{9BC0302F-F9A6-4FC9-BA83-1913F17A0B80}"/>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4</a:t>
            </a:fld>
            <a:endParaRPr lang="en-US" dirty="0"/>
          </a:p>
        </p:txBody>
      </p:sp>
    </p:spTree>
    <p:extLst>
      <p:ext uri="{BB962C8B-B14F-4D97-AF65-F5344CB8AC3E}">
        <p14:creationId xmlns:p14="http://schemas.microsoft.com/office/powerpoint/2010/main" val="51026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9506"/>
            <a:ext cx="8229600" cy="980728"/>
          </a:xfrm>
        </p:spPr>
        <p:txBody>
          <a:bodyPr>
            <a:normAutofit fontScale="90000"/>
          </a:bodyPr>
          <a:lstStyle/>
          <a:p>
            <a:pPr algn="l"/>
            <a:br>
              <a:rPr lang="en-US" altLang="ja-JP" sz="2400" dirty="0">
                <a:solidFill>
                  <a:prstClr val="black"/>
                </a:solidFill>
              </a:rPr>
            </a:br>
            <a:r>
              <a:rPr lang="ja-JP" altLang="en-US" sz="4000" dirty="0">
                <a:solidFill>
                  <a:prstClr val="black"/>
                </a:solidFill>
              </a:rPr>
              <a:t>はじめよう糖尿病治療！</a:t>
            </a:r>
            <a:br>
              <a:rPr lang="en-US" altLang="ja-JP" sz="4000" dirty="0">
                <a:solidFill>
                  <a:prstClr val="black"/>
                </a:solidFill>
              </a:rPr>
            </a:br>
            <a:r>
              <a:rPr lang="ja-JP" altLang="en-US" sz="3100" dirty="0">
                <a:solidFill>
                  <a:prstClr val="black"/>
                </a:solidFill>
              </a:rPr>
              <a:t>正しく学ぼう！イラストでわかる糖尿病 編</a:t>
            </a:r>
            <a:endParaRPr lang="ja-JP" altLang="en-US" sz="3100" dirty="0"/>
          </a:p>
        </p:txBody>
      </p:sp>
      <p:pic>
        <p:nvPicPr>
          <p:cNvPr id="8" name="図 7" descr="dso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6484" y="5805264"/>
            <a:ext cx="3528392" cy="443116"/>
          </a:xfrm>
          <a:prstGeom prst="rect">
            <a:avLst/>
          </a:prstGeom>
        </p:spPr>
      </p:pic>
      <p:sp>
        <p:nvSpPr>
          <p:cNvPr id="3" name="スライド番号プレースホルダー 2">
            <a:extLst>
              <a:ext uri="{FF2B5EF4-FFF2-40B4-BE49-F238E27FC236}">
                <a16:creationId xmlns:a16="http://schemas.microsoft.com/office/drawing/2014/main" id="{67576898-9195-449D-8A78-E0BB016690AB}"/>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5</a:t>
            </a:fld>
            <a:endParaRPr lang="en-US" dirty="0"/>
          </a:p>
        </p:txBody>
      </p:sp>
      <p:pic>
        <p:nvPicPr>
          <p:cNvPr id="4" name="図 3">
            <a:extLst>
              <a:ext uri="{FF2B5EF4-FFF2-40B4-BE49-F238E27FC236}">
                <a16:creationId xmlns:a16="http://schemas.microsoft.com/office/drawing/2014/main" id="{C5502BE2-86BA-4BA4-8FC5-001FB4A201D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
                    </a14:imgEffect>
                  </a14:imgLayer>
                </a14:imgProps>
              </a:ext>
            </a:extLst>
          </a:blip>
          <a:stretch>
            <a:fillRect/>
          </a:stretch>
        </p:blipFill>
        <p:spPr>
          <a:xfrm>
            <a:off x="3152840" y="1538300"/>
            <a:ext cx="2856945" cy="4028358"/>
          </a:xfrm>
          <a:prstGeom prst="rect">
            <a:avLst/>
          </a:prstGeom>
          <a:ln>
            <a:solidFill>
              <a:schemeClr val="bg1">
                <a:lumMod val="50000"/>
              </a:schemeClr>
            </a:solidFill>
          </a:ln>
        </p:spPr>
      </p:pic>
    </p:spTree>
    <p:extLst>
      <p:ext uri="{BB962C8B-B14F-4D97-AF65-F5344CB8AC3E}">
        <p14:creationId xmlns:p14="http://schemas.microsoft.com/office/powerpoint/2010/main" val="2009003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F65AE99-1192-4D9B-ADAB-5659B0E09C1B}"/>
              </a:ext>
            </a:extLst>
          </p:cNvPr>
          <p:cNvSpPr>
            <a:spLocks noGrp="1"/>
          </p:cNvSpPr>
          <p:nvPr>
            <p:ph type="title"/>
          </p:nvPr>
        </p:nvSpPr>
        <p:spPr/>
        <p:txBody>
          <a:bodyPr/>
          <a:lstStyle/>
          <a:p>
            <a:r>
              <a:rPr lang="ja-JP" altLang="en-US" dirty="0"/>
              <a:t>何が原因で糖尿病になるのですか？</a:t>
            </a:r>
          </a:p>
        </p:txBody>
      </p:sp>
      <p:sp>
        <p:nvSpPr>
          <p:cNvPr id="16" name="四角形: 角を丸くする 15">
            <a:extLst>
              <a:ext uri="{FF2B5EF4-FFF2-40B4-BE49-F238E27FC236}">
                <a16:creationId xmlns:a16="http://schemas.microsoft.com/office/drawing/2014/main" id="{A71D4996-E244-4BCD-830E-34887257A169}"/>
              </a:ext>
            </a:extLst>
          </p:cNvPr>
          <p:cNvSpPr/>
          <p:nvPr/>
        </p:nvSpPr>
        <p:spPr>
          <a:xfrm>
            <a:off x="4346168" y="2819546"/>
            <a:ext cx="451664"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b="1" dirty="0">
                <a:solidFill>
                  <a:schemeClr val="tx1"/>
                </a:solidFill>
              </a:rPr>
              <a:t>＋</a:t>
            </a:r>
            <a:endParaRPr kumimoji="1" lang="en-US" altLang="ja-JP" b="1" dirty="0">
              <a:solidFill>
                <a:schemeClr val="tx1"/>
              </a:solidFill>
            </a:endParaRPr>
          </a:p>
        </p:txBody>
      </p:sp>
      <p:sp>
        <p:nvSpPr>
          <p:cNvPr id="13" name="四角形: 角を丸くする 12">
            <a:extLst>
              <a:ext uri="{FF2B5EF4-FFF2-40B4-BE49-F238E27FC236}">
                <a16:creationId xmlns:a16="http://schemas.microsoft.com/office/drawing/2014/main" id="{65D4FD92-76CB-43EF-939A-0D52A3155A6B}"/>
              </a:ext>
            </a:extLst>
          </p:cNvPr>
          <p:cNvSpPr/>
          <p:nvPr/>
        </p:nvSpPr>
        <p:spPr>
          <a:xfrm>
            <a:off x="612000" y="3534373"/>
            <a:ext cx="7920000" cy="2392541"/>
          </a:xfrm>
          <a:prstGeom prst="roundRect">
            <a:avLst>
              <a:gd name="adj" fmla="val 9822"/>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 tIns="72000" rIns="252000" rtlCol="0" anchor="t" anchorCtr="0"/>
          <a:lstStyle/>
          <a:p>
            <a:endParaRPr lang="ja-JP" altLang="en-US" b="1">
              <a:solidFill>
                <a:schemeClr val="tx1"/>
              </a:solidFill>
            </a:endParaRPr>
          </a:p>
        </p:txBody>
      </p:sp>
      <p:sp>
        <p:nvSpPr>
          <p:cNvPr id="12" name="四角形: 角を丸くする 11">
            <a:extLst>
              <a:ext uri="{FF2B5EF4-FFF2-40B4-BE49-F238E27FC236}">
                <a16:creationId xmlns:a16="http://schemas.microsoft.com/office/drawing/2014/main" id="{C69C8A04-C0BE-41A5-969F-7326C3757A69}"/>
              </a:ext>
            </a:extLst>
          </p:cNvPr>
          <p:cNvSpPr/>
          <p:nvPr/>
        </p:nvSpPr>
        <p:spPr>
          <a:xfrm>
            <a:off x="1520493" y="5352160"/>
            <a:ext cx="1639186" cy="389348"/>
          </a:xfrm>
          <a:prstGeom prst="roundRect">
            <a:avLst/>
          </a:prstGeom>
          <a:solidFill>
            <a:srgbClr val="F7B155"/>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kumimoji="1" lang="ja-JP" altLang="en-US" b="1" dirty="0"/>
              <a:t>ストレス</a:t>
            </a:r>
          </a:p>
        </p:txBody>
      </p:sp>
      <p:sp>
        <p:nvSpPr>
          <p:cNvPr id="15" name="四角形: 角を丸くする 14">
            <a:extLst>
              <a:ext uri="{FF2B5EF4-FFF2-40B4-BE49-F238E27FC236}">
                <a16:creationId xmlns:a16="http://schemas.microsoft.com/office/drawing/2014/main" id="{92686260-BED7-420B-BAA8-2B692C27936B}"/>
              </a:ext>
            </a:extLst>
          </p:cNvPr>
          <p:cNvSpPr/>
          <p:nvPr/>
        </p:nvSpPr>
        <p:spPr>
          <a:xfrm>
            <a:off x="3752407" y="2334312"/>
            <a:ext cx="1639186" cy="39849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kumimoji="1" lang="ja-JP" altLang="en-US" b="1" dirty="0">
                <a:solidFill>
                  <a:schemeClr val="tx1"/>
                </a:solidFill>
              </a:rPr>
              <a:t>遺伝的要因</a:t>
            </a:r>
            <a:endParaRPr kumimoji="1" lang="en-US" altLang="ja-JP" b="1" dirty="0">
              <a:solidFill>
                <a:schemeClr val="tx1"/>
              </a:solidFill>
            </a:endParaRPr>
          </a:p>
        </p:txBody>
      </p:sp>
      <p:sp>
        <p:nvSpPr>
          <p:cNvPr id="17" name="四角形: 角を丸くする 16">
            <a:extLst>
              <a:ext uri="{FF2B5EF4-FFF2-40B4-BE49-F238E27FC236}">
                <a16:creationId xmlns:a16="http://schemas.microsoft.com/office/drawing/2014/main" id="{F521CF3F-1B61-43C3-9320-221A34C1BBEE}"/>
              </a:ext>
            </a:extLst>
          </p:cNvPr>
          <p:cNvSpPr/>
          <p:nvPr/>
        </p:nvSpPr>
        <p:spPr>
          <a:xfrm>
            <a:off x="3159063" y="3350754"/>
            <a:ext cx="2825875" cy="39849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kumimoji="1" lang="ja-JP" altLang="en-US" b="1" dirty="0">
                <a:solidFill>
                  <a:schemeClr val="tx1"/>
                </a:solidFill>
              </a:rPr>
              <a:t>生活習慣、環境</a:t>
            </a:r>
            <a:endParaRPr kumimoji="1" lang="en-US" altLang="ja-JP" b="1" dirty="0">
              <a:solidFill>
                <a:schemeClr val="tx1"/>
              </a:solidFill>
            </a:endParaRPr>
          </a:p>
        </p:txBody>
      </p:sp>
      <p:sp>
        <p:nvSpPr>
          <p:cNvPr id="19" name="四角形: 角を丸くする 18">
            <a:extLst>
              <a:ext uri="{FF2B5EF4-FFF2-40B4-BE49-F238E27FC236}">
                <a16:creationId xmlns:a16="http://schemas.microsoft.com/office/drawing/2014/main" id="{2B8428A8-E889-4C41-B229-2200B51007D2}"/>
              </a:ext>
            </a:extLst>
          </p:cNvPr>
          <p:cNvSpPr/>
          <p:nvPr/>
        </p:nvSpPr>
        <p:spPr>
          <a:xfrm>
            <a:off x="4928431" y="5352160"/>
            <a:ext cx="1639186" cy="389348"/>
          </a:xfrm>
          <a:prstGeom prst="roundRect">
            <a:avLst/>
          </a:prstGeom>
          <a:solidFill>
            <a:srgbClr val="F7B155"/>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kumimoji="1" lang="ja-JP" altLang="en-US" b="1" dirty="0"/>
              <a:t>生活の偏り</a:t>
            </a:r>
          </a:p>
        </p:txBody>
      </p:sp>
      <p:sp>
        <p:nvSpPr>
          <p:cNvPr id="7" name="正方形/長方形 6">
            <a:extLst>
              <a:ext uri="{FF2B5EF4-FFF2-40B4-BE49-F238E27FC236}">
                <a16:creationId xmlns:a16="http://schemas.microsoft.com/office/drawing/2014/main" id="{A8E60329-B931-4DD1-8746-22C16554E6AA}"/>
              </a:ext>
            </a:extLst>
          </p:cNvPr>
          <p:cNvSpPr/>
          <p:nvPr/>
        </p:nvSpPr>
        <p:spPr>
          <a:xfrm>
            <a:off x="1400629" y="1304346"/>
            <a:ext cx="7344000" cy="924420"/>
          </a:xfrm>
          <a:prstGeom prst="rect">
            <a:avLst/>
          </a:prstGeom>
        </p:spPr>
        <p:txBody>
          <a:bodyPr wrap="square" lIns="90000" tIns="46800" rIns="90000" anchor="ctr" anchorCtr="0">
            <a:spAutoFit/>
          </a:bodyPr>
          <a:lstStyle/>
          <a:p>
            <a:r>
              <a:rPr lang="ja-JP" altLang="en-US" b="1" dirty="0"/>
              <a:t>糖尿病になりやすい体質（遺伝的要因）に加え、</a:t>
            </a:r>
          </a:p>
          <a:p>
            <a:r>
              <a:rPr lang="ja-JP" altLang="en-US" b="1" dirty="0"/>
              <a:t>生活習慣（食生活の偏り、運動不足）や環境（ストレス）</a:t>
            </a:r>
            <a:endParaRPr lang="en-US" altLang="ja-JP" b="1" dirty="0"/>
          </a:p>
          <a:p>
            <a:r>
              <a:rPr lang="ja-JP" altLang="en-US" b="1" dirty="0"/>
              <a:t>などの要因で糖尿病になることがわかっています。</a:t>
            </a:r>
          </a:p>
        </p:txBody>
      </p:sp>
      <p:pic>
        <p:nvPicPr>
          <p:cNvPr id="4" name="図 3">
            <a:extLst>
              <a:ext uri="{FF2B5EF4-FFF2-40B4-BE49-F238E27FC236}">
                <a16:creationId xmlns:a16="http://schemas.microsoft.com/office/drawing/2014/main" id="{6CE698E0-AFC5-4210-9C16-14624FDA54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302" y="1263515"/>
            <a:ext cx="1002826" cy="1006082"/>
          </a:xfrm>
          <a:prstGeom prst="ellipse">
            <a:avLst/>
          </a:prstGeom>
          <a:ln w="28575">
            <a:solidFill>
              <a:srgbClr val="F18D00"/>
            </a:solidFill>
          </a:ln>
        </p:spPr>
      </p:pic>
      <p:pic>
        <p:nvPicPr>
          <p:cNvPr id="9" name="図 8">
            <a:extLst>
              <a:ext uri="{FF2B5EF4-FFF2-40B4-BE49-F238E27FC236}">
                <a16:creationId xmlns:a16="http://schemas.microsoft.com/office/drawing/2014/main" id="{BEE109EE-673D-4498-9312-0EBAAF4420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2706"/>
          <a:stretch/>
        </p:blipFill>
        <p:spPr>
          <a:xfrm>
            <a:off x="1743725" y="3799294"/>
            <a:ext cx="1192723" cy="1430088"/>
          </a:xfrm>
          <a:prstGeom prst="rect">
            <a:avLst/>
          </a:prstGeom>
        </p:spPr>
      </p:pic>
      <p:sp>
        <p:nvSpPr>
          <p:cNvPr id="20" name="スライド番号プレースホルダー 19">
            <a:extLst>
              <a:ext uri="{FF2B5EF4-FFF2-40B4-BE49-F238E27FC236}">
                <a16:creationId xmlns:a16="http://schemas.microsoft.com/office/drawing/2014/main" id="{295E2C96-B319-44C3-9921-21D9C837A16A}"/>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6</a:t>
            </a:fld>
            <a:endParaRPr lang="en-US" dirty="0"/>
          </a:p>
        </p:txBody>
      </p:sp>
      <p:pic>
        <p:nvPicPr>
          <p:cNvPr id="22" name="図 21">
            <a:extLst>
              <a:ext uri="{FF2B5EF4-FFF2-40B4-BE49-F238E27FC236}">
                <a16:creationId xmlns:a16="http://schemas.microsoft.com/office/drawing/2014/main" id="{25F2D68C-6599-4EA5-A878-390922CEB9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7150" y="4146540"/>
            <a:ext cx="3761748" cy="1082842"/>
          </a:xfrm>
          <a:prstGeom prst="rect">
            <a:avLst/>
          </a:prstGeom>
        </p:spPr>
      </p:pic>
      <p:sp>
        <p:nvSpPr>
          <p:cNvPr id="14" name="正方形/長方形 13">
            <a:extLst>
              <a:ext uri="{FF2B5EF4-FFF2-40B4-BE49-F238E27FC236}">
                <a16:creationId xmlns:a16="http://schemas.microsoft.com/office/drawing/2014/main" id="{CEE27C61-F992-4C85-A8DD-948A98F5CBB3}"/>
              </a:ext>
            </a:extLst>
          </p:cNvPr>
          <p:cNvSpPr/>
          <p:nvPr/>
        </p:nvSpPr>
        <p:spPr>
          <a:xfrm>
            <a:off x="3153257" y="6642556"/>
            <a:ext cx="5990743" cy="215444"/>
          </a:xfrm>
          <a:prstGeom prst="rect">
            <a:avLst/>
          </a:prstGeom>
        </p:spPr>
        <p:txBody>
          <a:bodyPr wrap="none" anchor="b" anchorCtr="0">
            <a:spAutoFit/>
          </a:bodyPr>
          <a:lstStyle/>
          <a:p>
            <a:pPr algn="r"/>
            <a:r>
              <a:rPr lang="ja-JP" altLang="en-US" sz="800" dirty="0">
                <a:solidFill>
                  <a:srgbClr val="231815"/>
                </a:solidFill>
                <a:latin typeface="KozGoPr6N-Medium"/>
              </a:rPr>
              <a:t>日本糖尿病学会 編・著：患者さんとその家族のための糖尿病治療の手びき</a:t>
            </a:r>
            <a:r>
              <a:rPr lang="en-US" altLang="ja-JP" sz="800" dirty="0">
                <a:solidFill>
                  <a:srgbClr val="231815"/>
                </a:solidFill>
                <a:latin typeface="KozGoPr6N-Medium"/>
              </a:rPr>
              <a:t>2017 </a:t>
            </a:r>
            <a:r>
              <a:rPr lang="ja-JP" altLang="en-US" sz="800" dirty="0">
                <a:solidFill>
                  <a:srgbClr val="231815"/>
                </a:solidFill>
                <a:latin typeface="KozGoPr6N-Medium"/>
              </a:rPr>
              <a:t>改訂第</a:t>
            </a:r>
            <a:r>
              <a:rPr lang="en-US" altLang="ja-JP" sz="800" dirty="0">
                <a:solidFill>
                  <a:srgbClr val="231815"/>
                </a:solidFill>
                <a:latin typeface="KozGoPr6N-Medium"/>
              </a:rPr>
              <a:t>57</a:t>
            </a:r>
            <a:r>
              <a:rPr lang="ja-JP" altLang="en-US" sz="800" dirty="0">
                <a:solidFill>
                  <a:srgbClr val="231815"/>
                </a:solidFill>
                <a:latin typeface="KozGoPr6N-Medium"/>
              </a:rPr>
              <a:t>版</a:t>
            </a:r>
            <a:r>
              <a:rPr lang="en-US" altLang="ja-JP" sz="800" dirty="0">
                <a:solidFill>
                  <a:srgbClr val="231815"/>
                </a:solidFill>
                <a:latin typeface="KozGoPr6N-Medium"/>
              </a:rPr>
              <a:t>, p. 19, </a:t>
            </a:r>
            <a:r>
              <a:rPr lang="ja-JP" altLang="en-US" sz="800" dirty="0">
                <a:solidFill>
                  <a:srgbClr val="231815"/>
                </a:solidFill>
                <a:latin typeface="KozGoPr6N-Medium"/>
              </a:rPr>
              <a:t>日本糖尿病協会・南江堂 </a:t>
            </a:r>
            <a:r>
              <a:rPr lang="en-US" altLang="ja-JP" sz="800" dirty="0">
                <a:solidFill>
                  <a:srgbClr val="231815"/>
                </a:solidFill>
                <a:latin typeface="KozGoPr6N-Medium"/>
              </a:rPr>
              <a:t>2017</a:t>
            </a:r>
            <a:endParaRPr lang="ja-JP" altLang="en-US" dirty="0"/>
          </a:p>
        </p:txBody>
      </p:sp>
    </p:spTree>
    <p:extLst>
      <p:ext uri="{BB962C8B-B14F-4D97-AF65-F5344CB8AC3E}">
        <p14:creationId xmlns:p14="http://schemas.microsoft.com/office/powerpoint/2010/main" val="3861117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9BC5F1E-CE8D-47DC-9150-E1DE04E24166}"/>
              </a:ext>
            </a:extLst>
          </p:cNvPr>
          <p:cNvSpPr>
            <a:spLocks noGrp="1"/>
          </p:cNvSpPr>
          <p:nvPr>
            <p:ph type="title"/>
          </p:nvPr>
        </p:nvSpPr>
        <p:spPr/>
        <p:txBody>
          <a:bodyPr>
            <a:normAutofit fontScale="90000"/>
          </a:bodyPr>
          <a:lstStyle/>
          <a:p>
            <a:r>
              <a:rPr lang="ja-JP" altLang="en-US" dirty="0"/>
              <a:t>糖尿病の人はどのくらいいるのですか？</a:t>
            </a:r>
            <a:endParaRPr kumimoji="1" lang="ja-JP" altLang="en-US" dirty="0"/>
          </a:p>
        </p:txBody>
      </p:sp>
      <p:sp>
        <p:nvSpPr>
          <p:cNvPr id="8" name="正方形/長方形 7">
            <a:extLst>
              <a:ext uri="{FF2B5EF4-FFF2-40B4-BE49-F238E27FC236}">
                <a16:creationId xmlns:a16="http://schemas.microsoft.com/office/drawing/2014/main" id="{74684F8E-EEB2-4F31-9C5D-7F4FAD0120F4}"/>
              </a:ext>
            </a:extLst>
          </p:cNvPr>
          <p:cNvSpPr/>
          <p:nvPr/>
        </p:nvSpPr>
        <p:spPr>
          <a:xfrm>
            <a:off x="3392105" y="6642556"/>
            <a:ext cx="5751895" cy="215444"/>
          </a:xfrm>
          <a:prstGeom prst="rect">
            <a:avLst/>
          </a:prstGeom>
        </p:spPr>
        <p:txBody>
          <a:bodyPr wrap="none" anchor="b" anchorCtr="0">
            <a:spAutoFit/>
          </a:bodyPr>
          <a:lstStyle/>
          <a:p>
            <a:pPr algn="r"/>
            <a:r>
              <a:rPr lang="ja-JP" altLang="en-US" sz="800" dirty="0">
                <a:solidFill>
                  <a:srgbClr val="231815"/>
                </a:solidFill>
                <a:latin typeface="KozGoPr6N-Medium"/>
              </a:rPr>
              <a:t>厚生労働省</a:t>
            </a:r>
            <a:r>
              <a:rPr lang="en-US" altLang="ja-JP" sz="800" dirty="0">
                <a:solidFill>
                  <a:srgbClr val="231815"/>
                </a:solidFill>
                <a:latin typeface="KozGoPr6N-Medium"/>
              </a:rPr>
              <a:t>. </a:t>
            </a:r>
            <a:r>
              <a:rPr lang="ja-JP" altLang="en-US" sz="800" dirty="0">
                <a:solidFill>
                  <a:srgbClr val="231815"/>
                </a:solidFill>
                <a:latin typeface="KozGoPr6N-Medium"/>
              </a:rPr>
              <a:t>平成</a:t>
            </a:r>
            <a:r>
              <a:rPr lang="en-US" altLang="ja-JP" sz="800" dirty="0">
                <a:solidFill>
                  <a:srgbClr val="231815"/>
                </a:solidFill>
                <a:latin typeface="KozGoPr6N-Medium"/>
              </a:rPr>
              <a:t>30</a:t>
            </a:r>
            <a:r>
              <a:rPr lang="ja-JP" altLang="en-US" sz="800" dirty="0">
                <a:solidFill>
                  <a:srgbClr val="231815"/>
                </a:solidFill>
                <a:latin typeface="KozGoPr6N-Medium"/>
              </a:rPr>
              <a:t>年国民健康・栄養調査結果の概要 より作成（</a:t>
            </a:r>
            <a:r>
              <a:rPr lang="en-US" altLang="ja-JP" sz="800" dirty="0">
                <a:solidFill>
                  <a:srgbClr val="231815"/>
                </a:solidFill>
                <a:latin typeface="KozGoPr6N-Medium"/>
              </a:rPr>
              <a:t>https://www.mhlw.go.jp/content/10900000/000615383.pdf</a:t>
            </a:r>
            <a:r>
              <a:rPr lang="ja-JP" altLang="en-US" sz="800" dirty="0">
                <a:solidFill>
                  <a:srgbClr val="231815"/>
                </a:solidFill>
                <a:latin typeface="KozGoPr6N-Medium"/>
              </a:rPr>
              <a:t>）</a:t>
            </a:r>
            <a:endParaRPr lang="ja-JP" altLang="en-US" dirty="0"/>
          </a:p>
        </p:txBody>
      </p:sp>
      <p:sp>
        <p:nvSpPr>
          <p:cNvPr id="11" name="正方形/長方形 10">
            <a:extLst>
              <a:ext uri="{FF2B5EF4-FFF2-40B4-BE49-F238E27FC236}">
                <a16:creationId xmlns:a16="http://schemas.microsoft.com/office/drawing/2014/main" id="{D5B2D293-431A-4147-BF48-04538CF20FB8}"/>
              </a:ext>
            </a:extLst>
          </p:cNvPr>
          <p:cNvSpPr/>
          <p:nvPr/>
        </p:nvSpPr>
        <p:spPr>
          <a:xfrm>
            <a:off x="1400629" y="1304346"/>
            <a:ext cx="7344000" cy="924420"/>
          </a:xfrm>
          <a:prstGeom prst="rect">
            <a:avLst/>
          </a:prstGeom>
        </p:spPr>
        <p:txBody>
          <a:bodyPr wrap="square" lIns="90000" tIns="46800" rIns="90000" anchor="ctr" anchorCtr="0">
            <a:spAutoFit/>
          </a:bodyPr>
          <a:lstStyle/>
          <a:p>
            <a:r>
              <a:rPr lang="en-US" altLang="ja-JP" b="1" dirty="0"/>
              <a:t>2018</a:t>
            </a:r>
            <a:r>
              <a:rPr lang="ja-JP" altLang="en-US" b="1" dirty="0"/>
              <a:t>年度の厚生労働省の調査によると、「</a:t>
            </a:r>
            <a:r>
              <a:rPr lang="en-US" altLang="ja-JP" b="1" dirty="0"/>
              <a:t>20</a:t>
            </a:r>
            <a:r>
              <a:rPr lang="ja-JP" altLang="en-US" b="1" dirty="0"/>
              <a:t>歳以上で糖尿病が強く疑われる者」の割合は</a:t>
            </a:r>
            <a:r>
              <a:rPr lang="ja-JP" altLang="en-US" b="1" u="sng" dirty="0"/>
              <a:t>男性</a:t>
            </a:r>
            <a:r>
              <a:rPr lang="en-US" altLang="ja-JP" b="1" u="sng" dirty="0"/>
              <a:t>18.7</a:t>
            </a:r>
            <a:r>
              <a:rPr lang="ja-JP" altLang="en-US" b="1" u="sng" dirty="0"/>
              <a:t>％、女性 </a:t>
            </a:r>
            <a:r>
              <a:rPr lang="en-US" altLang="ja-JP" b="1" u="sng" dirty="0"/>
              <a:t>9.3</a:t>
            </a:r>
            <a:r>
              <a:rPr lang="ja-JP" altLang="en-US" b="1" u="sng" dirty="0"/>
              <a:t>％</a:t>
            </a:r>
            <a:r>
              <a:rPr lang="ja-JP" altLang="en-US" b="1" dirty="0"/>
              <a:t>でした。</a:t>
            </a:r>
          </a:p>
          <a:p>
            <a:r>
              <a:rPr lang="ja-JP" altLang="en-US" b="1" dirty="0"/>
              <a:t>思ったより多いのではないでしょうか？</a:t>
            </a:r>
          </a:p>
        </p:txBody>
      </p:sp>
      <p:pic>
        <p:nvPicPr>
          <p:cNvPr id="12" name="図 11">
            <a:extLst>
              <a:ext uri="{FF2B5EF4-FFF2-40B4-BE49-F238E27FC236}">
                <a16:creationId xmlns:a16="http://schemas.microsoft.com/office/drawing/2014/main" id="{106F6886-27A1-401E-8B68-6B8B5CCA0E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302" y="1263515"/>
            <a:ext cx="1002826" cy="1006082"/>
          </a:xfrm>
          <a:prstGeom prst="ellipse">
            <a:avLst/>
          </a:prstGeom>
          <a:ln w="28575">
            <a:solidFill>
              <a:srgbClr val="F18D00"/>
            </a:solidFill>
          </a:ln>
        </p:spPr>
      </p:pic>
      <p:grpSp>
        <p:nvGrpSpPr>
          <p:cNvPr id="63" name="グループ化 62">
            <a:extLst>
              <a:ext uri="{FF2B5EF4-FFF2-40B4-BE49-F238E27FC236}">
                <a16:creationId xmlns:a16="http://schemas.microsoft.com/office/drawing/2014/main" id="{A5F12AA7-E7BE-47DA-8DE5-EA4B0F6E65DD}"/>
              </a:ext>
            </a:extLst>
          </p:cNvPr>
          <p:cNvGrpSpPr/>
          <p:nvPr/>
        </p:nvGrpSpPr>
        <p:grpSpPr>
          <a:xfrm>
            <a:off x="1177349" y="3209570"/>
            <a:ext cx="6789302" cy="2636433"/>
            <a:chOff x="1174133" y="3209570"/>
            <a:chExt cx="6789302" cy="2636433"/>
          </a:xfrm>
        </p:grpSpPr>
        <p:grpSp>
          <p:nvGrpSpPr>
            <p:cNvPr id="61" name="グループ化 60">
              <a:extLst>
                <a:ext uri="{FF2B5EF4-FFF2-40B4-BE49-F238E27FC236}">
                  <a16:creationId xmlns:a16="http://schemas.microsoft.com/office/drawing/2014/main" id="{488FF5C3-CAAC-4F32-904C-197DCF0F4385}"/>
                </a:ext>
              </a:extLst>
            </p:cNvPr>
            <p:cNvGrpSpPr/>
            <p:nvPr/>
          </p:nvGrpSpPr>
          <p:grpSpPr>
            <a:xfrm>
              <a:off x="1174133" y="3209570"/>
              <a:ext cx="3112652" cy="2636433"/>
              <a:chOff x="9350375" y="3293960"/>
              <a:chExt cx="1555750" cy="1317728"/>
            </a:xfrm>
          </p:grpSpPr>
          <p:grpSp>
            <p:nvGrpSpPr>
              <p:cNvPr id="59" name="グループ化 58">
                <a:extLst>
                  <a:ext uri="{FF2B5EF4-FFF2-40B4-BE49-F238E27FC236}">
                    <a16:creationId xmlns:a16="http://schemas.microsoft.com/office/drawing/2014/main" id="{7BD8432C-4B48-4B3E-96CD-DEA00CE8B601}"/>
                  </a:ext>
                </a:extLst>
              </p:cNvPr>
              <p:cNvGrpSpPr/>
              <p:nvPr/>
            </p:nvGrpSpPr>
            <p:grpSpPr>
              <a:xfrm>
                <a:off x="9369425" y="3552825"/>
                <a:ext cx="1520826" cy="1058863"/>
                <a:chOff x="9369425" y="3552825"/>
                <a:chExt cx="1520826" cy="1058863"/>
              </a:xfrm>
            </p:grpSpPr>
            <p:sp>
              <p:nvSpPr>
                <p:cNvPr id="17" name="Oval 5">
                  <a:extLst>
                    <a:ext uri="{FF2B5EF4-FFF2-40B4-BE49-F238E27FC236}">
                      <a16:creationId xmlns:a16="http://schemas.microsoft.com/office/drawing/2014/main" id="{F5563658-AB8E-46CD-A4B9-699B6F4F4112}"/>
                    </a:ext>
                  </a:extLst>
                </p:cNvPr>
                <p:cNvSpPr>
                  <a:spLocks noChangeArrowheads="1"/>
                </p:cNvSpPr>
                <p:nvPr/>
              </p:nvSpPr>
              <p:spPr bwMode="auto">
                <a:xfrm>
                  <a:off x="9453563" y="3552825"/>
                  <a:ext cx="107950" cy="10953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a:extLst>
                    <a:ext uri="{FF2B5EF4-FFF2-40B4-BE49-F238E27FC236}">
                      <a16:creationId xmlns:a16="http://schemas.microsoft.com/office/drawing/2014/main" id="{49ABC3E0-0022-4A30-9A5D-FBFE2891DA3E}"/>
                    </a:ext>
                  </a:extLst>
                </p:cNvPr>
                <p:cNvSpPr>
                  <a:spLocks/>
                </p:cNvSpPr>
                <p:nvPr/>
              </p:nvSpPr>
              <p:spPr bwMode="auto">
                <a:xfrm>
                  <a:off x="9369425" y="3665538"/>
                  <a:ext cx="274638" cy="357188"/>
                </a:xfrm>
                <a:custGeom>
                  <a:avLst/>
                  <a:gdLst>
                    <a:gd name="T0" fmla="*/ 66 w 86"/>
                    <a:gd name="T1" fmla="*/ 8 h 111"/>
                    <a:gd name="T2" fmla="*/ 55 w 86"/>
                    <a:gd name="T3" fmla="*/ 0 h 111"/>
                    <a:gd name="T4" fmla="*/ 43 w 86"/>
                    <a:gd name="T5" fmla="*/ 0 h 111"/>
                    <a:gd name="T6" fmla="*/ 43 w 86"/>
                    <a:gd name="T7" fmla="*/ 0 h 111"/>
                    <a:gd name="T8" fmla="*/ 30 w 86"/>
                    <a:gd name="T9" fmla="*/ 0 h 111"/>
                    <a:gd name="T10" fmla="*/ 20 w 86"/>
                    <a:gd name="T11" fmla="*/ 8 h 111"/>
                    <a:gd name="T12" fmla="*/ 0 w 86"/>
                    <a:gd name="T13" fmla="*/ 51 h 111"/>
                    <a:gd name="T14" fmla="*/ 4 w 86"/>
                    <a:gd name="T15" fmla="*/ 55 h 111"/>
                    <a:gd name="T16" fmla="*/ 12 w 86"/>
                    <a:gd name="T17" fmla="*/ 51 h 111"/>
                    <a:gd name="T18" fmla="*/ 23 w 86"/>
                    <a:gd name="T19" fmla="*/ 23 h 111"/>
                    <a:gd name="T20" fmla="*/ 23 w 86"/>
                    <a:gd name="T21" fmla="*/ 104 h 111"/>
                    <a:gd name="T22" fmla="*/ 32 w 86"/>
                    <a:gd name="T23" fmla="*/ 110 h 111"/>
                    <a:gd name="T24" fmla="*/ 40 w 86"/>
                    <a:gd name="T25" fmla="*/ 104 h 111"/>
                    <a:gd name="T26" fmla="*/ 40 w 86"/>
                    <a:gd name="T27" fmla="*/ 58 h 111"/>
                    <a:gd name="T28" fmla="*/ 43 w 86"/>
                    <a:gd name="T29" fmla="*/ 58 h 111"/>
                    <a:gd name="T30" fmla="*/ 43 w 86"/>
                    <a:gd name="T31" fmla="*/ 58 h 111"/>
                    <a:gd name="T32" fmla="*/ 45 w 86"/>
                    <a:gd name="T33" fmla="*/ 58 h 111"/>
                    <a:gd name="T34" fmla="*/ 45 w 86"/>
                    <a:gd name="T35" fmla="*/ 104 h 111"/>
                    <a:gd name="T36" fmla="*/ 53 w 86"/>
                    <a:gd name="T37" fmla="*/ 110 h 111"/>
                    <a:gd name="T38" fmla="*/ 62 w 86"/>
                    <a:gd name="T39" fmla="*/ 104 h 111"/>
                    <a:gd name="T40" fmla="*/ 62 w 86"/>
                    <a:gd name="T41" fmla="*/ 23 h 111"/>
                    <a:gd name="T42" fmla="*/ 73 w 86"/>
                    <a:gd name="T43" fmla="*/ 51 h 111"/>
                    <a:gd name="T44" fmla="*/ 81 w 86"/>
                    <a:gd name="T45" fmla="*/ 55 h 111"/>
                    <a:gd name="T46" fmla="*/ 86 w 86"/>
                    <a:gd name="T47" fmla="*/ 51 h 111"/>
                    <a:gd name="T48" fmla="*/ 66 w 86"/>
                    <a:gd name="T4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1">
                      <a:moveTo>
                        <a:pt x="66" y="8"/>
                      </a:moveTo>
                      <a:cubicBezTo>
                        <a:pt x="66" y="8"/>
                        <a:pt x="60" y="2"/>
                        <a:pt x="55" y="0"/>
                      </a:cubicBezTo>
                      <a:cubicBezTo>
                        <a:pt x="43" y="0"/>
                        <a:pt x="43" y="0"/>
                        <a:pt x="43" y="0"/>
                      </a:cubicBezTo>
                      <a:cubicBezTo>
                        <a:pt x="43" y="0"/>
                        <a:pt x="43" y="0"/>
                        <a:pt x="43" y="0"/>
                      </a:cubicBezTo>
                      <a:cubicBezTo>
                        <a:pt x="30" y="0"/>
                        <a:pt x="30" y="0"/>
                        <a:pt x="30" y="0"/>
                      </a:cubicBezTo>
                      <a:cubicBezTo>
                        <a:pt x="25" y="2"/>
                        <a:pt x="20" y="8"/>
                        <a:pt x="20" y="8"/>
                      </a:cubicBezTo>
                      <a:cubicBezTo>
                        <a:pt x="1" y="26"/>
                        <a:pt x="0" y="51"/>
                        <a:pt x="0" y="51"/>
                      </a:cubicBezTo>
                      <a:cubicBezTo>
                        <a:pt x="1" y="56"/>
                        <a:pt x="4" y="55"/>
                        <a:pt x="4" y="55"/>
                      </a:cubicBezTo>
                      <a:cubicBezTo>
                        <a:pt x="10" y="57"/>
                        <a:pt x="12" y="51"/>
                        <a:pt x="12" y="51"/>
                      </a:cubicBezTo>
                      <a:cubicBezTo>
                        <a:pt x="15" y="32"/>
                        <a:pt x="23" y="23"/>
                        <a:pt x="23" y="23"/>
                      </a:cubicBezTo>
                      <a:cubicBezTo>
                        <a:pt x="23" y="104"/>
                        <a:pt x="23" y="104"/>
                        <a:pt x="23" y="104"/>
                      </a:cubicBezTo>
                      <a:cubicBezTo>
                        <a:pt x="26" y="111"/>
                        <a:pt x="32" y="110"/>
                        <a:pt x="32" y="110"/>
                      </a:cubicBezTo>
                      <a:cubicBezTo>
                        <a:pt x="38" y="110"/>
                        <a:pt x="40" y="104"/>
                        <a:pt x="40" y="104"/>
                      </a:cubicBezTo>
                      <a:cubicBezTo>
                        <a:pt x="40" y="58"/>
                        <a:pt x="40" y="58"/>
                        <a:pt x="40" y="58"/>
                      </a:cubicBezTo>
                      <a:cubicBezTo>
                        <a:pt x="43" y="58"/>
                        <a:pt x="43" y="58"/>
                        <a:pt x="43" y="58"/>
                      </a:cubicBezTo>
                      <a:cubicBezTo>
                        <a:pt x="43" y="58"/>
                        <a:pt x="43" y="58"/>
                        <a:pt x="43" y="58"/>
                      </a:cubicBezTo>
                      <a:cubicBezTo>
                        <a:pt x="45" y="58"/>
                        <a:pt x="45" y="58"/>
                        <a:pt x="45" y="58"/>
                      </a:cubicBezTo>
                      <a:cubicBezTo>
                        <a:pt x="45" y="104"/>
                        <a:pt x="45" y="104"/>
                        <a:pt x="45" y="104"/>
                      </a:cubicBezTo>
                      <a:cubicBezTo>
                        <a:pt x="45" y="104"/>
                        <a:pt x="47" y="110"/>
                        <a:pt x="53" y="110"/>
                      </a:cubicBezTo>
                      <a:cubicBezTo>
                        <a:pt x="53" y="110"/>
                        <a:pt x="59" y="111"/>
                        <a:pt x="62" y="104"/>
                      </a:cubicBezTo>
                      <a:cubicBezTo>
                        <a:pt x="62" y="23"/>
                        <a:pt x="62" y="23"/>
                        <a:pt x="62" y="23"/>
                      </a:cubicBezTo>
                      <a:cubicBezTo>
                        <a:pt x="62" y="23"/>
                        <a:pt x="70" y="32"/>
                        <a:pt x="73" y="51"/>
                      </a:cubicBezTo>
                      <a:cubicBezTo>
                        <a:pt x="73" y="51"/>
                        <a:pt x="75" y="57"/>
                        <a:pt x="81" y="55"/>
                      </a:cubicBezTo>
                      <a:cubicBezTo>
                        <a:pt x="81" y="55"/>
                        <a:pt x="84" y="56"/>
                        <a:pt x="86" y="51"/>
                      </a:cubicBezTo>
                      <a:cubicBezTo>
                        <a:pt x="86" y="51"/>
                        <a:pt x="84" y="26"/>
                        <a:pt x="66" y="8"/>
                      </a:cubicBezTo>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Oval 7">
                  <a:extLst>
                    <a:ext uri="{FF2B5EF4-FFF2-40B4-BE49-F238E27FC236}">
                      <a16:creationId xmlns:a16="http://schemas.microsoft.com/office/drawing/2014/main" id="{5137A252-76F0-4225-A529-A5565D03EC3F}"/>
                    </a:ext>
                  </a:extLst>
                </p:cNvPr>
                <p:cNvSpPr>
                  <a:spLocks noChangeArrowheads="1"/>
                </p:cNvSpPr>
                <p:nvPr/>
              </p:nvSpPr>
              <p:spPr bwMode="auto">
                <a:xfrm>
                  <a:off x="9763125" y="3552825"/>
                  <a:ext cx="107950" cy="10953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a:extLst>
                    <a:ext uri="{FF2B5EF4-FFF2-40B4-BE49-F238E27FC236}">
                      <a16:creationId xmlns:a16="http://schemas.microsoft.com/office/drawing/2014/main" id="{664A1680-7B66-4864-B6EE-2725ABAD4EC4}"/>
                    </a:ext>
                  </a:extLst>
                </p:cNvPr>
                <p:cNvSpPr>
                  <a:spLocks/>
                </p:cNvSpPr>
                <p:nvPr/>
              </p:nvSpPr>
              <p:spPr bwMode="auto">
                <a:xfrm>
                  <a:off x="9678988" y="3665538"/>
                  <a:ext cx="276225" cy="357188"/>
                </a:xfrm>
                <a:custGeom>
                  <a:avLst/>
                  <a:gdLst>
                    <a:gd name="T0" fmla="*/ 66 w 86"/>
                    <a:gd name="T1" fmla="*/ 8 h 111"/>
                    <a:gd name="T2" fmla="*/ 55 w 86"/>
                    <a:gd name="T3" fmla="*/ 0 h 111"/>
                    <a:gd name="T4" fmla="*/ 43 w 86"/>
                    <a:gd name="T5" fmla="*/ 0 h 111"/>
                    <a:gd name="T6" fmla="*/ 43 w 86"/>
                    <a:gd name="T7" fmla="*/ 0 h 111"/>
                    <a:gd name="T8" fmla="*/ 31 w 86"/>
                    <a:gd name="T9" fmla="*/ 0 h 111"/>
                    <a:gd name="T10" fmla="*/ 20 w 86"/>
                    <a:gd name="T11" fmla="*/ 8 h 111"/>
                    <a:gd name="T12" fmla="*/ 0 w 86"/>
                    <a:gd name="T13" fmla="*/ 51 h 111"/>
                    <a:gd name="T14" fmla="*/ 5 w 86"/>
                    <a:gd name="T15" fmla="*/ 55 h 111"/>
                    <a:gd name="T16" fmla="*/ 12 w 86"/>
                    <a:gd name="T17" fmla="*/ 51 h 111"/>
                    <a:gd name="T18" fmla="*/ 24 w 86"/>
                    <a:gd name="T19" fmla="*/ 23 h 111"/>
                    <a:gd name="T20" fmla="*/ 24 w 86"/>
                    <a:gd name="T21" fmla="*/ 104 h 111"/>
                    <a:gd name="T22" fmla="*/ 32 w 86"/>
                    <a:gd name="T23" fmla="*/ 110 h 111"/>
                    <a:gd name="T24" fmla="*/ 40 w 86"/>
                    <a:gd name="T25" fmla="*/ 104 h 111"/>
                    <a:gd name="T26" fmla="*/ 40 w 86"/>
                    <a:gd name="T27" fmla="*/ 58 h 111"/>
                    <a:gd name="T28" fmla="*/ 43 w 86"/>
                    <a:gd name="T29" fmla="*/ 58 h 111"/>
                    <a:gd name="T30" fmla="*/ 43 w 86"/>
                    <a:gd name="T31" fmla="*/ 58 h 111"/>
                    <a:gd name="T32" fmla="*/ 46 w 86"/>
                    <a:gd name="T33" fmla="*/ 58 h 111"/>
                    <a:gd name="T34" fmla="*/ 46 w 86"/>
                    <a:gd name="T35" fmla="*/ 104 h 111"/>
                    <a:gd name="T36" fmla="*/ 54 w 86"/>
                    <a:gd name="T37" fmla="*/ 110 h 111"/>
                    <a:gd name="T38" fmla="*/ 62 w 86"/>
                    <a:gd name="T39" fmla="*/ 104 h 111"/>
                    <a:gd name="T40" fmla="*/ 62 w 86"/>
                    <a:gd name="T41" fmla="*/ 23 h 111"/>
                    <a:gd name="T42" fmla="*/ 74 w 86"/>
                    <a:gd name="T43" fmla="*/ 51 h 111"/>
                    <a:gd name="T44" fmla="*/ 81 w 86"/>
                    <a:gd name="T45" fmla="*/ 55 h 111"/>
                    <a:gd name="T46" fmla="*/ 86 w 86"/>
                    <a:gd name="T47" fmla="*/ 51 h 111"/>
                    <a:gd name="T48" fmla="*/ 66 w 86"/>
                    <a:gd name="T4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1">
                      <a:moveTo>
                        <a:pt x="66" y="8"/>
                      </a:moveTo>
                      <a:cubicBezTo>
                        <a:pt x="66" y="8"/>
                        <a:pt x="60" y="2"/>
                        <a:pt x="55" y="0"/>
                      </a:cubicBezTo>
                      <a:cubicBezTo>
                        <a:pt x="43" y="0"/>
                        <a:pt x="43" y="0"/>
                        <a:pt x="43" y="0"/>
                      </a:cubicBezTo>
                      <a:cubicBezTo>
                        <a:pt x="43" y="0"/>
                        <a:pt x="43" y="0"/>
                        <a:pt x="43" y="0"/>
                      </a:cubicBezTo>
                      <a:cubicBezTo>
                        <a:pt x="31" y="0"/>
                        <a:pt x="31" y="0"/>
                        <a:pt x="31" y="0"/>
                      </a:cubicBezTo>
                      <a:cubicBezTo>
                        <a:pt x="26" y="2"/>
                        <a:pt x="20" y="8"/>
                        <a:pt x="20" y="8"/>
                      </a:cubicBezTo>
                      <a:cubicBezTo>
                        <a:pt x="2" y="26"/>
                        <a:pt x="0" y="51"/>
                        <a:pt x="0" y="51"/>
                      </a:cubicBezTo>
                      <a:cubicBezTo>
                        <a:pt x="2" y="56"/>
                        <a:pt x="5" y="55"/>
                        <a:pt x="5" y="55"/>
                      </a:cubicBezTo>
                      <a:cubicBezTo>
                        <a:pt x="11" y="57"/>
                        <a:pt x="12" y="51"/>
                        <a:pt x="12" y="51"/>
                      </a:cubicBezTo>
                      <a:cubicBezTo>
                        <a:pt x="15" y="32"/>
                        <a:pt x="24" y="23"/>
                        <a:pt x="24" y="23"/>
                      </a:cubicBezTo>
                      <a:cubicBezTo>
                        <a:pt x="24" y="104"/>
                        <a:pt x="24" y="104"/>
                        <a:pt x="24" y="104"/>
                      </a:cubicBezTo>
                      <a:cubicBezTo>
                        <a:pt x="27" y="111"/>
                        <a:pt x="32" y="110"/>
                        <a:pt x="32" y="110"/>
                      </a:cubicBezTo>
                      <a:cubicBezTo>
                        <a:pt x="39" y="110"/>
                        <a:pt x="40" y="104"/>
                        <a:pt x="40" y="104"/>
                      </a:cubicBezTo>
                      <a:cubicBezTo>
                        <a:pt x="40" y="58"/>
                        <a:pt x="40" y="58"/>
                        <a:pt x="40" y="58"/>
                      </a:cubicBezTo>
                      <a:cubicBezTo>
                        <a:pt x="43" y="58"/>
                        <a:pt x="43" y="58"/>
                        <a:pt x="43" y="58"/>
                      </a:cubicBezTo>
                      <a:cubicBezTo>
                        <a:pt x="43" y="58"/>
                        <a:pt x="43" y="58"/>
                        <a:pt x="43" y="58"/>
                      </a:cubicBezTo>
                      <a:cubicBezTo>
                        <a:pt x="46" y="58"/>
                        <a:pt x="46" y="58"/>
                        <a:pt x="46" y="58"/>
                      </a:cubicBezTo>
                      <a:cubicBezTo>
                        <a:pt x="46" y="104"/>
                        <a:pt x="46" y="104"/>
                        <a:pt x="46" y="104"/>
                      </a:cubicBezTo>
                      <a:cubicBezTo>
                        <a:pt x="46" y="104"/>
                        <a:pt x="48" y="110"/>
                        <a:pt x="54" y="110"/>
                      </a:cubicBezTo>
                      <a:cubicBezTo>
                        <a:pt x="54" y="110"/>
                        <a:pt x="59" y="111"/>
                        <a:pt x="62" y="104"/>
                      </a:cubicBezTo>
                      <a:cubicBezTo>
                        <a:pt x="62" y="23"/>
                        <a:pt x="62" y="23"/>
                        <a:pt x="62" y="23"/>
                      </a:cubicBezTo>
                      <a:cubicBezTo>
                        <a:pt x="62" y="23"/>
                        <a:pt x="71" y="32"/>
                        <a:pt x="74" y="51"/>
                      </a:cubicBezTo>
                      <a:cubicBezTo>
                        <a:pt x="74" y="51"/>
                        <a:pt x="75" y="57"/>
                        <a:pt x="81" y="55"/>
                      </a:cubicBezTo>
                      <a:cubicBezTo>
                        <a:pt x="81" y="55"/>
                        <a:pt x="85" y="56"/>
                        <a:pt x="86" y="51"/>
                      </a:cubicBezTo>
                      <a:cubicBezTo>
                        <a:pt x="86" y="51"/>
                        <a:pt x="85" y="26"/>
                        <a:pt x="66" y="8"/>
                      </a:cubicBezTo>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Oval 9">
                  <a:extLst>
                    <a:ext uri="{FF2B5EF4-FFF2-40B4-BE49-F238E27FC236}">
                      <a16:creationId xmlns:a16="http://schemas.microsoft.com/office/drawing/2014/main" id="{C8CB9949-4BDF-45B4-A4D3-F284A1A520F4}"/>
                    </a:ext>
                  </a:extLst>
                </p:cNvPr>
                <p:cNvSpPr>
                  <a:spLocks noChangeArrowheads="1"/>
                </p:cNvSpPr>
                <p:nvPr/>
              </p:nvSpPr>
              <p:spPr bwMode="auto">
                <a:xfrm>
                  <a:off x="10075863" y="3552825"/>
                  <a:ext cx="107950" cy="10953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a:extLst>
                    <a:ext uri="{FF2B5EF4-FFF2-40B4-BE49-F238E27FC236}">
                      <a16:creationId xmlns:a16="http://schemas.microsoft.com/office/drawing/2014/main" id="{6CB30391-B762-4925-A524-A4AA2F715336}"/>
                    </a:ext>
                  </a:extLst>
                </p:cNvPr>
                <p:cNvSpPr>
                  <a:spLocks/>
                </p:cNvSpPr>
                <p:nvPr/>
              </p:nvSpPr>
              <p:spPr bwMode="auto">
                <a:xfrm>
                  <a:off x="9993313" y="3665538"/>
                  <a:ext cx="274638" cy="357188"/>
                </a:xfrm>
                <a:custGeom>
                  <a:avLst/>
                  <a:gdLst>
                    <a:gd name="T0" fmla="*/ 66 w 86"/>
                    <a:gd name="T1" fmla="*/ 8 h 111"/>
                    <a:gd name="T2" fmla="*/ 55 w 86"/>
                    <a:gd name="T3" fmla="*/ 0 h 111"/>
                    <a:gd name="T4" fmla="*/ 43 w 86"/>
                    <a:gd name="T5" fmla="*/ 0 h 111"/>
                    <a:gd name="T6" fmla="*/ 43 w 86"/>
                    <a:gd name="T7" fmla="*/ 0 h 111"/>
                    <a:gd name="T8" fmla="*/ 30 w 86"/>
                    <a:gd name="T9" fmla="*/ 0 h 111"/>
                    <a:gd name="T10" fmla="*/ 20 w 86"/>
                    <a:gd name="T11" fmla="*/ 8 h 111"/>
                    <a:gd name="T12" fmla="*/ 0 w 86"/>
                    <a:gd name="T13" fmla="*/ 51 h 111"/>
                    <a:gd name="T14" fmla="*/ 4 w 86"/>
                    <a:gd name="T15" fmla="*/ 55 h 111"/>
                    <a:gd name="T16" fmla="*/ 12 w 86"/>
                    <a:gd name="T17" fmla="*/ 51 h 111"/>
                    <a:gd name="T18" fmla="*/ 23 w 86"/>
                    <a:gd name="T19" fmla="*/ 23 h 111"/>
                    <a:gd name="T20" fmla="*/ 23 w 86"/>
                    <a:gd name="T21" fmla="*/ 104 h 111"/>
                    <a:gd name="T22" fmla="*/ 32 w 86"/>
                    <a:gd name="T23" fmla="*/ 110 h 111"/>
                    <a:gd name="T24" fmla="*/ 40 w 86"/>
                    <a:gd name="T25" fmla="*/ 104 h 111"/>
                    <a:gd name="T26" fmla="*/ 40 w 86"/>
                    <a:gd name="T27" fmla="*/ 58 h 111"/>
                    <a:gd name="T28" fmla="*/ 43 w 86"/>
                    <a:gd name="T29" fmla="*/ 58 h 111"/>
                    <a:gd name="T30" fmla="*/ 43 w 86"/>
                    <a:gd name="T31" fmla="*/ 58 h 111"/>
                    <a:gd name="T32" fmla="*/ 45 w 86"/>
                    <a:gd name="T33" fmla="*/ 58 h 111"/>
                    <a:gd name="T34" fmla="*/ 45 w 86"/>
                    <a:gd name="T35" fmla="*/ 104 h 111"/>
                    <a:gd name="T36" fmla="*/ 53 w 86"/>
                    <a:gd name="T37" fmla="*/ 110 h 111"/>
                    <a:gd name="T38" fmla="*/ 62 w 86"/>
                    <a:gd name="T39" fmla="*/ 104 h 111"/>
                    <a:gd name="T40" fmla="*/ 62 w 86"/>
                    <a:gd name="T41" fmla="*/ 23 h 111"/>
                    <a:gd name="T42" fmla="*/ 73 w 86"/>
                    <a:gd name="T43" fmla="*/ 51 h 111"/>
                    <a:gd name="T44" fmla="*/ 81 w 86"/>
                    <a:gd name="T45" fmla="*/ 55 h 111"/>
                    <a:gd name="T46" fmla="*/ 86 w 86"/>
                    <a:gd name="T47" fmla="*/ 51 h 111"/>
                    <a:gd name="T48" fmla="*/ 66 w 86"/>
                    <a:gd name="T4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1">
                      <a:moveTo>
                        <a:pt x="66" y="8"/>
                      </a:moveTo>
                      <a:cubicBezTo>
                        <a:pt x="66" y="8"/>
                        <a:pt x="60" y="2"/>
                        <a:pt x="55" y="0"/>
                      </a:cubicBezTo>
                      <a:cubicBezTo>
                        <a:pt x="43" y="0"/>
                        <a:pt x="43" y="0"/>
                        <a:pt x="43" y="0"/>
                      </a:cubicBezTo>
                      <a:cubicBezTo>
                        <a:pt x="43" y="0"/>
                        <a:pt x="43" y="0"/>
                        <a:pt x="43" y="0"/>
                      </a:cubicBezTo>
                      <a:cubicBezTo>
                        <a:pt x="30" y="0"/>
                        <a:pt x="30" y="0"/>
                        <a:pt x="30" y="0"/>
                      </a:cubicBezTo>
                      <a:cubicBezTo>
                        <a:pt x="25" y="2"/>
                        <a:pt x="20" y="8"/>
                        <a:pt x="20" y="8"/>
                      </a:cubicBezTo>
                      <a:cubicBezTo>
                        <a:pt x="1" y="26"/>
                        <a:pt x="0" y="51"/>
                        <a:pt x="0" y="51"/>
                      </a:cubicBezTo>
                      <a:cubicBezTo>
                        <a:pt x="1" y="56"/>
                        <a:pt x="4" y="55"/>
                        <a:pt x="4" y="55"/>
                      </a:cubicBezTo>
                      <a:cubicBezTo>
                        <a:pt x="10" y="57"/>
                        <a:pt x="12" y="51"/>
                        <a:pt x="12" y="51"/>
                      </a:cubicBezTo>
                      <a:cubicBezTo>
                        <a:pt x="15" y="32"/>
                        <a:pt x="23" y="23"/>
                        <a:pt x="23" y="23"/>
                      </a:cubicBezTo>
                      <a:cubicBezTo>
                        <a:pt x="23" y="104"/>
                        <a:pt x="23" y="104"/>
                        <a:pt x="23" y="104"/>
                      </a:cubicBezTo>
                      <a:cubicBezTo>
                        <a:pt x="26" y="111"/>
                        <a:pt x="32" y="110"/>
                        <a:pt x="32" y="110"/>
                      </a:cubicBezTo>
                      <a:cubicBezTo>
                        <a:pt x="38" y="110"/>
                        <a:pt x="40" y="104"/>
                        <a:pt x="40" y="104"/>
                      </a:cubicBezTo>
                      <a:cubicBezTo>
                        <a:pt x="40" y="58"/>
                        <a:pt x="40" y="58"/>
                        <a:pt x="40" y="58"/>
                      </a:cubicBezTo>
                      <a:cubicBezTo>
                        <a:pt x="43" y="58"/>
                        <a:pt x="43" y="58"/>
                        <a:pt x="43" y="58"/>
                      </a:cubicBezTo>
                      <a:cubicBezTo>
                        <a:pt x="43" y="58"/>
                        <a:pt x="43" y="58"/>
                        <a:pt x="43" y="58"/>
                      </a:cubicBezTo>
                      <a:cubicBezTo>
                        <a:pt x="45" y="58"/>
                        <a:pt x="45" y="58"/>
                        <a:pt x="45" y="58"/>
                      </a:cubicBezTo>
                      <a:cubicBezTo>
                        <a:pt x="45" y="104"/>
                        <a:pt x="45" y="104"/>
                        <a:pt x="45" y="104"/>
                      </a:cubicBezTo>
                      <a:cubicBezTo>
                        <a:pt x="45" y="104"/>
                        <a:pt x="47" y="110"/>
                        <a:pt x="53" y="110"/>
                      </a:cubicBezTo>
                      <a:cubicBezTo>
                        <a:pt x="53" y="110"/>
                        <a:pt x="59" y="111"/>
                        <a:pt x="62" y="104"/>
                      </a:cubicBezTo>
                      <a:cubicBezTo>
                        <a:pt x="62" y="23"/>
                        <a:pt x="62" y="23"/>
                        <a:pt x="62" y="23"/>
                      </a:cubicBezTo>
                      <a:cubicBezTo>
                        <a:pt x="62" y="23"/>
                        <a:pt x="70" y="32"/>
                        <a:pt x="73" y="51"/>
                      </a:cubicBezTo>
                      <a:cubicBezTo>
                        <a:pt x="73" y="51"/>
                        <a:pt x="75" y="57"/>
                        <a:pt x="81" y="55"/>
                      </a:cubicBezTo>
                      <a:cubicBezTo>
                        <a:pt x="81" y="55"/>
                        <a:pt x="84" y="56"/>
                        <a:pt x="86" y="51"/>
                      </a:cubicBezTo>
                      <a:cubicBezTo>
                        <a:pt x="86" y="51"/>
                        <a:pt x="84" y="26"/>
                        <a:pt x="66" y="8"/>
                      </a:cubicBezTo>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Oval 11">
                  <a:extLst>
                    <a:ext uri="{FF2B5EF4-FFF2-40B4-BE49-F238E27FC236}">
                      <a16:creationId xmlns:a16="http://schemas.microsoft.com/office/drawing/2014/main" id="{D50968CC-23A1-4AFE-9995-30E55DCC6096}"/>
                    </a:ext>
                  </a:extLst>
                </p:cNvPr>
                <p:cNvSpPr>
                  <a:spLocks noChangeArrowheads="1"/>
                </p:cNvSpPr>
                <p:nvPr/>
              </p:nvSpPr>
              <p:spPr bwMode="auto">
                <a:xfrm>
                  <a:off x="10385425" y="3552825"/>
                  <a:ext cx="109538" cy="109538"/>
                </a:xfrm>
                <a:prstGeom prst="ellipse">
                  <a:avLst/>
                </a:prstGeom>
                <a:solidFill>
                  <a:srgbClr val="557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a:extLst>
                    <a:ext uri="{FF2B5EF4-FFF2-40B4-BE49-F238E27FC236}">
                      <a16:creationId xmlns:a16="http://schemas.microsoft.com/office/drawing/2014/main" id="{C9CCA077-5B54-4DF2-8BEC-22BF1B97E0BF}"/>
                    </a:ext>
                  </a:extLst>
                </p:cNvPr>
                <p:cNvSpPr>
                  <a:spLocks/>
                </p:cNvSpPr>
                <p:nvPr/>
              </p:nvSpPr>
              <p:spPr bwMode="auto">
                <a:xfrm>
                  <a:off x="10302875" y="3665538"/>
                  <a:ext cx="274638" cy="357188"/>
                </a:xfrm>
                <a:custGeom>
                  <a:avLst/>
                  <a:gdLst>
                    <a:gd name="T0" fmla="*/ 66 w 86"/>
                    <a:gd name="T1" fmla="*/ 8 h 111"/>
                    <a:gd name="T2" fmla="*/ 55 w 86"/>
                    <a:gd name="T3" fmla="*/ 0 h 111"/>
                    <a:gd name="T4" fmla="*/ 43 w 86"/>
                    <a:gd name="T5" fmla="*/ 0 h 111"/>
                    <a:gd name="T6" fmla="*/ 43 w 86"/>
                    <a:gd name="T7" fmla="*/ 0 h 111"/>
                    <a:gd name="T8" fmla="*/ 31 w 86"/>
                    <a:gd name="T9" fmla="*/ 0 h 111"/>
                    <a:gd name="T10" fmla="*/ 20 w 86"/>
                    <a:gd name="T11" fmla="*/ 8 h 111"/>
                    <a:gd name="T12" fmla="*/ 0 w 86"/>
                    <a:gd name="T13" fmla="*/ 51 h 111"/>
                    <a:gd name="T14" fmla="*/ 5 w 86"/>
                    <a:gd name="T15" fmla="*/ 55 h 111"/>
                    <a:gd name="T16" fmla="*/ 12 w 86"/>
                    <a:gd name="T17" fmla="*/ 51 h 111"/>
                    <a:gd name="T18" fmla="*/ 24 w 86"/>
                    <a:gd name="T19" fmla="*/ 23 h 111"/>
                    <a:gd name="T20" fmla="*/ 24 w 86"/>
                    <a:gd name="T21" fmla="*/ 104 h 111"/>
                    <a:gd name="T22" fmla="*/ 32 w 86"/>
                    <a:gd name="T23" fmla="*/ 110 h 111"/>
                    <a:gd name="T24" fmla="*/ 40 w 86"/>
                    <a:gd name="T25" fmla="*/ 104 h 111"/>
                    <a:gd name="T26" fmla="*/ 40 w 86"/>
                    <a:gd name="T27" fmla="*/ 58 h 111"/>
                    <a:gd name="T28" fmla="*/ 43 w 86"/>
                    <a:gd name="T29" fmla="*/ 58 h 111"/>
                    <a:gd name="T30" fmla="*/ 43 w 86"/>
                    <a:gd name="T31" fmla="*/ 58 h 111"/>
                    <a:gd name="T32" fmla="*/ 46 w 86"/>
                    <a:gd name="T33" fmla="*/ 58 h 111"/>
                    <a:gd name="T34" fmla="*/ 46 w 86"/>
                    <a:gd name="T35" fmla="*/ 104 h 111"/>
                    <a:gd name="T36" fmla="*/ 54 w 86"/>
                    <a:gd name="T37" fmla="*/ 110 h 111"/>
                    <a:gd name="T38" fmla="*/ 62 w 86"/>
                    <a:gd name="T39" fmla="*/ 104 h 111"/>
                    <a:gd name="T40" fmla="*/ 62 w 86"/>
                    <a:gd name="T41" fmla="*/ 23 h 111"/>
                    <a:gd name="T42" fmla="*/ 74 w 86"/>
                    <a:gd name="T43" fmla="*/ 51 h 111"/>
                    <a:gd name="T44" fmla="*/ 81 w 86"/>
                    <a:gd name="T45" fmla="*/ 55 h 111"/>
                    <a:gd name="T46" fmla="*/ 86 w 86"/>
                    <a:gd name="T47" fmla="*/ 51 h 111"/>
                    <a:gd name="T48" fmla="*/ 66 w 86"/>
                    <a:gd name="T4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1">
                      <a:moveTo>
                        <a:pt x="66" y="8"/>
                      </a:moveTo>
                      <a:cubicBezTo>
                        <a:pt x="66" y="8"/>
                        <a:pt x="60" y="2"/>
                        <a:pt x="55" y="0"/>
                      </a:cubicBezTo>
                      <a:cubicBezTo>
                        <a:pt x="43" y="0"/>
                        <a:pt x="43" y="0"/>
                        <a:pt x="43" y="0"/>
                      </a:cubicBezTo>
                      <a:cubicBezTo>
                        <a:pt x="43" y="0"/>
                        <a:pt x="43" y="0"/>
                        <a:pt x="43" y="0"/>
                      </a:cubicBezTo>
                      <a:cubicBezTo>
                        <a:pt x="31" y="0"/>
                        <a:pt x="31" y="0"/>
                        <a:pt x="31" y="0"/>
                      </a:cubicBezTo>
                      <a:cubicBezTo>
                        <a:pt x="26" y="2"/>
                        <a:pt x="20" y="8"/>
                        <a:pt x="20" y="8"/>
                      </a:cubicBezTo>
                      <a:cubicBezTo>
                        <a:pt x="2" y="26"/>
                        <a:pt x="0" y="51"/>
                        <a:pt x="0" y="51"/>
                      </a:cubicBezTo>
                      <a:cubicBezTo>
                        <a:pt x="2" y="56"/>
                        <a:pt x="5" y="55"/>
                        <a:pt x="5" y="55"/>
                      </a:cubicBezTo>
                      <a:cubicBezTo>
                        <a:pt x="11" y="57"/>
                        <a:pt x="12" y="51"/>
                        <a:pt x="12" y="51"/>
                      </a:cubicBezTo>
                      <a:cubicBezTo>
                        <a:pt x="15" y="32"/>
                        <a:pt x="24" y="23"/>
                        <a:pt x="24" y="23"/>
                      </a:cubicBezTo>
                      <a:cubicBezTo>
                        <a:pt x="24" y="104"/>
                        <a:pt x="24" y="104"/>
                        <a:pt x="24" y="104"/>
                      </a:cubicBezTo>
                      <a:cubicBezTo>
                        <a:pt x="27" y="111"/>
                        <a:pt x="32" y="110"/>
                        <a:pt x="32" y="110"/>
                      </a:cubicBezTo>
                      <a:cubicBezTo>
                        <a:pt x="39" y="110"/>
                        <a:pt x="40" y="104"/>
                        <a:pt x="40" y="104"/>
                      </a:cubicBezTo>
                      <a:cubicBezTo>
                        <a:pt x="40" y="58"/>
                        <a:pt x="40" y="58"/>
                        <a:pt x="40" y="58"/>
                      </a:cubicBezTo>
                      <a:cubicBezTo>
                        <a:pt x="43" y="58"/>
                        <a:pt x="43" y="58"/>
                        <a:pt x="43" y="58"/>
                      </a:cubicBezTo>
                      <a:cubicBezTo>
                        <a:pt x="43" y="58"/>
                        <a:pt x="43" y="58"/>
                        <a:pt x="43" y="58"/>
                      </a:cubicBezTo>
                      <a:cubicBezTo>
                        <a:pt x="46" y="58"/>
                        <a:pt x="46" y="58"/>
                        <a:pt x="46" y="58"/>
                      </a:cubicBezTo>
                      <a:cubicBezTo>
                        <a:pt x="46" y="104"/>
                        <a:pt x="46" y="104"/>
                        <a:pt x="46" y="104"/>
                      </a:cubicBezTo>
                      <a:cubicBezTo>
                        <a:pt x="46" y="104"/>
                        <a:pt x="48" y="110"/>
                        <a:pt x="54" y="110"/>
                      </a:cubicBezTo>
                      <a:cubicBezTo>
                        <a:pt x="54" y="110"/>
                        <a:pt x="59" y="111"/>
                        <a:pt x="62" y="104"/>
                      </a:cubicBezTo>
                      <a:cubicBezTo>
                        <a:pt x="62" y="23"/>
                        <a:pt x="62" y="23"/>
                        <a:pt x="62" y="23"/>
                      </a:cubicBezTo>
                      <a:cubicBezTo>
                        <a:pt x="62" y="23"/>
                        <a:pt x="71" y="32"/>
                        <a:pt x="74" y="51"/>
                      </a:cubicBezTo>
                      <a:cubicBezTo>
                        <a:pt x="74" y="51"/>
                        <a:pt x="75" y="57"/>
                        <a:pt x="81" y="55"/>
                      </a:cubicBezTo>
                      <a:cubicBezTo>
                        <a:pt x="81" y="55"/>
                        <a:pt x="85" y="56"/>
                        <a:pt x="86" y="51"/>
                      </a:cubicBezTo>
                      <a:cubicBezTo>
                        <a:pt x="86" y="51"/>
                        <a:pt x="85" y="26"/>
                        <a:pt x="66" y="8"/>
                      </a:cubicBezTo>
                    </a:path>
                  </a:pathLst>
                </a:custGeom>
                <a:solidFill>
                  <a:srgbClr val="557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Oval 13">
                  <a:extLst>
                    <a:ext uri="{FF2B5EF4-FFF2-40B4-BE49-F238E27FC236}">
                      <a16:creationId xmlns:a16="http://schemas.microsoft.com/office/drawing/2014/main" id="{EBFA3193-9975-48DB-A4D7-C6C77FB426BF}"/>
                    </a:ext>
                  </a:extLst>
                </p:cNvPr>
                <p:cNvSpPr>
                  <a:spLocks noChangeArrowheads="1"/>
                </p:cNvSpPr>
                <p:nvPr/>
              </p:nvSpPr>
              <p:spPr bwMode="auto">
                <a:xfrm>
                  <a:off x="10699750" y="3552825"/>
                  <a:ext cx="107950" cy="109538"/>
                </a:xfrm>
                <a:prstGeom prst="ellipse">
                  <a:avLst/>
                </a:prstGeom>
                <a:solidFill>
                  <a:srgbClr val="557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a:extLst>
                    <a:ext uri="{FF2B5EF4-FFF2-40B4-BE49-F238E27FC236}">
                      <a16:creationId xmlns:a16="http://schemas.microsoft.com/office/drawing/2014/main" id="{68300C3D-15D2-4568-9FFE-AFCF4B55796C}"/>
                    </a:ext>
                  </a:extLst>
                </p:cNvPr>
                <p:cNvSpPr>
                  <a:spLocks/>
                </p:cNvSpPr>
                <p:nvPr/>
              </p:nvSpPr>
              <p:spPr bwMode="auto">
                <a:xfrm>
                  <a:off x="10615613" y="3665538"/>
                  <a:ext cx="274638" cy="357188"/>
                </a:xfrm>
                <a:custGeom>
                  <a:avLst/>
                  <a:gdLst>
                    <a:gd name="T0" fmla="*/ 66 w 86"/>
                    <a:gd name="T1" fmla="*/ 8 h 111"/>
                    <a:gd name="T2" fmla="*/ 55 w 86"/>
                    <a:gd name="T3" fmla="*/ 0 h 111"/>
                    <a:gd name="T4" fmla="*/ 43 w 86"/>
                    <a:gd name="T5" fmla="*/ 0 h 111"/>
                    <a:gd name="T6" fmla="*/ 43 w 86"/>
                    <a:gd name="T7" fmla="*/ 0 h 111"/>
                    <a:gd name="T8" fmla="*/ 30 w 86"/>
                    <a:gd name="T9" fmla="*/ 0 h 111"/>
                    <a:gd name="T10" fmla="*/ 20 w 86"/>
                    <a:gd name="T11" fmla="*/ 8 h 111"/>
                    <a:gd name="T12" fmla="*/ 0 w 86"/>
                    <a:gd name="T13" fmla="*/ 51 h 111"/>
                    <a:gd name="T14" fmla="*/ 4 w 86"/>
                    <a:gd name="T15" fmla="*/ 55 h 111"/>
                    <a:gd name="T16" fmla="*/ 12 w 86"/>
                    <a:gd name="T17" fmla="*/ 51 h 111"/>
                    <a:gd name="T18" fmla="*/ 23 w 86"/>
                    <a:gd name="T19" fmla="*/ 23 h 111"/>
                    <a:gd name="T20" fmla="*/ 23 w 86"/>
                    <a:gd name="T21" fmla="*/ 104 h 111"/>
                    <a:gd name="T22" fmla="*/ 32 w 86"/>
                    <a:gd name="T23" fmla="*/ 110 h 111"/>
                    <a:gd name="T24" fmla="*/ 40 w 86"/>
                    <a:gd name="T25" fmla="*/ 104 h 111"/>
                    <a:gd name="T26" fmla="*/ 40 w 86"/>
                    <a:gd name="T27" fmla="*/ 58 h 111"/>
                    <a:gd name="T28" fmla="*/ 43 w 86"/>
                    <a:gd name="T29" fmla="*/ 58 h 111"/>
                    <a:gd name="T30" fmla="*/ 43 w 86"/>
                    <a:gd name="T31" fmla="*/ 58 h 111"/>
                    <a:gd name="T32" fmla="*/ 45 w 86"/>
                    <a:gd name="T33" fmla="*/ 58 h 111"/>
                    <a:gd name="T34" fmla="*/ 45 w 86"/>
                    <a:gd name="T35" fmla="*/ 104 h 111"/>
                    <a:gd name="T36" fmla="*/ 53 w 86"/>
                    <a:gd name="T37" fmla="*/ 110 h 111"/>
                    <a:gd name="T38" fmla="*/ 62 w 86"/>
                    <a:gd name="T39" fmla="*/ 104 h 111"/>
                    <a:gd name="T40" fmla="*/ 62 w 86"/>
                    <a:gd name="T41" fmla="*/ 23 h 111"/>
                    <a:gd name="T42" fmla="*/ 73 w 86"/>
                    <a:gd name="T43" fmla="*/ 51 h 111"/>
                    <a:gd name="T44" fmla="*/ 81 w 86"/>
                    <a:gd name="T45" fmla="*/ 55 h 111"/>
                    <a:gd name="T46" fmla="*/ 86 w 86"/>
                    <a:gd name="T47" fmla="*/ 51 h 111"/>
                    <a:gd name="T48" fmla="*/ 66 w 86"/>
                    <a:gd name="T4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1">
                      <a:moveTo>
                        <a:pt x="66" y="8"/>
                      </a:moveTo>
                      <a:cubicBezTo>
                        <a:pt x="66" y="8"/>
                        <a:pt x="60" y="2"/>
                        <a:pt x="55" y="0"/>
                      </a:cubicBezTo>
                      <a:cubicBezTo>
                        <a:pt x="43" y="0"/>
                        <a:pt x="43" y="0"/>
                        <a:pt x="43" y="0"/>
                      </a:cubicBezTo>
                      <a:cubicBezTo>
                        <a:pt x="43" y="0"/>
                        <a:pt x="43" y="0"/>
                        <a:pt x="43" y="0"/>
                      </a:cubicBezTo>
                      <a:cubicBezTo>
                        <a:pt x="30" y="0"/>
                        <a:pt x="30" y="0"/>
                        <a:pt x="30" y="0"/>
                      </a:cubicBezTo>
                      <a:cubicBezTo>
                        <a:pt x="25" y="2"/>
                        <a:pt x="20" y="8"/>
                        <a:pt x="20" y="8"/>
                      </a:cubicBezTo>
                      <a:cubicBezTo>
                        <a:pt x="1" y="26"/>
                        <a:pt x="0" y="51"/>
                        <a:pt x="0" y="51"/>
                      </a:cubicBezTo>
                      <a:cubicBezTo>
                        <a:pt x="1" y="56"/>
                        <a:pt x="4" y="55"/>
                        <a:pt x="4" y="55"/>
                      </a:cubicBezTo>
                      <a:cubicBezTo>
                        <a:pt x="10" y="57"/>
                        <a:pt x="12" y="51"/>
                        <a:pt x="12" y="51"/>
                      </a:cubicBezTo>
                      <a:cubicBezTo>
                        <a:pt x="15" y="32"/>
                        <a:pt x="23" y="23"/>
                        <a:pt x="23" y="23"/>
                      </a:cubicBezTo>
                      <a:cubicBezTo>
                        <a:pt x="23" y="104"/>
                        <a:pt x="23" y="104"/>
                        <a:pt x="23" y="104"/>
                      </a:cubicBezTo>
                      <a:cubicBezTo>
                        <a:pt x="26" y="111"/>
                        <a:pt x="32" y="110"/>
                        <a:pt x="32" y="110"/>
                      </a:cubicBezTo>
                      <a:cubicBezTo>
                        <a:pt x="38" y="110"/>
                        <a:pt x="40" y="104"/>
                        <a:pt x="40" y="104"/>
                      </a:cubicBezTo>
                      <a:cubicBezTo>
                        <a:pt x="40" y="58"/>
                        <a:pt x="40" y="58"/>
                        <a:pt x="40" y="58"/>
                      </a:cubicBezTo>
                      <a:cubicBezTo>
                        <a:pt x="43" y="58"/>
                        <a:pt x="43" y="58"/>
                        <a:pt x="43" y="58"/>
                      </a:cubicBezTo>
                      <a:cubicBezTo>
                        <a:pt x="43" y="58"/>
                        <a:pt x="43" y="58"/>
                        <a:pt x="43" y="58"/>
                      </a:cubicBezTo>
                      <a:cubicBezTo>
                        <a:pt x="45" y="58"/>
                        <a:pt x="45" y="58"/>
                        <a:pt x="45" y="58"/>
                      </a:cubicBezTo>
                      <a:cubicBezTo>
                        <a:pt x="45" y="104"/>
                        <a:pt x="45" y="104"/>
                        <a:pt x="45" y="104"/>
                      </a:cubicBezTo>
                      <a:cubicBezTo>
                        <a:pt x="45" y="104"/>
                        <a:pt x="47" y="110"/>
                        <a:pt x="53" y="110"/>
                      </a:cubicBezTo>
                      <a:cubicBezTo>
                        <a:pt x="53" y="110"/>
                        <a:pt x="59" y="111"/>
                        <a:pt x="62" y="104"/>
                      </a:cubicBezTo>
                      <a:cubicBezTo>
                        <a:pt x="62" y="23"/>
                        <a:pt x="62" y="23"/>
                        <a:pt x="62" y="23"/>
                      </a:cubicBezTo>
                      <a:cubicBezTo>
                        <a:pt x="62" y="23"/>
                        <a:pt x="70" y="32"/>
                        <a:pt x="73" y="51"/>
                      </a:cubicBezTo>
                      <a:cubicBezTo>
                        <a:pt x="73" y="51"/>
                        <a:pt x="75" y="57"/>
                        <a:pt x="81" y="55"/>
                      </a:cubicBezTo>
                      <a:cubicBezTo>
                        <a:pt x="81" y="55"/>
                        <a:pt x="84" y="56"/>
                        <a:pt x="86" y="51"/>
                      </a:cubicBezTo>
                      <a:cubicBezTo>
                        <a:pt x="86" y="51"/>
                        <a:pt x="84" y="26"/>
                        <a:pt x="66" y="8"/>
                      </a:cubicBezTo>
                    </a:path>
                  </a:pathLst>
                </a:custGeom>
                <a:solidFill>
                  <a:srgbClr val="557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Oval 15">
                  <a:extLst>
                    <a:ext uri="{FF2B5EF4-FFF2-40B4-BE49-F238E27FC236}">
                      <a16:creationId xmlns:a16="http://schemas.microsoft.com/office/drawing/2014/main" id="{5A9C1B6D-3440-4261-931B-CA76EF6519F5}"/>
                    </a:ext>
                  </a:extLst>
                </p:cNvPr>
                <p:cNvSpPr>
                  <a:spLocks noChangeArrowheads="1"/>
                </p:cNvSpPr>
                <p:nvPr/>
              </p:nvSpPr>
              <p:spPr bwMode="auto">
                <a:xfrm>
                  <a:off x="9453563" y="4144963"/>
                  <a:ext cx="107950" cy="10953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a:extLst>
                    <a:ext uri="{FF2B5EF4-FFF2-40B4-BE49-F238E27FC236}">
                      <a16:creationId xmlns:a16="http://schemas.microsoft.com/office/drawing/2014/main" id="{CD46C3C5-D8E3-4D5F-AC7E-EFB1FB145A42}"/>
                    </a:ext>
                  </a:extLst>
                </p:cNvPr>
                <p:cNvSpPr>
                  <a:spLocks/>
                </p:cNvSpPr>
                <p:nvPr/>
              </p:nvSpPr>
              <p:spPr bwMode="auto">
                <a:xfrm>
                  <a:off x="9369425" y="4257675"/>
                  <a:ext cx="274638" cy="354013"/>
                </a:xfrm>
                <a:custGeom>
                  <a:avLst/>
                  <a:gdLst>
                    <a:gd name="T0" fmla="*/ 66 w 86"/>
                    <a:gd name="T1" fmla="*/ 8 h 110"/>
                    <a:gd name="T2" fmla="*/ 55 w 86"/>
                    <a:gd name="T3" fmla="*/ 0 h 110"/>
                    <a:gd name="T4" fmla="*/ 43 w 86"/>
                    <a:gd name="T5" fmla="*/ 0 h 110"/>
                    <a:gd name="T6" fmla="*/ 43 w 86"/>
                    <a:gd name="T7" fmla="*/ 0 h 110"/>
                    <a:gd name="T8" fmla="*/ 30 w 86"/>
                    <a:gd name="T9" fmla="*/ 0 h 110"/>
                    <a:gd name="T10" fmla="*/ 20 w 86"/>
                    <a:gd name="T11" fmla="*/ 8 h 110"/>
                    <a:gd name="T12" fmla="*/ 0 w 86"/>
                    <a:gd name="T13" fmla="*/ 50 h 110"/>
                    <a:gd name="T14" fmla="*/ 4 w 86"/>
                    <a:gd name="T15" fmla="*/ 55 h 110"/>
                    <a:gd name="T16" fmla="*/ 12 w 86"/>
                    <a:gd name="T17" fmla="*/ 51 h 110"/>
                    <a:gd name="T18" fmla="*/ 23 w 86"/>
                    <a:gd name="T19" fmla="*/ 23 h 110"/>
                    <a:gd name="T20" fmla="*/ 23 w 86"/>
                    <a:gd name="T21" fmla="*/ 104 h 110"/>
                    <a:gd name="T22" fmla="*/ 32 w 86"/>
                    <a:gd name="T23" fmla="*/ 110 h 110"/>
                    <a:gd name="T24" fmla="*/ 40 w 86"/>
                    <a:gd name="T25" fmla="*/ 103 h 110"/>
                    <a:gd name="T26" fmla="*/ 40 w 86"/>
                    <a:gd name="T27" fmla="*/ 58 h 110"/>
                    <a:gd name="T28" fmla="*/ 43 w 86"/>
                    <a:gd name="T29" fmla="*/ 58 h 110"/>
                    <a:gd name="T30" fmla="*/ 43 w 86"/>
                    <a:gd name="T31" fmla="*/ 58 h 110"/>
                    <a:gd name="T32" fmla="*/ 45 w 86"/>
                    <a:gd name="T33" fmla="*/ 58 h 110"/>
                    <a:gd name="T34" fmla="*/ 45 w 86"/>
                    <a:gd name="T35" fmla="*/ 103 h 110"/>
                    <a:gd name="T36" fmla="*/ 53 w 86"/>
                    <a:gd name="T37" fmla="*/ 110 h 110"/>
                    <a:gd name="T38" fmla="*/ 62 w 86"/>
                    <a:gd name="T39" fmla="*/ 104 h 110"/>
                    <a:gd name="T40" fmla="*/ 62 w 86"/>
                    <a:gd name="T41" fmla="*/ 23 h 110"/>
                    <a:gd name="T42" fmla="*/ 73 w 86"/>
                    <a:gd name="T43" fmla="*/ 51 h 110"/>
                    <a:gd name="T44" fmla="*/ 81 w 86"/>
                    <a:gd name="T45" fmla="*/ 55 h 110"/>
                    <a:gd name="T46" fmla="*/ 86 w 86"/>
                    <a:gd name="T47" fmla="*/ 50 h 110"/>
                    <a:gd name="T48" fmla="*/ 66 w 86"/>
                    <a:gd name="T49"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0">
                      <a:moveTo>
                        <a:pt x="66" y="8"/>
                      </a:moveTo>
                      <a:cubicBezTo>
                        <a:pt x="66" y="8"/>
                        <a:pt x="60" y="2"/>
                        <a:pt x="55" y="0"/>
                      </a:cubicBezTo>
                      <a:cubicBezTo>
                        <a:pt x="43" y="0"/>
                        <a:pt x="43" y="0"/>
                        <a:pt x="43" y="0"/>
                      </a:cubicBezTo>
                      <a:cubicBezTo>
                        <a:pt x="43" y="0"/>
                        <a:pt x="43" y="0"/>
                        <a:pt x="43" y="0"/>
                      </a:cubicBezTo>
                      <a:cubicBezTo>
                        <a:pt x="30" y="0"/>
                        <a:pt x="30" y="0"/>
                        <a:pt x="30" y="0"/>
                      </a:cubicBezTo>
                      <a:cubicBezTo>
                        <a:pt x="25" y="2"/>
                        <a:pt x="20" y="8"/>
                        <a:pt x="20" y="8"/>
                      </a:cubicBezTo>
                      <a:cubicBezTo>
                        <a:pt x="1" y="25"/>
                        <a:pt x="0" y="50"/>
                        <a:pt x="0" y="50"/>
                      </a:cubicBezTo>
                      <a:cubicBezTo>
                        <a:pt x="1" y="55"/>
                        <a:pt x="4" y="55"/>
                        <a:pt x="4" y="55"/>
                      </a:cubicBezTo>
                      <a:cubicBezTo>
                        <a:pt x="10" y="56"/>
                        <a:pt x="12" y="51"/>
                        <a:pt x="12" y="51"/>
                      </a:cubicBezTo>
                      <a:cubicBezTo>
                        <a:pt x="15" y="32"/>
                        <a:pt x="23" y="23"/>
                        <a:pt x="23" y="23"/>
                      </a:cubicBezTo>
                      <a:cubicBezTo>
                        <a:pt x="23" y="104"/>
                        <a:pt x="23" y="104"/>
                        <a:pt x="23" y="104"/>
                      </a:cubicBezTo>
                      <a:cubicBezTo>
                        <a:pt x="26" y="110"/>
                        <a:pt x="32" y="110"/>
                        <a:pt x="32" y="110"/>
                      </a:cubicBezTo>
                      <a:cubicBezTo>
                        <a:pt x="38" y="110"/>
                        <a:pt x="40" y="103"/>
                        <a:pt x="40" y="103"/>
                      </a:cubicBezTo>
                      <a:cubicBezTo>
                        <a:pt x="40" y="58"/>
                        <a:pt x="40" y="58"/>
                        <a:pt x="40" y="58"/>
                      </a:cubicBezTo>
                      <a:cubicBezTo>
                        <a:pt x="43" y="58"/>
                        <a:pt x="43" y="58"/>
                        <a:pt x="43" y="58"/>
                      </a:cubicBezTo>
                      <a:cubicBezTo>
                        <a:pt x="43" y="58"/>
                        <a:pt x="43" y="58"/>
                        <a:pt x="43" y="58"/>
                      </a:cubicBezTo>
                      <a:cubicBezTo>
                        <a:pt x="45" y="58"/>
                        <a:pt x="45" y="58"/>
                        <a:pt x="45" y="58"/>
                      </a:cubicBezTo>
                      <a:cubicBezTo>
                        <a:pt x="45" y="103"/>
                        <a:pt x="45" y="103"/>
                        <a:pt x="45" y="103"/>
                      </a:cubicBezTo>
                      <a:cubicBezTo>
                        <a:pt x="45" y="103"/>
                        <a:pt x="47" y="110"/>
                        <a:pt x="53" y="110"/>
                      </a:cubicBezTo>
                      <a:cubicBezTo>
                        <a:pt x="53" y="110"/>
                        <a:pt x="59" y="110"/>
                        <a:pt x="62" y="104"/>
                      </a:cubicBezTo>
                      <a:cubicBezTo>
                        <a:pt x="62" y="23"/>
                        <a:pt x="62" y="23"/>
                        <a:pt x="62" y="23"/>
                      </a:cubicBezTo>
                      <a:cubicBezTo>
                        <a:pt x="62" y="23"/>
                        <a:pt x="70" y="32"/>
                        <a:pt x="73" y="51"/>
                      </a:cubicBezTo>
                      <a:cubicBezTo>
                        <a:pt x="73" y="51"/>
                        <a:pt x="75" y="56"/>
                        <a:pt x="81" y="55"/>
                      </a:cubicBezTo>
                      <a:cubicBezTo>
                        <a:pt x="81" y="55"/>
                        <a:pt x="84" y="55"/>
                        <a:pt x="86" y="50"/>
                      </a:cubicBezTo>
                      <a:cubicBezTo>
                        <a:pt x="86" y="50"/>
                        <a:pt x="84" y="25"/>
                        <a:pt x="66" y="8"/>
                      </a:cubicBezTo>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Oval 17">
                  <a:extLst>
                    <a:ext uri="{FF2B5EF4-FFF2-40B4-BE49-F238E27FC236}">
                      <a16:creationId xmlns:a16="http://schemas.microsoft.com/office/drawing/2014/main" id="{8AEB5F4A-59A9-4FE8-A54F-B585F5F7C271}"/>
                    </a:ext>
                  </a:extLst>
                </p:cNvPr>
                <p:cNvSpPr>
                  <a:spLocks noChangeArrowheads="1"/>
                </p:cNvSpPr>
                <p:nvPr/>
              </p:nvSpPr>
              <p:spPr bwMode="auto">
                <a:xfrm>
                  <a:off x="9763125" y="4144963"/>
                  <a:ext cx="107950" cy="10953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a:extLst>
                    <a:ext uri="{FF2B5EF4-FFF2-40B4-BE49-F238E27FC236}">
                      <a16:creationId xmlns:a16="http://schemas.microsoft.com/office/drawing/2014/main" id="{FAD6509C-006A-47FC-AE04-F507D9CA8370}"/>
                    </a:ext>
                  </a:extLst>
                </p:cNvPr>
                <p:cNvSpPr>
                  <a:spLocks/>
                </p:cNvSpPr>
                <p:nvPr/>
              </p:nvSpPr>
              <p:spPr bwMode="auto">
                <a:xfrm>
                  <a:off x="9678988" y="4257675"/>
                  <a:ext cx="276225" cy="354013"/>
                </a:xfrm>
                <a:custGeom>
                  <a:avLst/>
                  <a:gdLst>
                    <a:gd name="T0" fmla="*/ 66 w 86"/>
                    <a:gd name="T1" fmla="*/ 8 h 110"/>
                    <a:gd name="T2" fmla="*/ 55 w 86"/>
                    <a:gd name="T3" fmla="*/ 0 h 110"/>
                    <a:gd name="T4" fmla="*/ 43 w 86"/>
                    <a:gd name="T5" fmla="*/ 0 h 110"/>
                    <a:gd name="T6" fmla="*/ 43 w 86"/>
                    <a:gd name="T7" fmla="*/ 0 h 110"/>
                    <a:gd name="T8" fmla="*/ 31 w 86"/>
                    <a:gd name="T9" fmla="*/ 0 h 110"/>
                    <a:gd name="T10" fmla="*/ 20 w 86"/>
                    <a:gd name="T11" fmla="*/ 8 h 110"/>
                    <a:gd name="T12" fmla="*/ 0 w 86"/>
                    <a:gd name="T13" fmla="*/ 50 h 110"/>
                    <a:gd name="T14" fmla="*/ 5 w 86"/>
                    <a:gd name="T15" fmla="*/ 55 h 110"/>
                    <a:gd name="T16" fmla="*/ 12 w 86"/>
                    <a:gd name="T17" fmla="*/ 51 h 110"/>
                    <a:gd name="T18" fmla="*/ 24 w 86"/>
                    <a:gd name="T19" fmla="*/ 23 h 110"/>
                    <a:gd name="T20" fmla="*/ 24 w 86"/>
                    <a:gd name="T21" fmla="*/ 104 h 110"/>
                    <a:gd name="T22" fmla="*/ 32 w 86"/>
                    <a:gd name="T23" fmla="*/ 110 h 110"/>
                    <a:gd name="T24" fmla="*/ 40 w 86"/>
                    <a:gd name="T25" fmla="*/ 103 h 110"/>
                    <a:gd name="T26" fmla="*/ 40 w 86"/>
                    <a:gd name="T27" fmla="*/ 58 h 110"/>
                    <a:gd name="T28" fmla="*/ 43 w 86"/>
                    <a:gd name="T29" fmla="*/ 58 h 110"/>
                    <a:gd name="T30" fmla="*/ 43 w 86"/>
                    <a:gd name="T31" fmla="*/ 58 h 110"/>
                    <a:gd name="T32" fmla="*/ 46 w 86"/>
                    <a:gd name="T33" fmla="*/ 58 h 110"/>
                    <a:gd name="T34" fmla="*/ 46 w 86"/>
                    <a:gd name="T35" fmla="*/ 103 h 110"/>
                    <a:gd name="T36" fmla="*/ 54 w 86"/>
                    <a:gd name="T37" fmla="*/ 110 h 110"/>
                    <a:gd name="T38" fmla="*/ 62 w 86"/>
                    <a:gd name="T39" fmla="*/ 104 h 110"/>
                    <a:gd name="T40" fmla="*/ 62 w 86"/>
                    <a:gd name="T41" fmla="*/ 23 h 110"/>
                    <a:gd name="T42" fmla="*/ 74 w 86"/>
                    <a:gd name="T43" fmla="*/ 51 h 110"/>
                    <a:gd name="T44" fmla="*/ 81 w 86"/>
                    <a:gd name="T45" fmla="*/ 55 h 110"/>
                    <a:gd name="T46" fmla="*/ 86 w 86"/>
                    <a:gd name="T47" fmla="*/ 50 h 110"/>
                    <a:gd name="T48" fmla="*/ 66 w 86"/>
                    <a:gd name="T49"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0">
                      <a:moveTo>
                        <a:pt x="66" y="8"/>
                      </a:moveTo>
                      <a:cubicBezTo>
                        <a:pt x="66" y="8"/>
                        <a:pt x="60" y="2"/>
                        <a:pt x="55" y="0"/>
                      </a:cubicBezTo>
                      <a:cubicBezTo>
                        <a:pt x="43" y="0"/>
                        <a:pt x="43" y="0"/>
                        <a:pt x="43" y="0"/>
                      </a:cubicBezTo>
                      <a:cubicBezTo>
                        <a:pt x="43" y="0"/>
                        <a:pt x="43" y="0"/>
                        <a:pt x="43" y="0"/>
                      </a:cubicBezTo>
                      <a:cubicBezTo>
                        <a:pt x="31" y="0"/>
                        <a:pt x="31" y="0"/>
                        <a:pt x="31" y="0"/>
                      </a:cubicBezTo>
                      <a:cubicBezTo>
                        <a:pt x="26" y="2"/>
                        <a:pt x="20" y="8"/>
                        <a:pt x="20" y="8"/>
                      </a:cubicBezTo>
                      <a:cubicBezTo>
                        <a:pt x="2" y="25"/>
                        <a:pt x="0" y="50"/>
                        <a:pt x="0" y="50"/>
                      </a:cubicBezTo>
                      <a:cubicBezTo>
                        <a:pt x="2" y="55"/>
                        <a:pt x="5" y="55"/>
                        <a:pt x="5" y="55"/>
                      </a:cubicBezTo>
                      <a:cubicBezTo>
                        <a:pt x="11" y="56"/>
                        <a:pt x="12" y="51"/>
                        <a:pt x="12" y="51"/>
                      </a:cubicBezTo>
                      <a:cubicBezTo>
                        <a:pt x="15" y="32"/>
                        <a:pt x="24" y="23"/>
                        <a:pt x="24" y="23"/>
                      </a:cubicBezTo>
                      <a:cubicBezTo>
                        <a:pt x="24" y="104"/>
                        <a:pt x="24" y="104"/>
                        <a:pt x="24" y="104"/>
                      </a:cubicBezTo>
                      <a:cubicBezTo>
                        <a:pt x="27" y="110"/>
                        <a:pt x="32" y="110"/>
                        <a:pt x="32" y="110"/>
                      </a:cubicBezTo>
                      <a:cubicBezTo>
                        <a:pt x="39" y="110"/>
                        <a:pt x="40" y="103"/>
                        <a:pt x="40" y="103"/>
                      </a:cubicBezTo>
                      <a:cubicBezTo>
                        <a:pt x="40" y="58"/>
                        <a:pt x="40" y="58"/>
                        <a:pt x="40" y="58"/>
                      </a:cubicBezTo>
                      <a:cubicBezTo>
                        <a:pt x="43" y="58"/>
                        <a:pt x="43" y="58"/>
                        <a:pt x="43" y="58"/>
                      </a:cubicBezTo>
                      <a:cubicBezTo>
                        <a:pt x="43" y="58"/>
                        <a:pt x="43" y="58"/>
                        <a:pt x="43" y="58"/>
                      </a:cubicBezTo>
                      <a:cubicBezTo>
                        <a:pt x="46" y="58"/>
                        <a:pt x="46" y="58"/>
                        <a:pt x="46" y="58"/>
                      </a:cubicBezTo>
                      <a:cubicBezTo>
                        <a:pt x="46" y="103"/>
                        <a:pt x="46" y="103"/>
                        <a:pt x="46" y="103"/>
                      </a:cubicBezTo>
                      <a:cubicBezTo>
                        <a:pt x="46" y="103"/>
                        <a:pt x="48" y="110"/>
                        <a:pt x="54" y="110"/>
                      </a:cubicBezTo>
                      <a:cubicBezTo>
                        <a:pt x="54" y="110"/>
                        <a:pt x="59" y="110"/>
                        <a:pt x="62" y="104"/>
                      </a:cubicBezTo>
                      <a:cubicBezTo>
                        <a:pt x="62" y="23"/>
                        <a:pt x="62" y="23"/>
                        <a:pt x="62" y="23"/>
                      </a:cubicBezTo>
                      <a:cubicBezTo>
                        <a:pt x="62" y="23"/>
                        <a:pt x="71" y="32"/>
                        <a:pt x="74" y="51"/>
                      </a:cubicBezTo>
                      <a:cubicBezTo>
                        <a:pt x="74" y="51"/>
                        <a:pt x="75" y="56"/>
                        <a:pt x="81" y="55"/>
                      </a:cubicBezTo>
                      <a:cubicBezTo>
                        <a:pt x="81" y="55"/>
                        <a:pt x="85" y="55"/>
                        <a:pt x="86" y="50"/>
                      </a:cubicBezTo>
                      <a:cubicBezTo>
                        <a:pt x="86" y="50"/>
                        <a:pt x="85" y="25"/>
                        <a:pt x="66" y="8"/>
                      </a:cubicBezTo>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Oval 19">
                  <a:extLst>
                    <a:ext uri="{FF2B5EF4-FFF2-40B4-BE49-F238E27FC236}">
                      <a16:creationId xmlns:a16="http://schemas.microsoft.com/office/drawing/2014/main" id="{7FAACBF8-D535-48B8-B211-AB12572EB4AF}"/>
                    </a:ext>
                  </a:extLst>
                </p:cNvPr>
                <p:cNvSpPr>
                  <a:spLocks noChangeArrowheads="1"/>
                </p:cNvSpPr>
                <p:nvPr/>
              </p:nvSpPr>
              <p:spPr bwMode="auto">
                <a:xfrm>
                  <a:off x="10075863" y="4144963"/>
                  <a:ext cx="107950" cy="10953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a:extLst>
                    <a:ext uri="{FF2B5EF4-FFF2-40B4-BE49-F238E27FC236}">
                      <a16:creationId xmlns:a16="http://schemas.microsoft.com/office/drawing/2014/main" id="{8BC9FE51-BC22-4A9C-A4CD-B7BEA2D74D6B}"/>
                    </a:ext>
                  </a:extLst>
                </p:cNvPr>
                <p:cNvSpPr>
                  <a:spLocks/>
                </p:cNvSpPr>
                <p:nvPr/>
              </p:nvSpPr>
              <p:spPr bwMode="auto">
                <a:xfrm>
                  <a:off x="9993313" y="4257675"/>
                  <a:ext cx="274638" cy="354013"/>
                </a:xfrm>
                <a:custGeom>
                  <a:avLst/>
                  <a:gdLst>
                    <a:gd name="T0" fmla="*/ 66 w 86"/>
                    <a:gd name="T1" fmla="*/ 8 h 110"/>
                    <a:gd name="T2" fmla="*/ 55 w 86"/>
                    <a:gd name="T3" fmla="*/ 0 h 110"/>
                    <a:gd name="T4" fmla="*/ 43 w 86"/>
                    <a:gd name="T5" fmla="*/ 0 h 110"/>
                    <a:gd name="T6" fmla="*/ 43 w 86"/>
                    <a:gd name="T7" fmla="*/ 0 h 110"/>
                    <a:gd name="T8" fmla="*/ 30 w 86"/>
                    <a:gd name="T9" fmla="*/ 0 h 110"/>
                    <a:gd name="T10" fmla="*/ 20 w 86"/>
                    <a:gd name="T11" fmla="*/ 8 h 110"/>
                    <a:gd name="T12" fmla="*/ 0 w 86"/>
                    <a:gd name="T13" fmla="*/ 50 h 110"/>
                    <a:gd name="T14" fmla="*/ 4 w 86"/>
                    <a:gd name="T15" fmla="*/ 55 h 110"/>
                    <a:gd name="T16" fmla="*/ 12 w 86"/>
                    <a:gd name="T17" fmla="*/ 51 h 110"/>
                    <a:gd name="T18" fmla="*/ 23 w 86"/>
                    <a:gd name="T19" fmla="*/ 23 h 110"/>
                    <a:gd name="T20" fmla="*/ 23 w 86"/>
                    <a:gd name="T21" fmla="*/ 104 h 110"/>
                    <a:gd name="T22" fmla="*/ 32 w 86"/>
                    <a:gd name="T23" fmla="*/ 110 h 110"/>
                    <a:gd name="T24" fmla="*/ 40 w 86"/>
                    <a:gd name="T25" fmla="*/ 103 h 110"/>
                    <a:gd name="T26" fmla="*/ 40 w 86"/>
                    <a:gd name="T27" fmla="*/ 58 h 110"/>
                    <a:gd name="T28" fmla="*/ 43 w 86"/>
                    <a:gd name="T29" fmla="*/ 58 h 110"/>
                    <a:gd name="T30" fmla="*/ 43 w 86"/>
                    <a:gd name="T31" fmla="*/ 58 h 110"/>
                    <a:gd name="T32" fmla="*/ 45 w 86"/>
                    <a:gd name="T33" fmla="*/ 58 h 110"/>
                    <a:gd name="T34" fmla="*/ 45 w 86"/>
                    <a:gd name="T35" fmla="*/ 103 h 110"/>
                    <a:gd name="T36" fmla="*/ 53 w 86"/>
                    <a:gd name="T37" fmla="*/ 110 h 110"/>
                    <a:gd name="T38" fmla="*/ 62 w 86"/>
                    <a:gd name="T39" fmla="*/ 104 h 110"/>
                    <a:gd name="T40" fmla="*/ 62 w 86"/>
                    <a:gd name="T41" fmla="*/ 23 h 110"/>
                    <a:gd name="T42" fmla="*/ 73 w 86"/>
                    <a:gd name="T43" fmla="*/ 51 h 110"/>
                    <a:gd name="T44" fmla="*/ 81 w 86"/>
                    <a:gd name="T45" fmla="*/ 55 h 110"/>
                    <a:gd name="T46" fmla="*/ 86 w 86"/>
                    <a:gd name="T47" fmla="*/ 50 h 110"/>
                    <a:gd name="T48" fmla="*/ 66 w 86"/>
                    <a:gd name="T49"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0">
                      <a:moveTo>
                        <a:pt x="66" y="8"/>
                      </a:moveTo>
                      <a:cubicBezTo>
                        <a:pt x="66" y="8"/>
                        <a:pt x="60" y="2"/>
                        <a:pt x="55" y="0"/>
                      </a:cubicBezTo>
                      <a:cubicBezTo>
                        <a:pt x="43" y="0"/>
                        <a:pt x="43" y="0"/>
                        <a:pt x="43" y="0"/>
                      </a:cubicBezTo>
                      <a:cubicBezTo>
                        <a:pt x="43" y="0"/>
                        <a:pt x="43" y="0"/>
                        <a:pt x="43" y="0"/>
                      </a:cubicBezTo>
                      <a:cubicBezTo>
                        <a:pt x="30" y="0"/>
                        <a:pt x="30" y="0"/>
                        <a:pt x="30" y="0"/>
                      </a:cubicBezTo>
                      <a:cubicBezTo>
                        <a:pt x="25" y="2"/>
                        <a:pt x="20" y="8"/>
                        <a:pt x="20" y="8"/>
                      </a:cubicBezTo>
                      <a:cubicBezTo>
                        <a:pt x="1" y="25"/>
                        <a:pt x="0" y="50"/>
                        <a:pt x="0" y="50"/>
                      </a:cubicBezTo>
                      <a:cubicBezTo>
                        <a:pt x="1" y="55"/>
                        <a:pt x="4" y="55"/>
                        <a:pt x="4" y="55"/>
                      </a:cubicBezTo>
                      <a:cubicBezTo>
                        <a:pt x="10" y="56"/>
                        <a:pt x="12" y="51"/>
                        <a:pt x="12" y="51"/>
                      </a:cubicBezTo>
                      <a:cubicBezTo>
                        <a:pt x="15" y="32"/>
                        <a:pt x="23" y="23"/>
                        <a:pt x="23" y="23"/>
                      </a:cubicBezTo>
                      <a:cubicBezTo>
                        <a:pt x="23" y="104"/>
                        <a:pt x="23" y="104"/>
                        <a:pt x="23" y="104"/>
                      </a:cubicBezTo>
                      <a:cubicBezTo>
                        <a:pt x="26" y="110"/>
                        <a:pt x="32" y="110"/>
                        <a:pt x="32" y="110"/>
                      </a:cubicBezTo>
                      <a:cubicBezTo>
                        <a:pt x="38" y="110"/>
                        <a:pt x="40" y="103"/>
                        <a:pt x="40" y="103"/>
                      </a:cubicBezTo>
                      <a:cubicBezTo>
                        <a:pt x="40" y="58"/>
                        <a:pt x="40" y="58"/>
                        <a:pt x="40" y="58"/>
                      </a:cubicBezTo>
                      <a:cubicBezTo>
                        <a:pt x="43" y="58"/>
                        <a:pt x="43" y="58"/>
                        <a:pt x="43" y="58"/>
                      </a:cubicBezTo>
                      <a:cubicBezTo>
                        <a:pt x="43" y="58"/>
                        <a:pt x="43" y="58"/>
                        <a:pt x="43" y="58"/>
                      </a:cubicBezTo>
                      <a:cubicBezTo>
                        <a:pt x="45" y="58"/>
                        <a:pt x="45" y="58"/>
                        <a:pt x="45" y="58"/>
                      </a:cubicBezTo>
                      <a:cubicBezTo>
                        <a:pt x="45" y="103"/>
                        <a:pt x="45" y="103"/>
                        <a:pt x="45" y="103"/>
                      </a:cubicBezTo>
                      <a:cubicBezTo>
                        <a:pt x="45" y="103"/>
                        <a:pt x="47" y="110"/>
                        <a:pt x="53" y="110"/>
                      </a:cubicBezTo>
                      <a:cubicBezTo>
                        <a:pt x="53" y="110"/>
                        <a:pt x="59" y="110"/>
                        <a:pt x="62" y="104"/>
                      </a:cubicBezTo>
                      <a:cubicBezTo>
                        <a:pt x="62" y="23"/>
                        <a:pt x="62" y="23"/>
                        <a:pt x="62" y="23"/>
                      </a:cubicBezTo>
                      <a:cubicBezTo>
                        <a:pt x="62" y="23"/>
                        <a:pt x="70" y="32"/>
                        <a:pt x="73" y="51"/>
                      </a:cubicBezTo>
                      <a:cubicBezTo>
                        <a:pt x="73" y="51"/>
                        <a:pt x="75" y="56"/>
                        <a:pt x="81" y="55"/>
                      </a:cubicBezTo>
                      <a:cubicBezTo>
                        <a:pt x="81" y="55"/>
                        <a:pt x="84" y="55"/>
                        <a:pt x="86" y="50"/>
                      </a:cubicBezTo>
                      <a:cubicBezTo>
                        <a:pt x="86" y="50"/>
                        <a:pt x="84" y="25"/>
                        <a:pt x="66" y="8"/>
                      </a:cubicBezTo>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Oval 21">
                  <a:extLst>
                    <a:ext uri="{FF2B5EF4-FFF2-40B4-BE49-F238E27FC236}">
                      <a16:creationId xmlns:a16="http://schemas.microsoft.com/office/drawing/2014/main" id="{CD1BD113-3114-4E76-B845-ED9895680776}"/>
                    </a:ext>
                  </a:extLst>
                </p:cNvPr>
                <p:cNvSpPr>
                  <a:spLocks noChangeArrowheads="1"/>
                </p:cNvSpPr>
                <p:nvPr/>
              </p:nvSpPr>
              <p:spPr bwMode="auto">
                <a:xfrm>
                  <a:off x="10385425" y="4144963"/>
                  <a:ext cx="109538" cy="10953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a:extLst>
                    <a:ext uri="{FF2B5EF4-FFF2-40B4-BE49-F238E27FC236}">
                      <a16:creationId xmlns:a16="http://schemas.microsoft.com/office/drawing/2014/main" id="{625F9328-04EC-4089-B4C4-74E1DD4D63DA}"/>
                    </a:ext>
                  </a:extLst>
                </p:cNvPr>
                <p:cNvSpPr>
                  <a:spLocks/>
                </p:cNvSpPr>
                <p:nvPr/>
              </p:nvSpPr>
              <p:spPr bwMode="auto">
                <a:xfrm>
                  <a:off x="10302875" y="4257675"/>
                  <a:ext cx="274638" cy="354013"/>
                </a:xfrm>
                <a:custGeom>
                  <a:avLst/>
                  <a:gdLst>
                    <a:gd name="T0" fmla="*/ 66 w 86"/>
                    <a:gd name="T1" fmla="*/ 8 h 110"/>
                    <a:gd name="T2" fmla="*/ 55 w 86"/>
                    <a:gd name="T3" fmla="*/ 0 h 110"/>
                    <a:gd name="T4" fmla="*/ 43 w 86"/>
                    <a:gd name="T5" fmla="*/ 0 h 110"/>
                    <a:gd name="T6" fmla="*/ 43 w 86"/>
                    <a:gd name="T7" fmla="*/ 0 h 110"/>
                    <a:gd name="T8" fmla="*/ 31 w 86"/>
                    <a:gd name="T9" fmla="*/ 0 h 110"/>
                    <a:gd name="T10" fmla="*/ 20 w 86"/>
                    <a:gd name="T11" fmla="*/ 8 h 110"/>
                    <a:gd name="T12" fmla="*/ 0 w 86"/>
                    <a:gd name="T13" fmla="*/ 50 h 110"/>
                    <a:gd name="T14" fmla="*/ 5 w 86"/>
                    <a:gd name="T15" fmla="*/ 55 h 110"/>
                    <a:gd name="T16" fmla="*/ 12 w 86"/>
                    <a:gd name="T17" fmla="*/ 51 h 110"/>
                    <a:gd name="T18" fmla="*/ 24 w 86"/>
                    <a:gd name="T19" fmla="*/ 23 h 110"/>
                    <a:gd name="T20" fmla="*/ 24 w 86"/>
                    <a:gd name="T21" fmla="*/ 104 h 110"/>
                    <a:gd name="T22" fmla="*/ 32 w 86"/>
                    <a:gd name="T23" fmla="*/ 110 h 110"/>
                    <a:gd name="T24" fmla="*/ 40 w 86"/>
                    <a:gd name="T25" fmla="*/ 103 h 110"/>
                    <a:gd name="T26" fmla="*/ 40 w 86"/>
                    <a:gd name="T27" fmla="*/ 58 h 110"/>
                    <a:gd name="T28" fmla="*/ 43 w 86"/>
                    <a:gd name="T29" fmla="*/ 58 h 110"/>
                    <a:gd name="T30" fmla="*/ 43 w 86"/>
                    <a:gd name="T31" fmla="*/ 58 h 110"/>
                    <a:gd name="T32" fmla="*/ 46 w 86"/>
                    <a:gd name="T33" fmla="*/ 58 h 110"/>
                    <a:gd name="T34" fmla="*/ 46 w 86"/>
                    <a:gd name="T35" fmla="*/ 103 h 110"/>
                    <a:gd name="T36" fmla="*/ 54 w 86"/>
                    <a:gd name="T37" fmla="*/ 110 h 110"/>
                    <a:gd name="T38" fmla="*/ 62 w 86"/>
                    <a:gd name="T39" fmla="*/ 104 h 110"/>
                    <a:gd name="T40" fmla="*/ 62 w 86"/>
                    <a:gd name="T41" fmla="*/ 23 h 110"/>
                    <a:gd name="T42" fmla="*/ 74 w 86"/>
                    <a:gd name="T43" fmla="*/ 51 h 110"/>
                    <a:gd name="T44" fmla="*/ 81 w 86"/>
                    <a:gd name="T45" fmla="*/ 55 h 110"/>
                    <a:gd name="T46" fmla="*/ 86 w 86"/>
                    <a:gd name="T47" fmla="*/ 50 h 110"/>
                    <a:gd name="T48" fmla="*/ 66 w 86"/>
                    <a:gd name="T49"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0">
                      <a:moveTo>
                        <a:pt x="66" y="8"/>
                      </a:moveTo>
                      <a:cubicBezTo>
                        <a:pt x="66" y="8"/>
                        <a:pt x="60" y="2"/>
                        <a:pt x="55" y="0"/>
                      </a:cubicBezTo>
                      <a:cubicBezTo>
                        <a:pt x="43" y="0"/>
                        <a:pt x="43" y="0"/>
                        <a:pt x="43" y="0"/>
                      </a:cubicBezTo>
                      <a:cubicBezTo>
                        <a:pt x="43" y="0"/>
                        <a:pt x="43" y="0"/>
                        <a:pt x="43" y="0"/>
                      </a:cubicBezTo>
                      <a:cubicBezTo>
                        <a:pt x="31" y="0"/>
                        <a:pt x="31" y="0"/>
                        <a:pt x="31" y="0"/>
                      </a:cubicBezTo>
                      <a:cubicBezTo>
                        <a:pt x="26" y="2"/>
                        <a:pt x="20" y="8"/>
                        <a:pt x="20" y="8"/>
                      </a:cubicBezTo>
                      <a:cubicBezTo>
                        <a:pt x="2" y="25"/>
                        <a:pt x="0" y="50"/>
                        <a:pt x="0" y="50"/>
                      </a:cubicBezTo>
                      <a:cubicBezTo>
                        <a:pt x="2" y="55"/>
                        <a:pt x="5" y="55"/>
                        <a:pt x="5" y="55"/>
                      </a:cubicBezTo>
                      <a:cubicBezTo>
                        <a:pt x="11" y="56"/>
                        <a:pt x="12" y="51"/>
                        <a:pt x="12" y="51"/>
                      </a:cubicBezTo>
                      <a:cubicBezTo>
                        <a:pt x="15" y="32"/>
                        <a:pt x="24" y="23"/>
                        <a:pt x="24" y="23"/>
                      </a:cubicBezTo>
                      <a:cubicBezTo>
                        <a:pt x="24" y="104"/>
                        <a:pt x="24" y="104"/>
                        <a:pt x="24" y="104"/>
                      </a:cubicBezTo>
                      <a:cubicBezTo>
                        <a:pt x="27" y="110"/>
                        <a:pt x="32" y="110"/>
                        <a:pt x="32" y="110"/>
                      </a:cubicBezTo>
                      <a:cubicBezTo>
                        <a:pt x="39" y="110"/>
                        <a:pt x="40" y="103"/>
                        <a:pt x="40" y="103"/>
                      </a:cubicBezTo>
                      <a:cubicBezTo>
                        <a:pt x="40" y="58"/>
                        <a:pt x="40" y="58"/>
                        <a:pt x="40" y="58"/>
                      </a:cubicBezTo>
                      <a:cubicBezTo>
                        <a:pt x="43" y="58"/>
                        <a:pt x="43" y="58"/>
                        <a:pt x="43" y="58"/>
                      </a:cubicBezTo>
                      <a:cubicBezTo>
                        <a:pt x="43" y="58"/>
                        <a:pt x="43" y="58"/>
                        <a:pt x="43" y="58"/>
                      </a:cubicBezTo>
                      <a:cubicBezTo>
                        <a:pt x="46" y="58"/>
                        <a:pt x="46" y="58"/>
                        <a:pt x="46" y="58"/>
                      </a:cubicBezTo>
                      <a:cubicBezTo>
                        <a:pt x="46" y="103"/>
                        <a:pt x="46" y="103"/>
                        <a:pt x="46" y="103"/>
                      </a:cubicBezTo>
                      <a:cubicBezTo>
                        <a:pt x="46" y="103"/>
                        <a:pt x="48" y="110"/>
                        <a:pt x="54" y="110"/>
                      </a:cubicBezTo>
                      <a:cubicBezTo>
                        <a:pt x="54" y="110"/>
                        <a:pt x="59" y="110"/>
                        <a:pt x="62" y="104"/>
                      </a:cubicBezTo>
                      <a:cubicBezTo>
                        <a:pt x="62" y="23"/>
                        <a:pt x="62" y="23"/>
                        <a:pt x="62" y="23"/>
                      </a:cubicBezTo>
                      <a:cubicBezTo>
                        <a:pt x="62" y="23"/>
                        <a:pt x="71" y="32"/>
                        <a:pt x="74" y="51"/>
                      </a:cubicBezTo>
                      <a:cubicBezTo>
                        <a:pt x="74" y="51"/>
                        <a:pt x="75" y="56"/>
                        <a:pt x="81" y="55"/>
                      </a:cubicBezTo>
                      <a:cubicBezTo>
                        <a:pt x="81" y="55"/>
                        <a:pt x="85" y="55"/>
                        <a:pt x="86" y="50"/>
                      </a:cubicBezTo>
                      <a:cubicBezTo>
                        <a:pt x="86" y="50"/>
                        <a:pt x="85" y="25"/>
                        <a:pt x="66" y="8"/>
                      </a:cubicBezTo>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Oval 23">
                  <a:extLst>
                    <a:ext uri="{FF2B5EF4-FFF2-40B4-BE49-F238E27FC236}">
                      <a16:creationId xmlns:a16="http://schemas.microsoft.com/office/drawing/2014/main" id="{6B064297-E377-4FCA-9446-EC780B67B87B}"/>
                    </a:ext>
                  </a:extLst>
                </p:cNvPr>
                <p:cNvSpPr>
                  <a:spLocks noChangeArrowheads="1"/>
                </p:cNvSpPr>
                <p:nvPr/>
              </p:nvSpPr>
              <p:spPr bwMode="auto">
                <a:xfrm>
                  <a:off x="10699750" y="4144963"/>
                  <a:ext cx="107950" cy="10953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a:extLst>
                    <a:ext uri="{FF2B5EF4-FFF2-40B4-BE49-F238E27FC236}">
                      <a16:creationId xmlns:a16="http://schemas.microsoft.com/office/drawing/2014/main" id="{B4B57D8C-E624-468E-B804-E99B72A6DB36}"/>
                    </a:ext>
                  </a:extLst>
                </p:cNvPr>
                <p:cNvSpPr>
                  <a:spLocks/>
                </p:cNvSpPr>
                <p:nvPr/>
              </p:nvSpPr>
              <p:spPr bwMode="auto">
                <a:xfrm>
                  <a:off x="10615613" y="4257675"/>
                  <a:ext cx="274638" cy="354013"/>
                </a:xfrm>
                <a:custGeom>
                  <a:avLst/>
                  <a:gdLst>
                    <a:gd name="T0" fmla="*/ 66 w 86"/>
                    <a:gd name="T1" fmla="*/ 8 h 110"/>
                    <a:gd name="T2" fmla="*/ 55 w 86"/>
                    <a:gd name="T3" fmla="*/ 0 h 110"/>
                    <a:gd name="T4" fmla="*/ 43 w 86"/>
                    <a:gd name="T5" fmla="*/ 0 h 110"/>
                    <a:gd name="T6" fmla="*/ 43 w 86"/>
                    <a:gd name="T7" fmla="*/ 0 h 110"/>
                    <a:gd name="T8" fmla="*/ 30 w 86"/>
                    <a:gd name="T9" fmla="*/ 0 h 110"/>
                    <a:gd name="T10" fmla="*/ 20 w 86"/>
                    <a:gd name="T11" fmla="*/ 8 h 110"/>
                    <a:gd name="T12" fmla="*/ 0 w 86"/>
                    <a:gd name="T13" fmla="*/ 50 h 110"/>
                    <a:gd name="T14" fmla="*/ 4 w 86"/>
                    <a:gd name="T15" fmla="*/ 55 h 110"/>
                    <a:gd name="T16" fmla="*/ 12 w 86"/>
                    <a:gd name="T17" fmla="*/ 51 h 110"/>
                    <a:gd name="T18" fmla="*/ 23 w 86"/>
                    <a:gd name="T19" fmla="*/ 23 h 110"/>
                    <a:gd name="T20" fmla="*/ 23 w 86"/>
                    <a:gd name="T21" fmla="*/ 104 h 110"/>
                    <a:gd name="T22" fmla="*/ 32 w 86"/>
                    <a:gd name="T23" fmla="*/ 110 h 110"/>
                    <a:gd name="T24" fmla="*/ 40 w 86"/>
                    <a:gd name="T25" fmla="*/ 103 h 110"/>
                    <a:gd name="T26" fmla="*/ 40 w 86"/>
                    <a:gd name="T27" fmla="*/ 58 h 110"/>
                    <a:gd name="T28" fmla="*/ 43 w 86"/>
                    <a:gd name="T29" fmla="*/ 58 h 110"/>
                    <a:gd name="T30" fmla="*/ 43 w 86"/>
                    <a:gd name="T31" fmla="*/ 58 h 110"/>
                    <a:gd name="T32" fmla="*/ 45 w 86"/>
                    <a:gd name="T33" fmla="*/ 58 h 110"/>
                    <a:gd name="T34" fmla="*/ 45 w 86"/>
                    <a:gd name="T35" fmla="*/ 103 h 110"/>
                    <a:gd name="T36" fmla="*/ 53 w 86"/>
                    <a:gd name="T37" fmla="*/ 110 h 110"/>
                    <a:gd name="T38" fmla="*/ 62 w 86"/>
                    <a:gd name="T39" fmla="*/ 104 h 110"/>
                    <a:gd name="T40" fmla="*/ 62 w 86"/>
                    <a:gd name="T41" fmla="*/ 23 h 110"/>
                    <a:gd name="T42" fmla="*/ 73 w 86"/>
                    <a:gd name="T43" fmla="*/ 51 h 110"/>
                    <a:gd name="T44" fmla="*/ 81 w 86"/>
                    <a:gd name="T45" fmla="*/ 55 h 110"/>
                    <a:gd name="T46" fmla="*/ 86 w 86"/>
                    <a:gd name="T47" fmla="*/ 50 h 110"/>
                    <a:gd name="T48" fmla="*/ 66 w 86"/>
                    <a:gd name="T49"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0">
                      <a:moveTo>
                        <a:pt x="66" y="8"/>
                      </a:moveTo>
                      <a:cubicBezTo>
                        <a:pt x="66" y="8"/>
                        <a:pt x="60" y="2"/>
                        <a:pt x="55" y="0"/>
                      </a:cubicBezTo>
                      <a:cubicBezTo>
                        <a:pt x="43" y="0"/>
                        <a:pt x="43" y="0"/>
                        <a:pt x="43" y="0"/>
                      </a:cubicBezTo>
                      <a:cubicBezTo>
                        <a:pt x="43" y="0"/>
                        <a:pt x="43" y="0"/>
                        <a:pt x="43" y="0"/>
                      </a:cubicBezTo>
                      <a:cubicBezTo>
                        <a:pt x="30" y="0"/>
                        <a:pt x="30" y="0"/>
                        <a:pt x="30" y="0"/>
                      </a:cubicBezTo>
                      <a:cubicBezTo>
                        <a:pt x="25" y="2"/>
                        <a:pt x="20" y="8"/>
                        <a:pt x="20" y="8"/>
                      </a:cubicBezTo>
                      <a:cubicBezTo>
                        <a:pt x="1" y="25"/>
                        <a:pt x="0" y="50"/>
                        <a:pt x="0" y="50"/>
                      </a:cubicBezTo>
                      <a:cubicBezTo>
                        <a:pt x="1" y="55"/>
                        <a:pt x="4" y="55"/>
                        <a:pt x="4" y="55"/>
                      </a:cubicBezTo>
                      <a:cubicBezTo>
                        <a:pt x="10" y="56"/>
                        <a:pt x="12" y="51"/>
                        <a:pt x="12" y="51"/>
                      </a:cubicBezTo>
                      <a:cubicBezTo>
                        <a:pt x="15" y="32"/>
                        <a:pt x="23" y="23"/>
                        <a:pt x="23" y="23"/>
                      </a:cubicBezTo>
                      <a:cubicBezTo>
                        <a:pt x="23" y="104"/>
                        <a:pt x="23" y="104"/>
                        <a:pt x="23" y="104"/>
                      </a:cubicBezTo>
                      <a:cubicBezTo>
                        <a:pt x="26" y="110"/>
                        <a:pt x="32" y="110"/>
                        <a:pt x="32" y="110"/>
                      </a:cubicBezTo>
                      <a:cubicBezTo>
                        <a:pt x="38" y="110"/>
                        <a:pt x="40" y="103"/>
                        <a:pt x="40" y="103"/>
                      </a:cubicBezTo>
                      <a:cubicBezTo>
                        <a:pt x="40" y="58"/>
                        <a:pt x="40" y="58"/>
                        <a:pt x="40" y="58"/>
                      </a:cubicBezTo>
                      <a:cubicBezTo>
                        <a:pt x="43" y="58"/>
                        <a:pt x="43" y="58"/>
                        <a:pt x="43" y="58"/>
                      </a:cubicBezTo>
                      <a:cubicBezTo>
                        <a:pt x="43" y="58"/>
                        <a:pt x="43" y="58"/>
                        <a:pt x="43" y="58"/>
                      </a:cubicBezTo>
                      <a:cubicBezTo>
                        <a:pt x="45" y="58"/>
                        <a:pt x="45" y="58"/>
                        <a:pt x="45" y="58"/>
                      </a:cubicBezTo>
                      <a:cubicBezTo>
                        <a:pt x="45" y="103"/>
                        <a:pt x="45" y="103"/>
                        <a:pt x="45" y="103"/>
                      </a:cubicBezTo>
                      <a:cubicBezTo>
                        <a:pt x="45" y="103"/>
                        <a:pt x="47" y="110"/>
                        <a:pt x="53" y="110"/>
                      </a:cubicBezTo>
                      <a:cubicBezTo>
                        <a:pt x="53" y="110"/>
                        <a:pt x="59" y="110"/>
                        <a:pt x="62" y="104"/>
                      </a:cubicBezTo>
                      <a:cubicBezTo>
                        <a:pt x="62" y="23"/>
                        <a:pt x="62" y="23"/>
                        <a:pt x="62" y="23"/>
                      </a:cubicBezTo>
                      <a:cubicBezTo>
                        <a:pt x="62" y="23"/>
                        <a:pt x="70" y="32"/>
                        <a:pt x="73" y="51"/>
                      </a:cubicBezTo>
                      <a:cubicBezTo>
                        <a:pt x="73" y="51"/>
                        <a:pt x="75" y="56"/>
                        <a:pt x="81" y="55"/>
                      </a:cubicBezTo>
                      <a:cubicBezTo>
                        <a:pt x="81" y="55"/>
                        <a:pt x="84" y="55"/>
                        <a:pt x="86" y="50"/>
                      </a:cubicBezTo>
                      <a:cubicBezTo>
                        <a:pt x="86" y="50"/>
                        <a:pt x="84" y="25"/>
                        <a:pt x="66" y="8"/>
                      </a:cubicBezTo>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 name="Freeform 25">
                <a:extLst>
                  <a:ext uri="{FF2B5EF4-FFF2-40B4-BE49-F238E27FC236}">
                    <a16:creationId xmlns:a16="http://schemas.microsoft.com/office/drawing/2014/main" id="{4C401975-F204-486C-81B8-34B35D726DF4}"/>
                  </a:ext>
                </a:extLst>
              </p:cNvPr>
              <p:cNvSpPr>
                <a:spLocks/>
              </p:cNvSpPr>
              <p:nvPr/>
            </p:nvSpPr>
            <p:spPr bwMode="auto">
              <a:xfrm>
                <a:off x="9350375" y="3878263"/>
                <a:ext cx="1555750" cy="292100"/>
              </a:xfrm>
              <a:custGeom>
                <a:avLst/>
                <a:gdLst>
                  <a:gd name="T0" fmla="*/ 487 w 487"/>
                  <a:gd name="T1" fmla="*/ 45 h 91"/>
                  <a:gd name="T2" fmla="*/ 442 w 487"/>
                  <a:gd name="T3" fmla="*/ 91 h 91"/>
                  <a:gd name="T4" fmla="*/ 45 w 487"/>
                  <a:gd name="T5" fmla="*/ 91 h 91"/>
                  <a:gd name="T6" fmla="*/ 0 w 487"/>
                  <a:gd name="T7" fmla="*/ 45 h 91"/>
                  <a:gd name="T8" fmla="*/ 45 w 487"/>
                  <a:gd name="T9" fmla="*/ 0 h 91"/>
                  <a:gd name="T10" fmla="*/ 442 w 487"/>
                  <a:gd name="T11" fmla="*/ 0 h 91"/>
                  <a:gd name="T12" fmla="*/ 487 w 487"/>
                  <a:gd name="T13" fmla="*/ 45 h 91"/>
                </a:gdLst>
                <a:ahLst/>
                <a:cxnLst>
                  <a:cxn ang="0">
                    <a:pos x="T0" y="T1"/>
                  </a:cxn>
                  <a:cxn ang="0">
                    <a:pos x="T2" y="T3"/>
                  </a:cxn>
                  <a:cxn ang="0">
                    <a:pos x="T4" y="T5"/>
                  </a:cxn>
                  <a:cxn ang="0">
                    <a:pos x="T6" y="T7"/>
                  </a:cxn>
                  <a:cxn ang="0">
                    <a:pos x="T8" y="T9"/>
                  </a:cxn>
                  <a:cxn ang="0">
                    <a:pos x="T10" y="T11"/>
                  </a:cxn>
                  <a:cxn ang="0">
                    <a:pos x="T12" y="T13"/>
                  </a:cxn>
                </a:cxnLst>
                <a:rect l="0" t="0" r="r" b="b"/>
                <a:pathLst>
                  <a:path w="487" h="91">
                    <a:moveTo>
                      <a:pt x="487" y="45"/>
                    </a:moveTo>
                    <a:cubicBezTo>
                      <a:pt x="487" y="70"/>
                      <a:pt x="467" y="91"/>
                      <a:pt x="442" y="91"/>
                    </a:cubicBezTo>
                    <a:cubicBezTo>
                      <a:pt x="45" y="91"/>
                      <a:pt x="45" y="91"/>
                      <a:pt x="45" y="91"/>
                    </a:cubicBezTo>
                    <a:cubicBezTo>
                      <a:pt x="20" y="91"/>
                      <a:pt x="0" y="70"/>
                      <a:pt x="0" y="45"/>
                    </a:cubicBezTo>
                    <a:cubicBezTo>
                      <a:pt x="0" y="20"/>
                      <a:pt x="20" y="0"/>
                      <a:pt x="45" y="0"/>
                    </a:cubicBezTo>
                    <a:cubicBezTo>
                      <a:pt x="442" y="0"/>
                      <a:pt x="442" y="0"/>
                      <a:pt x="442" y="0"/>
                    </a:cubicBezTo>
                    <a:cubicBezTo>
                      <a:pt x="467" y="0"/>
                      <a:pt x="487" y="20"/>
                      <a:pt x="487" y="45"/>
                    </a:cubicBezTo>
                  </a:path>
                </a:pathLst>
              </a:custGeom>
              <a:solidFill>
                <a:srgbClr val="DFF2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2400" b="1" dirty="0">
                    <a:solidFill>
                      <a:srgbClr val="557EC0"/>
                    </a:solidFill>
                  </a:rPr>
                  <a:t>成人の約</a:t>
                </a:r>
                <a:r>
                  <a:rPr lang="en-US" altLang="ja-JP" sz="2400" b="1" dirty="0">
                    <a:solidFill>
                      <a:srgbClr val="557EC0"/>
                    </a:solidFill>
                  </a:rPr>
                  <a:t>5</a:t>
                </a:r>
                <a:r>
                  <a:rPr lang="ja-JP" altLang="en-US" sz="2400" b="1" dirty="0">
                    <a:solidFill>
                      <a:srgbClr val="557EC0"/>
                    </a:solidFill>
                  </a:rPr>
                  <a:t>人に</a:t>
                </a:r>
                <a:r>
                  <a:rPr lang="en-US" altLang="ja-JP" sz="2400" b="1" dirty="0">
                    <a:solidFill>
                      <a:srgbClr val="557EC0"/>
                    </a:solidFill>
                  </a:rPr>
                  <a:t>1</a:t>
                </a:r>
                <a:r>
                  <a:rPr lang="ja-JP" altLang="en-US" sz="2400" b="1" dirty="0">
                    <a:solidFill>
                      <a:srgbClr val="557EC0"/>
                    </a:solidFill>
                  </a:rPr>
                  <a:t>人</a:t>
                </a:r>
              </a:p>
            </p:txBody>
          </p:sp>
          <p:sp>
            <p:nvSpPr>
              <p:cNvPr id="64" name="Freeform 25">
                <a:extLst>
                  <a:ext uri="{FF2B5EF4-FFF2-40B4-BE49-F238E27FC236}">
                    <a16:creationId xmlns:a16="http://schemas.microsoft.com/office/drawing/2014/main" id="{21F8D8AC-4337-46A5-BB2E-A08B37EC12AB}"/>
                  </a:ext>
                </a:extLst>
              </p:cNvPr>
              <p:cNvSpPr>
                <a:spLocks/>
              </p:cNvSpPr>
              <p:nvPr/>
            </p:nvSpPr>
            <p:spPr bwMode="auto">
              <a:xfrm>
                <a:off x="9683581" y="3293960"/>
                <a:ext cx="889338" cy="202766"/>
              </a:xfrm>
              <a:prstGeom prst="rect">
                <a:avLst/>
              </a:pr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36000" rIns="0" bIns="0" numCol="1" anchor="ctr" anchorCtr="0" compatLnSpc="1">
                <a:prstTxWarp prst="textNoShape">
                  <a:avLst/>
                </a:prstTxWarp>
                <a:spAutoFit/>
              </a:bodyPr>
              <a:lstStyle/>
              <a:p>
                <a:pPr algn="ctr"/>
                <a:r>
                  <a:rPr lang="ja-JP" altLang="en-US" sz="2400" b="1" dirty="0">
                    <a:solidFill>
                      <a:srgbClr val="557EC0"/>
                    </a:solidFill>
                  </a:rPr>
                  <a:t>男性：</a:t>
                </a:r>
                <a:r>
                  <a:rPr lang="en-US" altLang="ja-JP" sz="2400" b="1" dirty="0">
                    <a:solidFill>
                      <a:srgbClr val="557EC0"/>
                    </a:solidFill>
                  </a:rPr>
                  <a:t>18.7</a:t>
                </a:r>
                <a:r>
                  <a:rPr lang="ja-JP" altLang="en-US" sz="2000" b="1" dirty="0">
                    <a:solidFill>
                      <a:srgbClr val="557EC0"/>
                    </a:solidFill>
                  </a:rPr>
                  <a:t>％</a:t>
                </a:r>
              </a:p>
            </p:txBody>
          </p:sp>
        </p:grpSp>
        <p:grpSp>
          <p:nvGrpSpPr>
            <p:cNvPr id="62" name="グループ化 61">
              <a:extLst>
                <a:ext uri="{FF2B5EF4-FFF2-40B4-BE49-F238E27FC236}">
                  <a16:creationId xmlns:a16="http://schemas.microsoft.com/office/drawing/2014/main" id="{BCB6705B-934D-429B-B2C9-31DF516F6A74}"/>
                </a:ext>
              </a:extLst>
            </p:cNvPr>
            <p:cNvGrpSpPr/>
            <p:nvPr/>
          </p:nvGrpSpPr>
          <p:grpSpPr>
            <a:xfrm>
              <a:off x="4850783" y="3209570"/>
              <a:ext cx="3112652" cy="2636433"/>
              <a:chOff x="11236325" y="3293960"/>
              <a:chExt cx="1555750" cy="1317728"/>
            </a:xfrm>
          </p:grpSpPr>
          <p:grpSp>
            <p:nvGrpSpPr>
              <p:cNvPr id="60" name="グループ化 59">
                <a:extLst>
                  <a:ext uri="{FF2B5EF4-FFF2-40B4-BE49-F238E27FC236}">
                    <a16:creationId xmlns:a16="http://schemas.microsoft.com/office/drawing/2014/main" id="{4A6710F2-D772-462B-9B42-83CECA6B9469}"/>
                  </a:ext>
                </a:extLst>
              </p:cNvPr>
              <p:cNvGrpSpPr/>
              <p:nvPr/>
            </p:nvGrpSpPr>
            <p:grpSpPr>
              <a:xfrm>
                <a:off x="11255375" y="3552825"/>
                <a:ext cx="1520826" cy="1058863"/>
                <a:chOff x="11255375" y="3552825"/>
                <a:chExt cx="1520826" cy="1058863"/>
              </a:xfrm>
            </p:grpSpPr>
            <p:sp>
              <p:nvSpPr>
                <p:cNvPr id="38" name="Oval 26">
                  <a:extLst>
                    <a:ext uri="{FF2B5EF4-FFF2-40B4-BE49-F238E27FC236}">
                      <a16:creationId xmlns:a16="http://schemas.microsoft.com/office/drawing/2014/main" id="{68A8D21A-B556-4653-B774-9E4D8E718D55}"/>
                    </a:ext>
                  </a:extLst>
                </p:cNvPr>
                <p:cNvSpPr>
                  <a:spLocks noChangeArrowheads="1"/>
                </p:cNvSpPr>
                <p:nvPr/>
              </p:nvSpPr>
              <p:spPr bwMode="auto">
                <a:xfrm>
                  <a:off x="11337925" y="3552825"/>
                  <a:ext cx="109538" cy="10953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a:extLst>
                    <a:ext uri="{FF2B5EF4-FFF2-40B4-BE49-F238E27FC236}">
                      <a16:creationId xmlns:a16="http://schemas.microsoft.com/office/drawing/2014/main" id="{357E84EF-CE9B-4D70-A5F7-242B1F775E0E}"/>
                    </a:ext>
                  </a:extLst>
                </p:cNvPr>
                <p:cNvSpPr>
                  <a:spLocks/>
                </p:cNvSpPr>
                <p:nvPr/>
              </p:nvSpPr>
              <p:spPr bwMode="auto">
                <a:xfrm>
                  <a:off x="11255375" y="3665538"/>
                  <a:ext cx="274638" cy="357188"/>
                </a:xfrm>
                <a:custGeom>
                  <a:avLst/>
                  <a:gdLst>
                    <a:gd name="T0" fmla="*/ 66 w 86"/>
                    <a:gd name="T1" fmla="*/ 8 h 111"/>
                    <a:gd name="T2" fmla="*/ 55 w 86"/>
                    <a:gd name="T3" fmla="*/ 0 h 111"/>
                    <a:gd name="T4" fmla="*/ 43 w 86"/>
                    <a:gd name="T5" fmla="*/ 0 h 111"/>
                    <a:gd name="T6" fmla="*/ 42 w 86"/>
                    <a:gd name="T7" fmla="*/ 0 h 111"/>
                    <a:gd name="T8" fmla="*/ 30 w 86"/>
                    <a:gd name="T9" fmla="*/ 0 h 111"/>
                    <a:gd name="T10" fmla="*/ 20 w 86"/>
                    <a:gd name="T11" fmla="*/ 8 h 111"/>
                    <a:gd name="T12" fmla="*/ 0 w 86"/>
                    <a:gd name="T13" fmla="*/ 51 h 111"/>
                    <a:gd name="T14" fmla="*/ 4 w 86"/>
                    <a:gd name="T15" fmla="*/ 55 h 111"/>
                    <a:gd name="T16" fmla="*/ 12 w 86"/>
                    <a:gd name="T17" fmla="*/ 51 h 111"/>
                    <a:gd name="T18" fmla="*/ 23 w 86"/>
                    <a:gd name="T19" fmla="*/ 23 h 111"/>
                    <a:gd name="T20" fmla="*/ 23 w 86"/>
                    <a:gd name="T21" fmla="*/ 104 h 111"/>
                    <a:gd name="T22" fmla="*/ 32 w 86"/>
                    <a:gd name="T23" fmla="*/ 110 h 111"/>
                    <a:gd name="T24" fmla="*/ 40 w 86"/>
                    <a:gd name="T25" fmla="*/ 104 h 111"/>
                    <a:gd name="T26" fmla="*/ 40 w 86"/>
                    <a:gd name="T27" fmla="*/ 58 h 111"/>
                    <a:gd name="T28" fmla="*/ 42 w 86"/>
                    <a:gd name="T29" fmla="*/ 58 h 111"/>
                    <a:gd name="T30" fmla="*/ 43 w 86"/>
                    <a:gd name="T31" fmla="*/ 58 h 111"/>
                    <a:gd name="T32" fmla="*/ 45 w 86"/>
                    <a:gd name="T33" fmla="*/ 58 h 111"/>
                    <a:gd name="T34" fmla="*/ 45 w 86"/>
                    <a:gd name="T35" fmla="*/ 104 h 111"/>
                    <a:gd name="T36" fmla="*/ 53 w 86"/>
                    <a:gd name="T37" fmla="*/ 110 h 111"/>
                    <a:gd name="T38" fmla="*/ 62 w 86"/>
                    <a:gd name="T39" fmla="*/ 104 h 111"/>
                    <a:gd name="T40" fmla="*/ 62 w 86"/>
                    <a:gd name="T41" fmla="*/ 23 h 111"/>
                    <a:gd name="T42" fmla="*/ 73 w 86"/>
                    <a:gd name="T43" fmla="*/ 51 h 111"/>
                    <a:gd name="T44" fmla="*/ 81 w 86"/>
                    <a:gd name="T45" fmla="*/ 55 h 111"/>
                    <a:gd name="T46" fmla="*/ 86 w 86"/>
                    <a:gd name="T47" fmla="*/ 51 h 111"/>
                    <a:gd name="T48" fmla="*/ 66 w 86"/>
                    <a:gd name="T4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1">
                      <a:moveTo>
                        <a:pt x="66" y="8"/>
                      </a:moveTo>
                      <a:cubicBezTo>
                        <a:pt x="66" y="8"/>
                        <a:pt x="60" y="2"/>
                        <a:pt x="55" y="0"/>
                      </a:cubicBezTo>
                      <a:cubicBezTo>
                        <a:pt x="43" y="0"/>
                        <a:pt x="43" y="0"/>
                        <a:pt x="43" y="0"/>
                      </a:cubicBezTo>
                      <a:cubicBezTo>
                        <a:pt x="42" y="0"/>
                        <a:pt x="42" y="0"/>
                        <a:pt x="42" y="0"/>
                      </a:cubicBezTo>
                      <a:cubicBezTo>
                        <a:pt x="30" y="0"/>
                        <a:pt x="30" y="0"/>
                        <a:pt x="30" y="0"/>
                      </a:cubicBezTo>
                      <a:cubicBezTo>
                        <a:pt x="25" y="2"/>
                        <a:pt x="20" y="8"/>
                        <a:pt x="20" y="8"/>
                      </a:cubicBezTo>
                      <a:cubicBezTo>
                        <a:pt x="1" y="26"/>
                        <a:pt x="0" y="51"/>
                        <a:pt x="0" y="51"/>
                      </a:cubicBezTo>
                      <a:cubicBezTo>
                        <a:pt x="1" y="56"/>
                        <a:pt x="4" y="55"/>
                        <a:pt x="4" y="55"/>
                      </a:cubicBezTo>
                      <a:cubicBezTo>
                        <a:pt x="10" y="57"/>
                        <a:pt x="12" y="51"/>
                        <a:pt x="12" y="51"/>
                      </a:cubicBezTo>
                      <a:cubicBezTo>
                        <a:pt x="15" y="32"/>
                        <a:pt x="23" y="23"/>
                        <a:pt x="23" y="23"/>
                      </a:cubicBezTo>
                      <a:cubicBezTo>
                        <a:pt x="23" y="104"/>
                        <a:pt x="23" y="104"/>
                        <a:pt x="23" y="104"/>
                      </a:cubicBezTo>
                      <a:cubicBezTo>
                        <a:pt x="26" y="111"/>
                        <a:pt x="32" y="110"/>
                        <a:pt x="32" y="110"/>
                      </a:cubicBezTo>
                      <a:cubicBezTo>
                        <a:pt x="38" y="110"/>
                        <a:pt x="40" y="104"/>
                        <a:pt x="40" y="104"/>
                      </a:cubicBezTo>
                      <a:cubicBezTo>
                        <a:pt x="40" y="58"/>
                        <a:pt x="40" y="58"/>
                        <a:pt x="40" y="58"/>
                      </a:cubicBezTo>
                      <a:cubicBezTo>
                        <a:pt x="42" y="58"/>
                        <a:pt x="42" y="58"/>
                        <a:pt x="42" y="58"/>
                      </a:cubicBezTo>
                      <a:cubicBezTo>
                        <a:pt x="43" y="58"/>
                        <a:pt x="43" y="58"/>
                        <a:pt x="43" y="58"/>
                      </a:cubicBezTo>
                      <a:cubicBezTo>
                        <a:pt x="45" y="58"/>
                        <a:pt x="45" y="58"/>
                        <a:pt x="45" y="58"/>
                      </a:cubicBezTo>
                      <a:cubicBezTo>
                        <a:pt x="45" y="104"/>
                        <a:pt x="45" y="104"/>
                        <a:pt x="45" y="104"/>
                      </a:cubicBezTo>
                      <a:cubicBezTo>
                        <a:pt x="45" y="104"/>
                        <a:pt x="47" y="110"/>
                        <a:pt x="53" y="110"/>
                      </a:cubicBezTo>
                      <a:cubicBezTo>
                        <a:pt x="53" y="110"/>
                        <a:pt x="59" y="111"/>
                        <a:pt x="62" y="104"/>
                      </a:cubicBezTo>
                      <a:cubicBezTo>
                        <a:pt x="62" y="23"/>
                        <a:pt x="62" y="23"/>
                        <a:pt x="62" y="23"/>
                      </a:cubicBezTo>
                      <a:cubicBezTo>
                        <a:pt x="62" y="23"/>
                        <a:pt x="70" y="32"/>
                        <a:pt x="73" y="51"/>
                      </a:cubicBezTo>
                      <a:cubicBezTo>
                        <a:pt x="73" y="51"/>
                        <a:pt x="75" y="57"/>
                        <a:pt x="81" y="55"/>
                      </a:cubicBezTo>
                      <a:cubicBezTo>
                        <a:pt x="81" y="55"/>
                        <a:pt x="84" y="56"/>
                        <a:pt x="86" y="51"/>
                      </a:cubicBezTo>
                      <a:cubicBezTo>
                        <a:pt x="86" y="51"/>
                        <a:pt x="84" y="26"/>
                        <a:pt x="66" y="8"/>
                      </a:cubicBezTo>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Oval 28">
                  <a:extLst>
                    <a:ext uri="{FF2B5EF4-FFF2-40B4-BE49-F238E27FC236}">
                      <a16:creationId xmlns:a16="http://schemas.microsoft.com/office/drawing/2014/main" id="{A5A4B04E-BAA7-43B3-88EB-F83BBEE3C997}"/>
                    </a:ext>
                  </a:extLst>
                </p:cNvPr>
                <p:cNvSpPr>
                  <a:spLocks noChangeArrowheads="1"/>
                </p:cNvSpPr>
                <p:nvPr/>
              </p:nvSpPr>
              <p:spPr bwMode="auto">
                <a:xfrm>
                  <a:off x="11647488" y="3552825"/>
                  <a:ext cx="109538" cy="10953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a:extLst>
                    <a:ext uri="{FF2B5EF4-FFF2-40B4-BE49-F238E27FC236}">
                      <a16:creationId xmlns:a16="http://schemas.microsoft.com/office/drawing/2014/main" id="{0D311FD4-987E-47D9-8654-8658940118F1}"/>
                    </a:ext>
                  </a:extLst>
                </p:cNvPr>
                <p:cNvSpPr>
                  <a:spLocks/>
                </p:cNvSpPr>
                <p:nvPr/>
              </p:nvSpPr>
              <p:spPr bwMode="auto">
                <a:xfrm>
                  <a:off x="11564938" y="3665538"/>
                  <a:ext cx="274638" cy="357188"/>
                </a:xfrm>
                <a:custGeom>
                  <a:avLst/>
                  <a:gdLst>
                    <a:gd name="T0" fmla="*/ 66 w 86"/>
                    <a:gd name="T1" fmla="*/ 8 h 111"/>
                    <a:gd name="T2" fmla="*/ 55 w 86"/>
                    <a:gd name="T3" fmla="*/ 0 h 111"/>
                    <a:gd name="T4" fmla="*/ 43 w 86"/>
                    <a:gd name="T5" fmla="*/ 0 h 111"/>
                    <a:gd name="T6" fmla="*/ 43 w 86"/>
                    <a:gd name="T7" fmla="*/ 0 h 111"/>
                    <a:gd name="T8" fmla="*/ 31 w 86"/>
                    <a:gd name="T9" fmla="*/ 0 h 111"/>
                    <a:gd name="T10" fmla="*/ 20 w 86"/>
                    <a:gd name="T11" fmla="*/ 8 h 111"/>
                    <a:gd name="T12" fmla="*/ 0 w 86"/>
                    <a:gd name="T13" fmla="*/ 51 h 111"/>
                    <a:gd name="T14" fmla="*/ 5 w 86"/>
                    <a:gd name="T15" fmla="*/ 55 h 111"/>
                    <a:gd name="T16" fmla="*/ 12 w 86"/>
                    <a:gd name="T17" fmla="*/ 51 h 111"/>
                    <a:gd name="T18" fmla="*/ 24 w 86"/>
                    <a:gd name="T19" fmla="*/ 23 h 111"/>
                    <a:gd name="T20" fmla="*/ 24 w 86"/>
                    <a:gd name="T21" fmla="*/ 104 h 111"/>
                    <a:gd name="T22" fmla="*/ 32 w 86"/>
                    <a:gd name="T23" fmla="*/ 110 h 111"/>
                    <a:gd name="T24" fmla="*/ 40 w 86"/>
                    <a:gd name="T25" fmla="*/ 104 h 111"/>
                    <a:gd name="T26" fmla="*/ 40 w 86"/>
                    <a:gd name="T27" fmla="*/ 58 h 111"/>
                    <a:gd name="T28" fmla="*/ 43 w 86"/>
                    <a:gd name="T29" fmla="*/ 58 h 111"/>
                    <a:gd name="T30" fmla="*/ 43 w 86"/>
                    <a:gd name="T31" fmla="*/ 58 h 111"/>
                    <a:gd name="T32" fmla="*/ 46 w 86"/>
                    <a:gd name="T33" fmla="*/ 58 h 111"/>
                    <a:gd name="T34" fmla="*/ 46 w 86"/>
                    <a:gd name="T35" fmla="*/ 104 h 111"/>
                    <a:gd name="T36" fmla="*/ 54 w 86"/>
                    <a:gd name="T37" fmla="*/ 110 h 111"/>
                    <a:gd name="T38" fmla="*/ 62 w 86"/>
                    <a:gd name="T39" fmla="*/ 104 h 111"/>
                    <a:gd name="T40" fmla="*/ 62 w 86"/>
                    <a:gd name="T41" fmla="*/ 23 h 111"/>
                    <a:gd name="T42" fmla="*/ 74 w 86"/>
                    <a:gd name="T43" fmla="*/ 51 h 111"/>
                    <a:gd name="T44" fmla="*/ 81 w 86"/>
                    <a:gd name="T45" fmla="*/ 55 h 111"/>
                    <a:gd name="T46" fmla="*/ 86 w 86"/>
                    <a:gd name="T47" fmla="*/ 51 h 111"/>
                    <a:gd name="T48" fmla="*/ 66 w 86"/>
                    <a:gd name="T4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1">
                      <a:moveTo>
                        <a:pt x="66" y="8"/>
                      </a:moveTo>
                      <a:cubicBezTo>
                        <a:pt x="66" y="8"/>
                        <a:pt x="60" y="2"/>
                        <a:pt x="55" y="0"/>
                      </a:cubicBezTo>
                      <a:cubicBezTo>
                        <a:pt x="43" y="0"/>
                        <a:pt x="43" y="0"/>
                        <a:pt x="43" y="0"/>
                      </a:cubicBezTo>
                      <a:cubicBezTo>
                        <a:pt x="43" y="0"/>
                        <a:pt x="43" y="0"/>
                        <a:pt x="43" y="0"/>
                      </a:cubicBezTo>
                      <a:cubicBezTo>
                        <a:pt x="31" y="0"/>
                        <a:pt x="31" y="0"/>
                        <a:pt x="31" y="0"/>
                      </a:cubicBezTo>
                      <a:cubicBezTo>
                        <a:pt x="26" y="2"/>
                        <a:pt x="20" y="8"/>
                        <a:pt x="20" y="8"/>
                      </a:cubicBezTo>
                      <a:cubicBezTo>
                        <a:pt x="2" y="26"/>
                        <a:pt x="0" y="51"/>
                        <a:pt x="0" y="51"/>
                      </a:cubicBezTo>
                      <a:cubicBezTo>
                        <a:pt x="2" y="56"/>
                        <a:pt x="5" y="55"/>
                        <a:pt x="5" y="55"/>
                      </a:cubicBezTo>
                      <a:cubicBezTo>
                        <a:pt x="11" y="57"/>
                        <a:pt x="12" y="51"/>
                        <a:pt x="12" y="51"/>
                      </a:cubicBezTo>
                      <a:cubicBezTo>
                        <a:pt x="15" y="32"/>
                        <a:pt x="24" y="23"/>
                        <a:pt x="24" y="23"/>
                      </a:cubicBezTo>
                      <a:cubicBezTo>
                        <a:pt x="24" y="104"/>
                        <a:pt x="24" y="104"/>
                        <a:pt x="24" y="104"/>
                      </a:cubicBezTo>
                      <a:cubicBezTo>
                        <a:pt x="27" y="111"/>
                        <a:pt x="32" y="110"/>
                        <a:pt x="32" y="110"/>
                      </a:cubicBezTo>
                      <a:cubicBezTo>
                        <a:pt x="39" y="110"/>
                        <a:pt x="40" y="104"/>
                        <a:pt x="40" y="104"/>
                      </a:cubicBezTo>
                      <a:cubicBezTo>
                        <a:pt x="40" y="58"/>
                        <a:pt x="40" y="58"/>
                        <a:pt x="40" y="58"/>
                      </a:cubicBezTo>
                      <a:cubicBezTo>
                        <a:pt x="43" y="58"/>
                        <a:pt x="43" y="58"/>
                        <a:pt x="43" y="58"/>
                      </a:cubicBezTo>
                      <a:cubicBezTo>
                        <a:pt x="43" y="58"/>
                        <a:pt x="43" y="58"/>
                        <a:pt x="43" y="58"/>
                      </a:cubicBezTo>
                      <a:cubicBezTo>
                        <a:pt x="46" y="58"/>
                        <a:pt x="46" y="58"/>
                        <a:pt x="46" y="58"/>
                      </a:cubicBezTo>
                      <a:cubicBezTo>
                        <a:pt x="46" y="104"/>
                        <a:pt x="46" y="104"/>
                        <a:pt x="46" y="104"/>
                      </a:cubicBezTo>
                      <a:cubicBezTo>
                        <a:pt x="46" y="104"/>
                        <a:pt x="48" y="110"/>
                        <a:pt x="54" y="110"/>
                      </a:cubicBezTo>
                      <a:cubicBezTo>
                        <a:pt x="54" y="110"/>
                        <a:pt x="59" y="111"/>
                        <a:pt x="62" y="104"/>
                      </a:cubicBezTo>
                      <a:cubicBezTo>
                        <a:pt x="62" y="23"/>
                        <a:pt x="62" y="23"/>
                        <a:pt x="62" y="23"/>
                      </a:cubicBezTo>
                      <a:cubicBezTo>
                        <a:pt x="62" y="23"/>
                        <a:pt x="71" y="32"/>
                        <a:pt x="74" y="51"/>
                      </a:cubicBezTo>
                      <a:cubicBezTo>
                        <a:pt x="74" y="51"/>
                        <a:pt x="75" y="57"/>
                        <a:pt x="81" y="55"/>
                      </a:cubicBezTo>
                      <a:cubicBezTo>
                        <a:pt x="81" y="55"/>
                        <a:pt x="85" y="56"/>
                        <a:pt x="86" y="51"/>
                      </a:cubicBezTo>
                      <a:cubicBezTo>
                        <a:pt x="86" y="51"/>
                        <a:pt x="85" y="26"/>
                        <a:pt x="66" y="8"/>
                      </a:cubicBezTo>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Oval 30">
                  <a:extLst>
                    <a:ext uri="{FF2B5EF4-FFF2-40B4-BE49-F238E27FC236}">
                      <a16:creationId xmlns:a16="http://schemas.microsoft.com/office/drawing/2014/main" id="{434E4A6E-4FE4-4B98-B925-773258998AA8}"/>
                    </a:ext>
                  </a:extLst>
                </p:cNvPr>
                <p:cNvSpPr>
                  <a:spLocks noChangeArrowheads="1"/>
                </p:cNvSpPr>
                <p:nvPr/>
              </p:nvSpPr>
              <p:spPr bwMode="auto">
                <a:xfrm>
                  <a:off x="11961813" y="3552825"/>
                  <a:ext cx="107950" cy="10953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a:extLst>
                    <a:ext uri="{FF2B5EF4-FFF2-40B4-BE49-F238E27FC236}">
                      <a16:creationId xmlns:a16="http://schemas.microsoft.com/office/drawing/2014/main" id="{2514B7E9-3730-474E-BCC9-DA4423E6E438}"/>
                    </a:ext>
                  </a:extLst>
                </p:cNvPr>
                <p:cNvSpPr>
                  <a:spLocks/>
                </p:cNvSpPr>
                <p:nvPr/>
              </p:nvSpPr>
              <p:spPr bwMode="auto">
                <a:xfrm>
                  <a:off x="11877675" y="3665538"/>
                  <a:ext cx="274638" cy="357188"/>
                </a:xfrm>
                <a:custGeom>
                  <a:avLst/>
                  <a:gdLst>
                    <a:gd name="T0" fmla="*/ 66 w 86"/>
                    <a:gd name="T1" fmla="*/ 8 h 111"/>
                    <a:gd name="T2" fmla="*/ 55 w 86"/>
                    <a:gd name="T3" fmla="*/ 0 h 111"/>
                    <a:gd name="T4" fmla="*/ 43 w 86"/>
                    <a:gd name="T5" fmla="*/ 0 h 111"/>
                    <a:gd name="T6" fmla="*/ 43 w 86"/>
                    <a:gd name="T7" fmla="*/ 0 h 111"/>
                    <a:gd name="T8" fmla="*/ 30 w 86"/>
                    <a:gd name="T9" fmla="*/ 0 h 111"/>
                    <a:gd name="T10" fmla="*/ 20 w 86"/>
                    <a:gd name="T11" fmla="*/ 8 h 111"/>
                    <a:gd name="T12" fmla="*/ 0 w 86"/>
                    <a:gd name="T13" fmla="*/ 51 h 111"/>
                    <a:gd name="T14" fmla="*/ 4 w 86"/>
                    <a:gd name="T15" fmla="*/ 55 h 111"/>
                    <a:gd name="T16" fmla="*/ 12 w 86"/>
                    <a:gd name="T17" fmla="*/ 51 h 111"/>
                    <a:gd name="T18" fmla="*/ 23 w 86"/>
                    <a:gd name="T19" fmla="*/ 23 h 111"/>
                    <a:gd name="T20" fmla="*/ 23 w 86"/>
                    <a:gd name="T21" fmla="*/ 104 h 111"/>
                    <a:gd name="T22" fmla="*/ 32 w 86"/>
                    <a:gd name="T23" fmla="*/ 110 h 111"/>
                    <a:gd name="T24" fmla="*/ 40 w 86"/>
                    <a:gd name="T25" fmla="*/ 104 h 111"/>
                    <a:gd name="T26" fmla="*/ 40 w 86"/>
                    <a:gd name="T27" fmla="*/ 58 h 111"/>
                    <a:gd name="T28" fmla="*/ 43 w 86"/>
                    <a:gd name="T29" fmla="*/ 58 h 111"/>
                    <a:gd name="T30" fmla="*/ 43 w 86"/>
                    <a:gd name="T31" fmla="*/ 58 h 111"/>
                    <a:gd name="T32" fmla="*/ 45 w 86"/>
                    <a:gd name="T33" fmla="*/ 58 h 111"/>
                    <a:gd name="T34" fmla="*/ 45 w 86"/>
                    <a:gd name="T35" fmla="*/ 104 h 111"/>
                    <a:gd name="T36" fmla="*/ 53 w 86"/>
                    <a:gd name="T37" fmla="*/ 110 h 111"/>
                    <a:gd name="T38" fmla="*/ 62 w 86"/>
                    <a:gd name="T39" fmla="*/ 104 h 111"/>
                    <a:gd name="T40" fmla="*/ 62 w 86"/>
                    <a:gd name="T41" fmla="*/ 23 h 111"/>
                    <a:gd name="T42" fmla="*/ 73 w 86"/>
                    <a:gd name="T43" fmla="*/ 51 h 111"/>
                    <a:gd name="T44" fmla="*/ 81 w 86"/>
                    <a:gd name="T45" fmla="*/ 55 h 111"/>
                    <a:gd name="T46" fmla="*/ 86 w 86"/>
                    <a:gd name="T47" fmla="*/ 51 h 111"/>
                    <a:gd name="T48" fmla="*/ 66 w 86"/>
                    <a:gd name="T4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1">
                      <a:moveTo>
                        <a:pt x="66" y="8"/>
                      </a:moveTo>
                      <a:cubicBezTo>
                        <a:pt x="66" y="8"/>
                        <a:pt x="60" y="2"/>
                        <a:pt x="55" y="0"/>
                      </a:cubicBezTo>
                      <a:cubicBezTo>
                        <a:pt x="43" y="0"/>
                        <a:pt x="43" y="0"/>
                        <a:pt x="43" y="0"/>
                      </a:cubicBezTo>
                      <a:cubicBezTo>
                        <a:pt x="43" y="0"/>
                        <a:pt x="43" y="0"/>
                        <a:pt x="43" y="0"/>
                      </a:cubicBezTo>
                      <a:cubicBezTo>
                        <a:pt x="30" y="0"/>
                        <a:pt x="30" y="0"/>
                        <a:pt x="30" y="0"/>
                      </a:cubicBezTo>
                      <a:cubicBezTo>
                        <a:pt x="25" y="2"/>
                        <a:pt x="20" y="8"/>
                        <a:pt x="20" y="8"/>
                      </a:cubicBezTo>
                      <a:cubicBezTo>
                        <a:pt x="1" y="26"/>
                        <a:pt x="0" y="51"/>
                        <a:pt x="0" y="51"/>
                      </a:cubicBezTo>
                      <a:cubicBezTo>
                        <a:pt x="1" y="56"/>
                        <a:pt x="4" y="55"/>
                        <a:pt x="4" y="55"/>
                      </a:cubicBezTo>
                      <a:cubicBezTo>
                        <a:pt x="10" y="57"/>
                        <a:pt x="12" y="51"/>
                        <a:pt x="12" y="51"/>
                      </a:cubicBezTo>
                      <a:cubicBezTo>
                        <a:pt x="15" y="32"/>
                        <a:pt x="23" y="23"/>
                        <a:pt x="23" y="23"/>
                      </a:cubicBezTo>
                      <a:cubicBezTo>
                        <a:pt x="23" y="104"/>
                        <a:pt x="23" y="104"/>
                        <a:pt x="23" y="104"/>
                      </a:cubicBezTo>
                      <a:cubicBezTo>
                        <a:pt x="26" y="111"/>
                        <a:pt x="32" y="110"/>
                        <a:pt x="32" y="110"/>
                      </a:cubicBezTo>
                      <a:cubicBezTo>
                        <a:pt x="38" y="110"/>
                        <a:pt x="40" y="104"/>
                        <a:pt x="40" y="104"/>
                      </a:cubicBezTo>
                      <a:cubicBezTo>
                        <a:pt x="40" y="58"/>
                        <a:pt x="40" y="58"/>
                        <a:pt x="40" y="58"/>
                      </a:cubicBezTo>
                      <a:cubicBezTo>
                        <a:pt x="43" y="58"/>
                        <a:pt x="43" y="58"/>
                        <a:pt x="43" y="58"/>
                      </a:cubicBezTo>
                      <a:cubicBezTo>
                        <a:pt x="43" y="58"/>
                        <a:pt x="43" y="58"/>
                        <a:pt x="43" y="58"/>
                      </a:cubicBezTo>
                      <a:cubicBezTo>
                        <a:pt x="45" y="58"/>
                        <a:pt x="45" y="58"/>
                        <a:pt x="45" y="58"/>
                      </a:cubicBezTo>
                      <a:cubicBezTo>
                        <a:pt x="45" y="104"/>
                        <a:pt x="45" y="104"/>
                        <a:pt x="45" y="104"/>
                      </a:cubicBezTo>
                      <a:cubicBezTo>
                        <a:pt x="45" y="104"/>
                        <a:pt x="47" y="110"/>
                        <a:pt x="53" y="110"/>
                      </a:cubicBezTo>
                      <a:cubicBezTo>
                        <a:pt x="53" y="110"/>
                        <a:pt x="59" y="111"/>
                        <a:pt x="62" y="104"/>
                      </a:cubicBezTo>
                      <a:cubicBezTo>
                        <a:pt x="62" y="23"/>
                        <a:pt x="62" y="23"/>
                        <a:pt x="62" y="23"/>
                      </a:cubicBezTo>
                      <a:cubicBezTo>
                        <a:pt x="62" y="23"/>
                        <a:pt x="70" y="32"/>
                        <a:pt x="73" y="51"/>
                      </a:cubicBezTo>
                      <a:cubicBezTo>
                        <a:pt x="73" y="51"/>
                        <a:pt x="75" y="57"/>
                        <a:pt x="81" y="55"/>
                      </a:cubicBezTo>
                      <a:cubicBezTo>
                        <a:pt x="81" y="55"/>
                        <a:pt x="84" y="56"/>
                        <a:pt x="86" y="51"/>
                      </a:cubicBezTo>
                      <a:cubicBezTo>
                        <a:pt x="86" y="51"/>
                        <a:pt x="84" y="26"/>
                        <a:pt x="66" y="8"/>
                      </a:cubicBezTo>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Oval 32">
                  <a:extLst>
                    <a:ext uri="{FF2B5EF4-FFF2-40B4-BE49-F238E27FC236}">
                      <a16:creationId xmlns:a16="http://schemas.microsoft.com/office/drawing/2014/main" id="{A5FA5738-6B4B-45FE-A815-898BC328BEB5}"/>
                    </a:ext>
                  </a:extLst>
                </p:cNvPr>
                <p:cNvSpPr>
                  <a:spLocks noChangeArrowheads="1"/>
                </p:cNvSpPr>
                <p:nvPr/>
              </p:nvSpPr>
              <p:spPr bwMode="auto">
                <a:xfrm>
                  <a:off x="12271375" y="3552825"/>
                  <a:ext cx="107950" cy="10953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a:extLst>
                    <a:ext uri="{FF2B5EF4-FFF2-40B4-BE49-F238E27FC236}">
                      <a16:creationId xmlns:a16="http://schemas.microsoft.com/office/drawing/2014/main" id="{E55830CD-928C-44DF-8173-D4DA46B2BC0D}"/>
                    </a:ext>
                  </a:extLst>
                </p:cNvPr>
                <p:cNvSpPr>
                  <a:spLocks/>
                </p:cNvSpPr>
                <p:nvPr/>
              </p:nvSpPr>
              <p:spPr bwMode="auto">
                <a:xfrm>
                  <a:off x="12188825" y="3665538"/>
                  <a:ext cx="274638" cy="357188"/>
                </a:xfrm>
                <a:custGeom>
                  <a:avLst/>
                  <a:gdLst>
                    <a:gd name="T0" fmla="*/ 66 w 86"/>
                    <a:gd name="T1" fmla="*/ 8 h 111"/>
                    <a:gd name="T2" fmla="*/ 55 w 86"/>
                    <a:gd name="T3" fmla="*/ 0 h 111"/>
                    <a:gd name="T4" fmla="*/ 43 w 86"/>
                    <a:gd name="T5" fmla="*/ 0 h 111"/>
                    <a:gd name="T6" fmla="*/ 43 w 86"/>
                    <a:gd name="T7" fmla="*/ 0 h 111"/>
                    <a:gd name="T8" fmla="*/ 31 w 86"/>
                    <a:gd name="T9" fmla="*/ 0 h 111"/>
                    <a:gd name="T10" fmla="*/ 20 w 86"/>
                    <a:gd name="T11" fmla="*/ 8 h 111"/>
                    <a:gd name="T12" fmla="*/ 0 w 86"/>
                    <a:gd name="T13" fmla="*/ 51 h 111"/>
                    <a:gd name="T14" fmla="*/ 5 w 86"/>
                    <a:gd name="T15" fmla="*/ 55 h 111"/>
                    <a:gd name="T16" fmla="*/ 12 w 86"/>
                    <a:gd name="T17" fmla="*/ 51 h 111"/>
                    <a:gd name="T18" fmla="*/ 24 w 86"/>
                    <a:gd name="T19" fmla="*/ 23 h 111"/>
                    <a:gd name="T20" fmla="*/ 24 w 86"/>
                    <a:gd name="T21" fmla="*/ 104 h 111"/>
                    <a:gd name="T22" fmla="*/ 32 w 86"/>
                    <a:gd name="T23" fmla="*/ 110 h 111"/>
                    <a:gd name="T24" fmla="*/ 40 w 86"/>
                    <a:gd name="T25" fmla="*/ 104 h 111"/>
                    <a:gd name="T26" fmla="*/ 40 w 86"/>
                    <a:gd name="T27" fmla="*/ 58 h 111"/>
                    <a:gd name="T28" fmla="*/ 43 w 86"/>
                    <a:gd name="T29" fmla="*/ 58 h 111"/>
                    <a:gd name="T30" fmla="*/ 43 w 86"/>
                    <a:gd name="T31" fmla="*/ 58 h 111"/>
                    <a:gd name="T32" fmla="*/ 46 w 86"/>
                    <a:gd name="T33" fmla="*/ 58 h 111"/>
                    <a:gd name="T34" fmla="*/ 46 w 86"/>
                    <a:gd name="T35" fmla="*/ 104 h 111"/>
                    <a:gd name="T36" fmla="*/ 54 w 86"/>
                    <a:gd name="T37" fmla="*/ 110 h 111"/>
                    <a:gd name="T38" fmla="*/ 62 w 86"/>
                    <a:gd name="T39" fmla="*/ 104 h 111"/>
                    <a:gd name="T40" fmla="*/ 62 w 86"/>
                    <a:gd name="T41" fmla="*/ 23 h 111"/>
                    <a:gd name="T42" fmla="*/ 74 w 86"/>
                    <a:gd name="T43" fmla="*/ 51 h 111"/>
                    <a:gd name="T44" fmla="*/ 81 w 86"/>
                    <a:gd name="T45" fmla="*/ 55 h 111"/>
                    <a:gd name="T46" fmla="*/ 86 w 86"/>
                    <a:gd name="T47" fmla="*/ 51 h 111"/>
                    <a:gd name="T48" fmla="*/ 66 w 86"/>
                    <a:gd name="T4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1">
                      <a:moveTo>
                        <a:pt x="66" y="8"/>
                      </a:moveTo>
                      <a:cubicBezTo>
                        <a:pt x="66" y="8"/>
                        <a:pt x="60" y="2"/>
                        <a:pt x="55" y="0"/>
                      </a:cubicBezTo>
                      <a:cubicBezTo>
                        <a:pt x="43" y="0"/>
                        <a:pt x="43" y="0"/>
                        <a:pt x="43" y="0"/>
                      </a:cubicBezTo>
                      <a:cubicBezTo>
                        <a:pt x="43" y="0"/>
                        <a:pt x="43" y="0"/>
                        <a:pt x="43" y="0"/>
                      </a:cubicBezTo>
                      <a:cubicBezTo>
                        <a:pt x="31" y="0"/>
                        <a:pt x="31" y="0"/>
                        <a:pt x="31" y="0"/>
                      </a:cubicBezTo>
                      <a:cubicBezTo>
                        <a:pt x="26" y="2"/>
                        <a:pt x="20" y="8"/>
                        <a:pt x="20" y="8"/>
                      </a:cubicBezTo>
                      <a:cubicBezTo>
                        <a:pt x="2" y="26"/>
                        <a:pt x="0" y="51"/>
                        <a:pt x="0" y="51"/>
                      </a:cubicBezTo>
                      <a:cubicBezTo>
                        <a:pt x="2" y="56"/>
                        <a:pt x="5" y="55"/>
                        <a:pt x="5" y="55"/>
                      </a:cubicBezTo>
                      <a:cubicBezTo>
                        <a:pt x="11" y="57"/>
                        <a:pt x="12" y="51"/>
                        <a:pt x="12" y="51"/>
                      </a:cubicBezTo>
                      <a:cubicBezTo>
                        <a:pt x="15" y="32"/>
                        <a:pt x="24" y="23"/>
                        <a:pt x="24" y="23"/>
                      </a:cubicBezTo>
                      <a:cubicBezTo>
                        <a:pt x="24" y="104"/>
                        <a:pt x="24" y="104"/>
                        <a:pt x="24" y="104"/>
                      </a:cubicBezTo>
                      <a:cubicBezTo>
                        <a:pt x="27" y="111"/>
                        <a:pt x="32" y="110"/>
                        <a:pt x="32" y="110"/>
                      </a:cubicBezTo>
                      <a:cubicBezTo>
                        <a:pt x="39" y="110"/>
                        <a:pt x="40" y="104"/>
                        <a:pt x="40" y="104"/>
                      </a:cubicBezTo>
                      <a:cubicBezTo>
                        <a:pt x="40" y="58"/>
                        <a:pt x="40" y="58"/>
                        <a:pt x="40" y="58"/>
                      </a:cubicBezTo>
                      <a:cubicBezTo>
                        <a:pt x="43" y="58"/>
                        <a:pt x="43" y="58"/>
                        <a:pt x="43" y="58"/>
                      </a:cubicBezTo>
                      <a:cubicBezTo>
                        <a:pt x="43" y="58"/>
                        <a:pt x="43" y="58"/>
                        <a:pt x="43" y="58"/>
                      </a:cubicBezTo>
                      <a:cubicBezTo>
                        <a:pt x="46" y="58"/>
                        <a:pt x="46" y="58"/>
                        <a:pt x="46" y="58"/>
                      </a:cubicBezTo>
                      <a:cubicBezTo>
                        <a:pt x="46" y="104"/>
                        <a:pt x="46" y="104"/>
                        <a:pt x="46" y="104"/>
                      </a:cubicBezTo>
                      <a:cubicBezTo>
                        <a:pt x="46" y="104"/>
                        <a:pt x="48" y="110"/>
                        <a:pt x="54" y="110"/>
                      </a:cubicBezTo>
                      <a:cubicBezTo>
                        <a:pt x="54" y="110"/>
                        <a:pt x="59" y="111"/>
                        <a:pt x="62" y="104"/>
                      </a:cubicBezTo>
                      <a:cubicBezTo>
                        <a:pt x="62" y="23"/>
                        <a:pt x="62" y="23"/>
                        <a:pt x="62" y="23"/>
                      </a:cubicBezTo>
                      <a:cubicBezTo>
                        <a:pt x="62" y="23"/>
                        <a:pt x="71" y="32"/>
                        <a:pt x="74" y="51"/>
                      </a:cubicBezTo>
                      <a:cubicBezTo>
                        <a:pt x="74" y="51"/>
                        <a:pt x="75" y="57"/>
                        <a:pt x="81" y="55"/>
                      </a:cubicBezTo>
                      <a:cubicBezTo>
                        <a:pt x="81" y="55"/>
                        <a:pt x="85" y="56"/>
                        <a:pt x="86" y="51"/>
                      </a:cubicBezTo>
                      <a:cubicBezTo>
                        <a:pt x="86" y="51"/>
                        <a:pt x="85" y="26"/>
                        <a:pt x="66" y="8"/>
                      </a:cubicBezTo>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Oval 34">
                  <a:extLst>
                    <a:ext uri="{FF2B5EF4-FFF2-40B4-BE49-F238E27FC236}">
                      <a16:creationId xmlns:a16="http://schemas.microsoft.com/office/drawing/2014/main" id="{29E8915C-4D7C-4CF9-9407-20A4B5847291}"/>
                    </a:ext>
                  </a:extLst>
                </p:cNvPr>
                <p:cNvSpPr>
                  <a:spLocks noChangeArrowheads="1"/>
                </p:cNvSpPr>
                <p:nvPr/>
              </p:nvSpPr>
              <p:spPr bwMode="auto">
                <a:xfrm>
                  <a:off x="12584113" y="3552825"/>
                  <a:ext cx="109538" cy="109538"/>
                </a:xfrm>
                <a:prstGeom prst="ellipse">
                  <a:avLst/>
                </a:prstGeom>
                <a:solidFill>
                  <a:srgbClr val="ED7A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a:extLst>
                    <a:ext uri="{FF2B5EF4-FFF2-40B4-BE49-F238E27FC236}">
                      <a16:creationId xmlns:a16="http://schemas.microsoft.com/office/drawing/2014/main" id="{6717A702-FA4C-4BB9-9238-314F7BF58499}"/>
                    </a:ext>
                  </a:extLst>
                </p:cNvPr>
                <p:cNvSpPr>
                  <a:spLocks/>
                </p:cNvSpPr>
                <p:nvPr/>
              </p:nvSpPr>
              <p:spPr bwMode="auto">
                <a:xfrm>
                  <a:off x="12501563" y="3665538"/>
                  <a:ext cx="274638" cy="357188"/>
                </a:xfrm>
                <a:custGeom>
                  <a:avLst/>
                  <a:gdLst>
                    <a:gd name="T0" fmla="*/ 66 w 86"/>
                    <a:gd name="T1" fmla="*/ 8 h 111"/>
                    <a:gd name="T2" fmla="*/ 55 w 86"/>
                    <a:gd name="T3" fmla="*/ 0 h 111"/>
                    <a:gd name="T4" fmla="*/ 43 w 86"/>
                    <a:gd name="T5" fmla="*/ 0 h 111"/>
                    <a:gd name="T6" fmla="*/ 43 w 86"/>
                    <a:gd name="T7" fmla="*/ 0 h 111"/>
                    <a:gd name="T8" fmla="*/ 30 w 86"/>
                    <a:gd name="T9" fmla="*/ 0 h 111"/>
                    <a:gd name="T10" fmla="*/ 20 w 86"/>
                    <a:gd name="T11" fmla="*/ 8 h 111"/>
                    <a:gd name="T12" fmla="*/ 0 w 86"/>
                    <a:gd name="T13" fmla="*/ 51 h 111"/>
                    <a:gd name="T14" fmla="*/ 4 w 86"/>
                    <a:gd name="T15" fmla="*/ 55 h 111"/>
                    <a:gd name="T16" fmla="*/ 12 w 86"/>
                    <a:gd name="T17" fmla="*/ 51 h 111"/>
                    <a:gd name="T18" fmla="*/ 23 w 86"/>
                    <a:gd name="T19" fmla="*/ 23 h 111"/>
                    <a:gd name="T20" fmla="*/ 23 w 86"/>
                    <a:gd name="T21" fmla="*/ 104 h 111"/>
                    <a:gd name="T22" fmla="*/ 32 w 86"/>
                    <a:gd name="T23" fmla="*/ 110 h 111"/>
                    <a:gd name="T24" fmla="*/ 40 w 86"/>
                    <a:gd name="T25" fmla="*/ 104 h 111"/>
                    <a:gd name="T26" fmla="*/ 40 w 86"/>
                    <a:gd name="T27" fmla="*/ 58 h 111"/>
                    <a:gd name="T28" fmla="*/ 43 w 86"/>
                    <a:gd name="T29" fmla="*/ 58 h 111"/>
                    <a:gd name="T30" fmla="*/ 43 w 86"/>
                    <a:gd name="T31" fmla="*/ 58 h 111"/>
                    <a:gd name="T32" fmla="*/ 45 w 86"/>
                    <a:gd name="T33" fmla="*/ 58 h 111"/>
                    <a:gd name="T34" fmla="*/ 45 w 86"/>
                    <a:gd name="T35" fmla="*/ 104 h 111"/>
                    <a:gd name="T36" fmla="*/ 53 w 86"/>
                    <a:gd name="T37" fmla="*/ 110 h 111"/>
                    <a:gd name="T38" fmla="*/ 62 w 86"/>
                    <a:gd name="T39" fmla="*/ 104 h 111"/>
                    <a:gd name="T40" fmla="*/ 62 w 86"/>
                    <a:gd name="T41" fmla="*/ 23 h 111"/>
                    <a:gd name="T42" fmla="*/ 73 w 86"/>
                    <a:gd name="T43" fmla="*/ 51 h 111"/>
                    <a:gd name="T44" fmla="*/ 81 w 86"/>
                    <a:gd name="T45" fmla="*/ 55 h 111"/>
                    <a:gd name="T46" fmla="*/ 86 w 86"/>
                    <a:gd name="T47" fmla="*/ 51 h 111"/>
                    <a:gd name="T48" fmla="*/ 66 w 86"/>
                    <a:gd name="T4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1">
                      <a:moveTo>
                        <a:pt x="66" y="8"/>
                      </a:moveTo>
                      <a:cubicBezTo>
                        <a:pt x="66" y="8"/>
                        <a:pt x="60" y="2"/>
                        <a:pt x="55" y="0"/>
                      </a:cubicBezTo>
                      <a:cubicBezTo>
                        <a:pt x="43" y="0"/>
                        <a:pt x="43" y="0"/>
                        <a:pt x="43" y="0"/>
                      </a:cubicBezTo>
                      <a:cubicBezTo>
                        <a:pt x="43" y="0"/>
                        <a:pt x="43" y="0"/>
                        <a:pt x="43" y="0"/>
                      </a:cubicBezTo>
                      <a:cubicBezTo>
                        <a:pt x="30" y="0"/>
                        <a:pt x="30" y="0"/>
                        <a:pt x="30" y="0"/>
                      </a:cubicBezTo>
                      <a:cubicBezTo>
                        <a:pt x="25" y="2"/>
                        <a:pt x="20" y="8"/>
                        <a:pt x="20" y="8"/>
                      </a:cubicBezTo>
                      <a:cubicBezTo>
                        <a:pt x="1" y="26"/>
                        <a:pt x="0" y="51"/>
                        <a:pt x="0" y="51"/>
                      </a:cubicBezTo>
                      <a:cubicBezTo>
                        <a:pt x="1" y="56"/>
                        <a:pt x="4" y="55"/>
                        <a:pt x="4" y="55"/>
                      </a:cubicBezTo>
                      <a:cubicBezTo>
                        <a:pt x="10" y="57"/>
                        <a:pt x="12" y="51"/>
                        <a:pt x="12" y="51"/>
                      </a:cubicBezTo>
                      <a:cubicBezTo>
                        <a:pt x="15" y="32"/>
                        <a:pt x="23" y="23"/>
                        <a:pt x="23" y="23"/>
                      </a:cubicBezTo>
                      <a:cubicBezTo>
                        <a:pt x="23" y="104"/>
                        <a:pt x="23" y="104"/>
                        <a:pt x="23" y="104"/>
                      </a:cubicBezTo>
                      <a:cubicBezTo>
                        <a:pt x="26" y="111"/>
                        <a:pt x="32" y="110"/>
                        <a:pt x="32" y="110"/>
                      </a:cubicBezTo>
                      <a:cubicBezTo>
                        <a:pt x="38" y="110"/>
                        <a:pt x="40" y="104"/>
                        <a:pt x="40" y="104"/>
                      </a:cubicBezTo>
                      <a:cubicBezTo>
                        <a:pt x="40" y="58"/>
                        <a:pt x="40" y="58"/>
                        <a:pt x="40" y="58"/>
                      </a:cubicBezTo>
                      <a:cubicBezTo>
                        <a:pt x="43" y="58"/>
                        <a:pt x="43" y="58"/>
                        <a:pt x="43" y="58"/>
                      </a:cubicBezTo>
                      <a:cubicBezTo>
                        <a:pt x="43" y="58"/>
                        <a:pt x="43" y="58"/>
                        <a:pt x="43" y="58"/>
                      </a:cubicBezTo>
                      <a:cubicBezTo>
                        <a:pt x="45" y="58"/>
                        <a:pt x="45" y="58"/>
                        <a:pt x="45" y="58"/>
                      </a:cubicBezTo>
                      <a:cubicBezTo>
                        <a:pt x="45" y="104"/>
                        <a:pt x="45" y="104"/>
                        <a:pt x="45" y="104"/>
                      </a:cubicBezTo>
                      <a:cubicBezTo>
                        <a:pt x="45" y="104"/>
                        <a:pt x="47" y="110"/>
                        <a:pt x="53" y="110"/>
                      </a:cubicBezTo>
                      <a:cubicBezTo>
                        <a:pt x="53" y="110"/>
                        <a:pt x="59" y="111"/>
                        <a:pt x="62" y="104"/>
                      </a:cubicBezTo>
                      <a:cubicBezTo>
                        <a:pt x="62" y="23"/>
                        <a:pt x="62" y="23"/>
                        <a:pt x="62" y="23"/>
                      </a:cubicBezTo>
                      <a:cubicBezTo>
                        <a:pt x="62" y="23"/>
                        <a:pt x="70" y="32"/>
                        <a:pt x="73" y="51"/>
                      </a:cubicBezTo>
                      <a:cubicBezTo>
                        <a:pt x="73" y="51"/>
                        <a:pt x="75" y="57"/>
                        <a:pt x="81" y="55"/>
                      </a:cubicBezTo>
                      <a:cubicBezTo>
                        <a:pt x="81" y="55"/>
                        <a:pt x="84" y="56"/>
                        <a:pt x="86" y="51"/>
                      </a:cubicBezTo>
                      <a:cubicBezTo>
                        <a:pt x="86" y="51"/>
                        <a:pt x="84" y="26"/>
                        <a:pt x="66" y="8"/>
                      </a:cubicBezTo>
                    </a:path>
                  </a:pathLst>
                </a:custGeom>
                <a:solidFill>
                  <a:srgbClr val="ED7A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Oval 36">
                  <a:extLst>
                    <a:ext uri="{FF2B5EF4-FFF2-40B4-BE49-F238E27FC236}">
                      <a16:creationId xmlns:a16="http://schemas.microsoft.com/office/drawing/2014/main" id="{695E3EFD-CB7C-4C86-92AF-B1F4F1C9848F}"/>
                    </a:ext>
                  </a:extLst>
                </p:cNvPr>
                <p:cNvSpPr>
                  <a:spLocks noChangeArrowheads="1"/>
                </p:cNvSpPr>
                <p:nvPr/>
              </p:nvSpPr>
              <p:spPr bwMode="auto">
                <a:xfrm>
                  <a:off x="11337925" y="4144963"/>
                  <a:ext cx="109538" cy="10953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a:extLst>
                    <a:ext uri="{FF2B5EF4-FFF2-40B4-BE49-F238E27FC236}">
                      <a16:creationId xmlns:a16="http://schemas.microsoft.com/office/drawing/2014/main" id="{82E9E80F-73C3-4393-9EB2-619291BC6C50}"/>
                    </a:ext>
                  </a:extLst>
                </p:cNvPr>
                <p:cNvSpPr>
                  <a:spLocks/>
                </p:cNvSpPr>
                <p:nvPr/>
              </p:nvSpPr>
              <p:spPr bwMode="auto">
                <a:xfrm>
                  <a:off x="11255375" y="4257675"/>
                  <a:ext cx="274638" cy="354013"/>
                </a:xfrm>
                <a:custGeom>
                  <a:avLst/>
                  <a:gdLst>
                    <a:gd name="T0" fmla="*/ 66 w 86"/>
                    <a:gd name="T1" fmla="*/ 8 h 110"/>
                    <a:gd name="T2" fmla="*/ 55 w 86"/>
                    <a:gd name="T3" fmla="*/ 0 h 110"/>
                    <a:gd name="T4" fmla="*/ 43 w 86"/>
                    <a:gd name="T5" fmla="*/ 0 h 110"/>
                    <a:gd name="T6" fmla="*/ 42 w 86"/>
                    <a:gd name="T7" fmla="*/ 0 h 110"/>
                    <a:gd name="T8" fmla="*/ 30 w 86"/>
                    <a:gd name="T9" fmla="*/ 0 h 110"/>
                    <a:gd name="T10" fmla="*/ 20 w 86"/>
                    <a:gd name="T11" fmla="*/ 8 h 110"/>
                    <a:gd name="T12" fmla="*/ 0 w 86"/>
                    <a:gd name="T13" fmla="*/ 50 h 110"/>
                    <a:gd name="T14" fmla="*/ 4 w 86"/>
                    <a:gd name="T15" fmla="*/ 55 h 110"/>
                    <a:gd name="T16" fmla="*/ 12 w 86"/>
                    <a:gd name="T17" fmla="*/ 51 h 110"/>
                    <a:gd name="T18" fmla="*/ 23 w 86"/>
                    <a:gd name="T19" fmla="*/ 23 h 110"/>
                    <a:gd name="T20" fmla="*/ 23 w 86"/>
                    <a:gd name="T21" fmla="*/ 104 h 110"/>
                    <a:gd name="T22" fmla="*/ 32 w 86"/>
                    <a:gd name="T23" fmla="*/ 110 h 110"/>
                    <a:gd name="T24" fmla="*/ 40 w 86"/>
                    <a:gd name="T25" fmla="*/ 103 h 110"/>
                    <a:gd name="T26" fmla="*/ 40 w 86"/>
                    <a:gd name="T27" fmla="*/ 58 h 110"/>
                    <a:gd name="T28" fmla="*/ 42 w 86"/>
                    <a:gd name="T29" fmla="*/ 58 h 110"/>
                    <a:gd name="T30" fmla="*/ 43 w 86"/>
                    <a:gd name="T31" fmla="*/ 58 h 110"/>
                    <a:gd name="T32" fmla="*/ 45 w 86"/>
                    <a:gd name="T33" fmla="*/ 58 h 110"/>
                    <a:gd name="T34" fmla="*/ 45 w 86"/>
                    <a:gd name="T35" fmla="*/ 103 h 110"/>
                    <a:gd name="T36" fmla="*/ 53 w 86"/>
                    <a:gd name="T37" fmla="*/ 110 h 110"/>
                    <a:gd name="T38" fmla="*/ 62 w 86"/>
                    <a:gd name="T39" fmla="*/ 104 h 110"/>
                    <a:gd name="T40" fmla="*/ 62 w 86"/>
                    <a:gd name="T41" fmla="*/ 23 h 110"/>
                    <a:gd name="T42" fmla="*/ 73 w 86"/>
                    <a:gd name="T43" fmla="*/ 51 h 110"/>
                    <a:gd name="T44" fmla="*/ 81 w 86"/>
                    <a:gd name="T45" fmla="*/ 55 h 110"/>
                    <a:gd name="T46" fmla="*/ 86 w 86"/>
                    <a:gd name="T47" fmla="*/ 50 h 110"/>
                    <a:gd name="T48" fmla="*/ 66 w 86"/>
                    <a:gd name="T49"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0">
                      <a:moveTo>
                        <a:pt x="66" y="8"/>
                      </a:moveTo>
                      <a:cubicBezTo>
                        <a:pt x="66" y="8"/>
                        <a:pt x="60" y="2"/>
                        <a:pt x="55" y="0"/>
                      </a:cubicBezTo>
                      <a:cubicBezTo>
                        <a:pt x="43" y="0"/>
                        <a:pt x="43" y="0"/>
                        <a:pt x="43" y="0"/>
                      </a:cubicBezTo>
                      <a:cubicBezTo>
                        <a:pt x="42" y="0"/>
                        <a:pt x="42" y="0"/>
                        <a:pt x="42" y="0"/>
                      </a:cubicBezTo>
                      <a:cubicBezTo>
                        <a:pt x="30" y="0"/>
                        <a:pt x="30" y="0"/>
                        <a:pt x="30" y="0"/>
                      </a:cubicBezTo>
                      <a:cubicBezTo>
                        <a:pt x="25" y="2"/>
                        <a:pt x="20" y="8"/>
                        <a:pt x="20" y="8"/>
                      </a:cubicBezTo>
                      <a:cubicBezTo>
                        <a:pt x="1" y="25"/>
                        <a:pt x="0" y="50"/>
                        <a:pt x="0" y="50"/>
                      </a:cubicBezTo>
                      <a:cubicBezTo>
                        <a:pt x="1" y="55"/>
                        <a:pt x="4" y="55"/>
                        <a:pt x="4" y="55"/>
                      </a:cubicBezTo>
                      <a:cubicBezTo>
                        <a:pt x="10" y="56"/>
                        <a:pt x="12" y="51"/>
                        <a:pt x="12" y="51"/>
                      </a:cubicBezTo>
                      <a:cubicBezTo>
                        <a:pt x="15" y="32"/>
                        <a:pt x="23" y="23"/>
                        <a:pt x="23" y="23"/>
                      </a:cubicBezTo>
                      <a:cubicBezTo>
                        <a:pt x="23" y="104"/>
                        <a:pt x="23" y="104"/>
                        <a:pt x="23" y="104"/>
                      </a:cubicBezTo>
                      <a:cubicBezTo>
                        <a:pt x="26" y="110"/>
                        <a:pt x="32" y="110"/>
                        <a:pt x="32" y="110"/>
                      </a:cubicBezTo>
                      <a:cubicBezTo>
                        <a:pt x="38" y="110"/>
                        <a:pt x="40" y="103"/>
                        <a:pt x="40" y="103"/>
                      </a:cubicBezTo>
                      <a:cubicBezTo>
                        <a:pt x="40" y="58"/>
                        <a:pt x="40" y="58"/>
                        <a:pt x="40" y="58"/>
                      </a:cubicBezTo>
                      <a:cubicBezTo>
                        <a:pt x="42" y="58"/>
                        <a:pt x="42" y="58"/>
                        <a:pt x="42" y="58"/>
                      </a:cubicBezTo>
                      <a:cubicBezTo>
                        <a:pt x="43" y="58"/>
                        <a:pt x="43" y="58"/>
                        <a:pt x="43" y="58"/>
                      </a:cubicBezTo>
                      <a:cubicBezTo>
                        <a:pt x="45" y="58"/>
                        <a:pt x="45" y="58"/>
                        <a:pt x="45" y="58"/>
                      </a:cubicBezTo>
                      <a:cubicBezTo>
                        <a:pt x="45" y="103"/>
                        <a:pt x="45" y="103"/>
                        <a:pt x="45" y="103"/>
                      </a:cubicBezTo>
                      <a:cubicBezTo>
                        <a:pt x="45" y="103"/>
                        <a:pt x="47" y="110"/>
                        <a:pt x="53" y="110"/>
                      </a:cubicBezTo>
                      <a:cubicBezTo>
                        <a:pt x="53" y="110"/>
                        <a:pt x="59" y="110"/>
                        <a:pt x="62" y="104"/>
                      </a:cubicBezTo>
                      <a:cubicBezTo>
                        <a:pt x="62" y="23"/>
                        <a:pt x="62" y="23"/>
                        <a:pt x="62" y="23"/>
                      </a:cubicBezTo>
                      <a:cubicBezTo>
                        <a:pt x="62" y="23"/>
                        <a:pt x="70" y="32"/>
                        <a:pt x="73" y="51"/>
                      </a:cubicBezTo>
                      <a:cubicBezTo>
                        <a:pt x="73" y="51"/>
                        <a:pt x="75" y="56"/>
                        <a:pt x="81" y="55"/>
                      </a:cubicBezTo>
                      <a:cubicBezTo>
                        <a:pt x="81" y="55"/>
                        <a:pt x="84" y="55"/>
                        <a:pt x="86" y="50"/>
                      </a:cubicBezTo>
                      <a:cubicBezTo>
                        <a:pt x="86" y="50"/>
                        <a:pt x="84" y="25"/>
                        <a:pt x="66" y="8"/>
                      </a:cubicBezTo>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Oval 38">
                  <a:extLst>
                    <a:ext uri="{FF2B5EF4-FFF2-40B4-BE49-F238E27FC236}">
                      <a16:creationId xmlns:a16="http://schemas.microsoft.com/office/drawing/2014/main" id="{6D018D4C-30CF-45B2-B982-61CD4F4F28E5}"/>
                    </a:ext>
                  </a:extLst>
                </p:cNvPr>
                <p:cNvSpPr>
                  <a:spLocks noChangeArrowheads="1"/>
                </p:cNvSpPr>
                <p:nvPr/>
              </p:nvSpPr>
              <p:spPr bwMode="auto">
                <a:xfrm>
                  <a:off x="11647488" y="4144963"/>
                  <a:ext cx="109538" cy="10953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a:extLst>
                    <a:ext uri="{FF2B5EF4-FFF2-40B4-BE49-F238E27FC236}">
                      <a16:creationId xmlns:a16="http://schemas.microsoft.com/office/drawing/2014/main" id="{764FF3C0-1A66-45F0-815F-67EADF3FD69D}"/>
                    </a:ext>
                  </a:extLst>
                </p:cNvPr>
                <p:cNvSpPr>
                  <a:spLocks/>
                </p:cNvSpPr>
                <p:nvPr/>
              </p:nvSpPr>
              <p:spPr bwMode="auto">
                <a:xfrm>
                  <a:off x="11564938" y="4257675"/>
                  <a:ext cx="274638" cy="354013"/>
                </a:xfrm>
                <a:custGeom>
                  <a:avLst/>
                  <a:gdLst>
                    <a:gd name="T0" fmla="*/ 66 w 86"/>
                    <a:gd name="T1" fmla="*/ 8 h 110"/>
                    <a:gd name="T2" fmla="*/ 55 w 86"/>
                    <a:gd name="T3" fmla="*/ 0 h 110"/>
                    <a:gd name="T4" fmla="*/ 43 w 86"/>
                    <a:gd name="T5" fmla="*/ 0 h 110"/>
                    <a:gd name="T6" fmla="*/ 43 w 86"/>
                    <a:gd name="T7" fmla="*/ 0 h 110"/>
                    <a:gd name="T8" fmla="*/ 31 w 86"/>
                    <a:gd name="T9" fmla="*/ 0 h 110"/>
                    <a:gd name="T10" fmla="*/ 20 w 86"/>
                    <a:gd name="T11" fmla="*/ 8 h 110"/>
                    <a:gd name="T12" fmla="*/ 0 w 86"/>
                    <a:gd name="T13" fmla="*/ 50 h 110"/>
                    <a:gd name="T14" fmla="*/ 5 w 86"/>
                    <a:gd name="T15" fmla="*/ 55 h 110"/>
                    <a:gd name="T16" fmla="*/ 12 w 86"/>
                    <a:gd name="T17" fmla="*/ 51 h 110"/>
                    <a:gd name="T18" fmla="*/ 24 w 86"/>
                    <a:gd name="T19" fmla="*/ 23 h 110"/>
                    <a:gd name="T20" fmla="*/ 24 w 86"/>
                    <a:gd name="T21" fmla="*/ 104 h 110"/>
                    <a:gd name="T22" fmla="*/ 32 w 86"/>
                    <a:gd name="T23" fmla="*/ 110 h 110"/>
                    <a:gd name="T24" fmla="*/ 40 w 86"/>
                    <a:gd name="T25" fmla="*/ 103 h 110"/>
                    <a:gd name="T26" fmla="*/ 40 w 86"/>
                    <a:gd name="T27" fmla="*/ 58 h 110"/>
                    <a:gd name="T28" fmla="*/ 43 w 86"/>
                    <a:gd name="T29" fmla="*/ 58 h 110"/>
                    <a:gd name="T30" fmla="*/ 43 w 86"/>
                    <a:gd name="T31" fmla="*/ 58 h 110"/>
                    <a:gd name="T32" fmla="*/ 46 w 86"/>
                    <a:gd name="T33" fmla="*/ 58 h 110"/>
                    <a:gd name="T34" fmla="*/ 46 w 86"/>
                    <a:gd name="T35" fmla="*/ 103 h 110"/>
                    <a:gd name="T36" fmla="*/ 54 w 86"/>
                    <a:gd name="T37" fmla="*/ 110 h 110"/>
                    <a:gd name="T38" fmla="*/ 62 w 86"/>
                    <a:gd name="T39" fmla="*/ 104 h 110"/>
                    <a:gd name="T40" fmla="*/ 62 w 86"/>
                    <a:gd name="T41" fmla="*/ 23 h 110"/>
                    <a:gd name="T42" fmla="*/ 74 w 86"/>
                    <a:gd name="T43" fmla="*/ 51 h 110"/>
                    <a:gd name="T44" fmla="*/ 81 w 86"/>
                    <a:gd name="T45" fmla="*/ 55 h 110"/>
                    <a:gd name="T46" fmla="*/ 86 w 86"/>
                    <a:gd name="T47" fmla="*/ 50 h 110"/>
                    <a:gd name="T48" fmla="*/ 66 w 86"/>
                    <a:gd name="T49"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0">
                      <a:moveTo>
                        <a:pt x="66" y="8"/>
                      </a:moveTo>
                      <a:cubicBezTo>
                        <a:pt x="66" y="8"/>
                        <a:pt x="60" y="2"/>
                        <a:pt x="55" y="0"/>
                      </a:cubicBezTo>
                      <a:cubicBezTo>
                        <a:pt x="43" y="0"/>
                        <a:pt x="43" y="0"/>
                        <a:pt x="43" y="0"/>
                      </a:cubicBezTo>
                      <a:cubicBezTo>
                        <a:pt x="43" y="0"/>
                        <a:pt x="43" y="0"/>
                        <a:pt x="43" y="0"/>
                      </a:cubicBezTo>
                      <a:cubicBezTo>
                        <a:pt x="31" y="0"/>
                        <a:pt x="31" y="0"/>
                        <a:pt x="31" y="0"/>
                      </a:cubicBezTo>
                      <a:cubicBezTo>
                        <a:pt x="26" y="2"/>
                        <a:pt x="20" y="8"/>
                        <a:pt x="20" y="8"/>
                      </a:cubicBezTo>
                      <a:cubicBezTo>
                        <a:pt x="2" y="25"/>
                        <a:pt x="0" y="50"/>
                        <a:pt x="0" y="50"/>
                      </a:cubicBezTo>
                      <a:cubicBezTo>
                        <a:pt x="2" y="55"/>
                        <a:pt x="5" y="55"/>
                        <a:pt x="5" y="55"/>
                      </a:cubicBezTo>
                      <a:cubicBezTo>
                        <a:pt x="11" y="56"/>
                        <a:pt x="12" y="51"/>
                        <a:pt x="12" y="51"/>
                      </a:cubicBezTo>
                      <a:cubicBezTo>
                        <a:pt x="15" y="32"/>
                        <a:pt x="24" y="23"/>
                        <a:pt x="24" y="23"/>
                      </a:cubicBezTo>
                      <a:cubicBezTo>
                        <a:pt x="24" y="104"/>
                        <a:pt x="24" y="104"/>
                        <a:pt x="24" y="104"/>
                      </a:cubicBezTo>
                      <a:cubicBezTo>
                        <a:pt x="27" y="110"/>
                        <a:pt x="32" y="110"/>
                        <a:pt x="32" y="110"/>
                      </a:cubicBezTo>
                      <a:cubicBezTo>
                        <a:pt x="39" y="110"/>
                        <a:pt x="40" y="103"/>
                        <a:pt x="40" y="103"/>
                      </a:cubicBezTo>
                      <a:cubicBezTo>
                        <a:pt x="40" y="58"/>
                        <a:pt x="40" y="58"/>
                        <a:pt x="40" y="58"/>
                      </a:cubicBezTo>
                      <a:cubicBezTo>
                        <a:pt x="43" y="58"/>
                        <a:pt x="43" y="58"/>
                        <a:pt x="43" y="58"/>
                      </a:cubicBezTo>
                      <a:cubicBezTo>
                        <a:pt x="43" y="58"/>
                        <a:pt x="43" y="58"/>
                        <a:pt x="43" y="58"/>
                      </a:cubicBezTo>
                      <a:cubicBezTo>
                        <a:pt x="46" y="58"/>
                        <a:pt x="46" y="58"/>
                        <a:pt x="46" y="58"/>
                      </a:cubicBezTo>
                      <a:cubicBezTo>
                        <a:pt x="46" y="103"/>
                        <a:pt x="46" y="103"/>
                        <a:pt x="46" y="103"/>
                      </a:cubicBezTo>
                      <a:cubicBezTo>
                        <a:pt x="46" y="103"/>
                        <a:pt x="48" y="110"/>
                        <a:pt x="54" y="110"/>
                      </a:cubicBezTo>
                      <a:cubicBezTo>
                        <a:pt x="54" y="110"/>
                        <a:pt x="59" y="110"/>
                        <a:pt x="62" y="104"/>
                      </a:cubicBezTo>
                      <a:cubicBezTo>
                        <a:pt x="62" y="23"/>
                        <a:pt x="62" y="23"/>
                        <a:pt x="62" y="23"/>
                      </a:cubicBezTo>
                      <a:cubicBezTo>
                        <a:pt x="62" y="23"/>
                        <a:pt x="71" y="32"/>
                        <a:pt x="74" y="51"/>
                      </a:cubicBezTo>
                      <a:cubicBezTo>
                        <a:pt x="74" y="51"/>
                        <a:pt x="75" y="56"/>
                        <a:pt x="81" y="55"/>
                      </a:cubicBezTo>
                      <a:cubicBezTo>
                        <a:pt x="81" y="55"/>
                        <a:pt x="85" y="55"/>
                        <a:pt x="86" y="50"/>
                      </a:cubicBezTo>
                      <a:cubicBezTo>
                        <a:pt x="86" y="50"/>
                        <a:pt x="85" y="25"/>
                        <a:pt x="66" y="8"/>
                      </a:cubicBezTo>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Oval 40">
                  <a:extLst>
                    <a:ext uri="{FF2B5EF4-FFF2-40B4-BE49-F238E27FC236}">
                      <a16:creationId xmlns:a16="http://schemas.microsoft.com/office/drawing/2014/main" id="{42FCFCDF-BC5C-42D7-9E6B-0F216E061CF9}"/>
                    </a:ext>
                  </a:extLst>
                </p:cNvPr>
                <p:cNvSpPr>
                  <a:spLocks noChangeArrowheads="1"/>
                </p:cNvSpPr>
                <p:nvPr/>
              </p:nvSpPr>
              <p:spPr bwMode="auto">
                <a:xfrm>
                  <a:off x="11961813" y="4144963"/>
                  <a:ext cx="107950" cy="10953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a:extLst>
                    <a:ext uri="{FF2B5EF4-FFF2-40B4-BE49-F238E27FC236}">
                      <a16:creationId xmlns:a16="http://schemas.microsoft.com/office/drawing/2014/main" id="{E33DD20D-D20E-4614-BB62-9B9C32716E2E}"/>
                    </a:ext>
                  </a:extLst>
                </p:cNvPr>
                <p:cNvSpPr>
                  <a:spLocks/>
                </p:cNvSpPr>
                <p:nvPr/>
              </p:nvSpPr>
              <p:spPr bwMode="auto">
                <a:xfrm>
                  <a:off x="11877675" y="4257675"/>
                  <a:ext cx="274638" cy="354013"/>
                </a:xfrm>
                <a:custGeom>
                  <a:avLst/>
                  <a:gdLst>
                    <a:gd name="T0" fmla="*/ 66 w 86"/>
                    <a:gd name="T1" fmla="*/ 8 h 110"/>
                    <a:gd name="T2" fmla="*/ 55 w 86"/>
                    <a:gd name="T3" fmla="*/ 0 h 110"/>
                    <a:gd name="T4" fmla="*/ 43 w 86"/>
                    <a:gd name="T5" fmla="*/ 0 h 110"/>
                    <a:gd name="T6" fmla="*/ 43 w 86"/>
                    <a:gd name="T7" fmla="*/ 0 h 110"/>
                    <a:gd name="T8" fmla="*/ 30 w 86"/>
                    <a:gd name="T9" fmla="*/ 0 h 110"/>
                    <a:gd name="T10" fmla="*/ 20 w 86"/>
                    <a:gd name="T11" fmla="*/ 8 h 110"/>
                    <a:gd name="T12" fmla="*/ 0 w 86"/>
                    <a:gd name="T13" fmla="*/ 50 h 110"/>
                    <a:gd name="T14" fmla="*/ 4 w 86"/>
                    <a:gd name="T15" fmla="*/ 55 h 110"/>
                    <a:gd name="T16" fmla="*/ 12 w 86"/>
                    <a:gd name="T17" fmla="*/ 51 h 110"/>
                    <a:gd name="T18" fmla="*/ 23 w 86"/>
                    <a:gd name="T19" fmla="*/ 23 h 110"/>
                    <a:gd name="T20" fmla="*/ 23 w 86"/>
                    <a:gd name="T21" fmla="*/ 104 h 110"/>
                    <a:gd name="T22" fmla="*/ 32 w 86"/>
                    <a:gd name="T23" fmla="*/ 110 h 110"/>
                    <a:gd name="T24" fmla="*/ 40 w 86"/>
                    <a:gd name="T25" fmla="*/ 103 h 110"/>
                    <a:gd name="T26" fmla="*/ 40 w 86"/>
                    <a:gd name="T27" fmla="*/ 58 h 110"/>
                    <a:gd name="T28" fmla="*/ 43 w 86"/>
                    <a:gd name="T29" fmla="*/ 58 h 110"/>
                    <a:gd name="T30" fmla="*/ 43 w 86"/>
                    <a:gd name="T31" fmla="*/ 58 h 110"/>
                    <a:gd name="T32" fmla="*/ 45 w 86"/>
                    <a:gd name="T33" fmla="*/ 58 h 110"/>
                    <a:gd name="T34" fmla="*/ 45 w 86"/>
                    <a:gd name="T35" fmla="*/ 103 h 110"/>
                    <a:gd name="T36" fmla="*/ 53 w 86"/>
                    <a:gd name="T37" fmla="*/ 110 h 110"/>
                    <a:gd name="T38" fmla="*/ 62 w 86"/>
                    <a:gd name="T39" fmla="*/ 104 h 110"/>
                    <a:gd name="T40" fmla="*/ 62 w 86"/>
                    <a:gd name="T41" fmla="*/ 23 h 110"/>
                    <a:gd name="T42" fmla="*/ 73 w 86"/>
                    <a:gd name="T43" fmla="*/ 51 h 110"/>
                    <a:gd name="T44" fmla="*/ 81 w 86"/>
                    <a:gd name="T45" fmla="*/ 55 h 110"/>
                    <a:gd name="T46" fmla="*/ 86 w 86"/>
                    <a:gd name="T47" fmla="*/ 50 h 110"/>
                    <a:gd name="T48" fmla="*/ 66 w 86"/>
                    <a:gd name="T49"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0">
                      <a:moveTo>
                        <a:pt x="66" y="8"/>
                      </a:moveTo>
                      <a:cubicBezTo>
                        <a:pt x="66" y="8"/>
                        <a:pt x="60" y="2"/>
                        <a:pt x="55" y="0"/>
                      </a:cubicBezTo>
                      <a:cubicBezTo>
                        <a:pt x="43" y="0"/>
                        <a:pt x="43" y="0"/>
                        <a:pt x="43" y="0"/>
                      </a:cubicBezTo>
                      <a:cubicBezTo>
                        <a:pt x="43" y="0"/>
                        <a:pt x="43" y="0"/>
                        <a:pt x="43" y="0"/>
                      </a:cubicBezTo>
                      <a:cubicBezTo>
                        <a:pt x="30" y="0"/>
                        <a:pt x="30" y="0"/>
                        <a:pt x="30" y="0"/>
                      </a:cubicBezTo>
                      <a:cubicBezTo>
                        <a:pt x="25" y="2"/>
                        <a:pt x="20" y="8"/>
                        <a:pt x="20" y="8"/>
                      </a:cubicBezTo>
                      <a:cubicBezTo>
                        <a:pt x="1" y="25"/>
                        <a:pt x="0" y="50"/>
                        <a:pt x="0" y="50"/>
                      </a:cubicBezTo>
                      <a:cubicBezTo>
                        <a:pt x="1" y="55"/>
                        <a:pt x="4" y="55"/>
                        <a:pt x="4" y="55"/>
                      </a:cubicBezTo>
                      <a:cubicBezTo>
                        <a:pt x="10" y="56"/>
                        <a:pt x="12" y="51"/>
                        <a:pt x="12" y="51"/>
                      </a:cubicBezTo>
                      <a:cubicBezTo>
                        <a:pt x="15" y="32"/>
                        <a:pt x="23" y="23"/>
                        <a:pt x="23" y="23"/>
                      </a:cubicBezTo>
                      <a:cubicBezTo>
                        <a:pt x="23" y="104"/>
                        <a:pt x="23" y="104"/>
                        <a:pt x="23" y="104"/>
                      </a:cubicBezTo>
                      <a:cubicBezTo>
                        <a:pt x="26" y="110"/>
                        <a:pt x="32" y="110"/>
                        <a:pt x="32" y="110"/>
                      </a:cubicBezTo>
                      <a:cubicBezTo>
                        <a:pt x="38" y="110"/>
                        <a:pt x="40" y="103"/>
                        <a:pt x="40" y="103"/>
                      </a:cubicBezTo>
                      <a:cubicBezTo>
                        <a:pt x="40" y="58"/>
                        <a:pt x="40" y="58"/>
                        <a:pt x="40" y="58"/>
                      </a:cubicBezTo>
                      <a:cubicBezTo>
                        <a:pt x="43" y="58"/>
                        <a:pt x="43" y="58"/>
                        <a:pt x="43" y="58"/>
                      </a:cubicBezTo>
                      <a:cubicBezTo>
                        <a:pt x="43" y="58"/>
                        <a:pt x="43" y="58"/>
                        <a:pt x="43" y="58"/>
                      </a:cubicBezTo>
                      <a:cubicBezTo>
                        <a:pt x="45" y="58"/>
                        <a:pt x="45" y="58"/>
                        <a:pt x="45" y="58"/>
                      </a:cubicBezTo>
                      <a:cubicBezTo>
                        <a:pt x="45" y="103"/>
                        <a:pt x="45" y="103"/>
                        <a:pt x="45" y="103"/>
                      </a:cubicBezTo>
                      <a:cubicBezTo>
                        <a:pt x="45" y="103"/>
                        <a:pt x="47" y="110"/>
                        <a:pt x="53" y="110"/>
                      </a:cubicBezTo>
                      <a:cubicBezTo>
                        <a:pt x="53" y="110"/>
                        <a:pt x="59" y="110"/>
                        <a:pt x="62" y="104"/>
                      </a:cubicBezTo>
                      <a:cubicBezTo>
                        <a:pt x="62" y="23"/>
                        <a:pt x="62" y="23"/>
                        <a:pt x="62" y="23"/>
                      </a:cubicBezTo>
                      <a:cubicBezTo>
                        <a:pt x="62" y="23"/>
                        <a:pt x="70" y="32"/>
                        <a:pt x="73" y="51"/>
                      </a:cubicBezTo>
                      <a:cubicBezTo>
                        <a:pt x="73" y="51"/>
                        <a:pt x="75" y="56"/>
                        <a:pt x="81" y="55"/>
                      </a:cubicBezTo>
                      <a:cubicBezTo>
                        <a:pt x="81" y="55"/>
                        <a:pt x="84" y="55"/>
                        <a:pt x="86" y="50"/>
                      </a:cubicBezTo>
                      <a:cubicBezTo>
                        <a:pt x="86" y="50"/>
                        <a:pt x="84" y="25"/>
                        <a:pt x="66" y="8"/>
                      </a:cubicBezTo>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Oval 42">
                  <a:extLst>
                    <a:ext uri="{FF2B5EF4-FFF2-40B4-BE49-F238E27FC236}">
                      <a16:creationId xmlns:a16="http://schemas.microsoft.com/office/drawing/2014/main" id="{E299774F-A781-4AD6-94D7-C083AF4008FF}"/>
                    </a:ext>
                  </a:extLst>
                </p:cNvPr>
                <p:cNvSpPr>
                  <a:spLocks noChangeArrowheads="1"/>
                </p:cNvSpPr>
                <p:nvPr/>
              </p:nvSpPr>
              <p:spPr bwMode="auto">
                <a:xfrm>
                  <a:off x="12271375" y="4144963"/>
                  <a:ext cx="107950" cy="10953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a:extLst>
                    <a:ext uri="{FF2B5EF4-FFF2-40B4-BE49-F238E27FC236}">
                      <a16:creationId xmlns:a16="http://schemas.microsoft.com/office/drawing/2014/main" id="{589383B8-40CC-4CFC-B00A-96B75A592171}"/>
                    </a:ext>
                  </a:extLst>
                </p:cNvPr>
                <p:cNvSpPr>
                  <a:spLocks/>
                </p:cNvSpPr>
                <p:nvPr/>
              </p:nvSpPr>
              <p:spPr bwMode="auto">
                <a:xfrm>
                  <a:off x="12188825" y="4257675"/>
                  <a:ext cx="274638" cy="354013"/>
                </a:xfrm>
                <a:custGeom>
                  <a:avLst/>
                  <a:gdLst>
                    <a:gd name="T0" fmla="*/ 66 w 86"/>
                    <a:gd name="T1" fmla="*/ 8 h 110"/>
                    <a:gd name="T2" fmla="*/ 55 w 86"/>
                    <a:gd name="T3" fmla="*/ 0 h 110"/>
                    <a:gd name="T4" fmla="*/ 43 w 86"/>
                    <a:gd name="T5" fmla="*/ 0 h 110"/>
                    <a:gd name="T6" fmla="*/ 43 w 86"/>
                    <a:gd name="T7" fmla="*/ 0 h 110"/>
                    <a:gd name="T8" fmla="*/ 31 w 86"/>
                    <a:gd name="T9" fmla="*/ 0 h 110"/>
                    <a:gd name="T10" fmla="*/ 20 w 86"/>
                    <a:gd name="T11" fmla="*/ 8 h 110"/>
                    <a:gd name="T12" fmla="*/ 0 w 86"/>
                    <a:gd name="T13" fmla="*/ 50 h 110"/>
                    <a:gd name="T14" fmla="*/ 5 w 86"/>
                    <a:gd name="T15" fmla="*/ 55 h 110"/>
                    <a:gd name="T16" fmla="*/ 12 w 86"/>
                    <a:gd name="T17" fmla="*/ 51 h 110"/>
                    <a:gd name="T18" fmla="*/ 24 w 86"/>
                    <a:gd name="T19" fmla="*/ 23 h 110"/>
                    <a:gd name="T20" fmla="*/ 24 w 86"/>
                    <a:gd name="T21" fmla="*/ 104 h 110"/>
                    <a:gd name="T22" fmla="*/ 32 w 86"/>
                    <a:gd name="T23" fmla="*/ 110 h 110"/>
                    <a:gd name="T24" fmla="*/ 40 w 86"/>
                    <a:gd name="T25" fmla="*/ 103 h 110"/>
                    <a:gd name="T26" fmla="*/ 40 w 86"/>
                    <a:gd name="T27" fmla="*/ 58 h 110"/>
                    <a:gd name="T28" fmla="*/ 43 w 86"/>
                    <a:gd name="T29" fmla="*/ 58 h 110"/>
                    <a:gd name="T30" fmla="*/ 43 w 86"/>
                    <a:gd name="T31" fmla="*/ 58 h 110"/>
                    <a:gd name="T32" fmla="*/ 46 w 86"/>
                    <a:gd name="T33" fmla="*/ 58 h 110"/>
                    <a:gd name="T34" fmla="*/ 46 w 86"/>
                    <a:gd name="T35" fmla="*/ 103 h 110"/>
                    <a:gd name="T36" fmla="*/ 54 w 86"/>
                    <a:gd name="T37" fmla="*/ 110 h 110"/>
                    <a:gd name="T38" fmla="*/ 62 w 86"/>
                    <a:gd name="T39" fmla="*/ 104 h 110"/>
                    <a:gd name="T40" fmla="*/ 62 w 86"/>
                    <a:gd name="T41" fmla="*/ 23 h 110"/>
                    <a:gd name="T42" fmla="*/ 74 w 86"/>
                    <a:gd name="T43" fmla="*/ 51 h 110"/>
                    <a:gd name="T44" fmla="*/ 81 w 86"/>
                    <a:gd name="T45" fmla="*/ 55 h 110"/>
                    <a:gd name="T46" fmla="*/ 86 w 86"/>
                    <a:gd name="T47" fmla="*/ 50 h 110"/>
                    <a:gd name="T48" fmla="*/ 66 w 86"/>
                    <a:gd name="T49"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0">
                      <a:moveTo>
                        <a:pt x="66" y="8"/>
                      </a:moveTo>
                      <a:cubicBezTo>
                        <a:pt x="66" y="8"/>
                        <a:pt x="60" y="2"/>
                        <a:pt x="55" y="0"/>
                      </a:cubicBezTo>
                      <a:cubicBezTo>
                        <a:pt x="43" y="0"/>
                        <a:pt x="43" y="0"/>
                        <a:pt x="43" y="0"/>
                      </a:cubicBezTo>
                      <a:cubicBezTo>
                        <a:pt x="43" y="0"/>
                        <a:pt x="43" y="0"/>
                        <a:pt x="43" y="0"/>
                      </a:cubicBezTo>
                      <a:cubicBezTo>
                        <a:pt x="31" y="0"/>
                        <a:pt x="31" y="0"/>
                        <a:pt x="31" y="0"/>
                      </a:cubicBezTo>
                      <a:cubicBezTo>
                        <a:pt x="26" y="2"/>
                        <a:pt x="20" y="8"/>
                        <a:pt x="20" y="8"/>
                      </a:cubicBezTo>
                      <a:cubicBezTo>
                        <a:pt x="2" y="25"/>
                        <a:pt x="0" y="50"/>
                        <a:pt x="0" y="50"/>
                      </a:cubicBezTo>
                      <a:cubicBezTo>
                        <a:pt x="2" y="55"/>
                        <a:pt x="5" y="55"/>
                        <a:pt x="5" y="55"/>
                      </a:cubicBezTo>
                      <a:cubicBezTo>
                        <a:pt x="11" y="56"/>
                        <a:pt x="12" y="51"/>
                        <a:pt x="12" y="51"/>
                      </a:cubicBezTo>
                      <a:cubicBezTo>
                        <a:pt x="15" y="32"/>
                        <a:pt x="24" y="23"/>
                        <a:pt x="24" y="23"/>
                      </a:cubicBezTo>
                      <a:cubicBezTo>
                        <a:pt x="24" y="104"/>
                        <a:pt x="24" y="104"/>
                        <a:pt x="24" y="104"/>
                      </a:cubicBezTo>
                      <a:cubicBezTo>
                        <a:pt x="27" y="110"/>
                        <a:pt x="32" y="110"/>
                        <a:pt x="32" y="110"/>
                      </a:cubicBezTo>
                      <a:cubicBezTo>
                        <a:pt x="39" y="110"/>
                        <a:pt x="40" y="103"/>
                        <a:pt x="40" y="103"/>
                      </a:cubicBezTo>
                      <a:cubicBezTo>
                        <a:pt x="40" y="58"/>
                        <a:pt x="40" y="58"/>
                        <a:pt x="40" y="58"/>
                      </a:cubicBezTo>
                      <a:cubicBezTo>
                        <a:pt x="43" y="58"/>
                        <a:pt x="43" y="58"/>
                        <a:pt x="43" y="58"/>
                      </a:cubicBezTo>
                      <a:cubicBezTo>
                        <a:pt x="43" y="58"/>
                        <a:pt x="43" y="58"/>
                        <a:pt x="43" y="58"/>
                      </a:cubicBezTo>
                      <a:cubicBezTo>
                        <a:pt x="46" y="58"/>
                        <a:pt x="46" y="58"/>
                        <a:pt x="46" y="58"/>
                      </a:cubicBezTo>
                      <a:cubicBezTo>
                        <a:pt x="46" y="103"/>
                        <a:pt x="46" y="103"/>
                        <a:pt x="46" y="103"/>
                      </a:cubicBezTo>
                      <a:cubicBezTo>
                        <a:pt x="46" y="103"/>
                        <a:pt x="48" y="110"/>
                        <a:pt x="54" y="110"/>
                      </a:cubicBezTo>
                      <a:cubicBezTo>
                        <a:pt x="54" y="110"/>
                        <a:pt x="59" y="110"/>
                        <a:pt x="62" y="104"/>
                      </a:cubicBezTo>
                      <a:cubicBezTo>
                        <a:pt x="62" y="23"/>
                        <a:pt x="62" y="23"/>
                        <a:pt x="62" y="23"/>
                      </a:cubicBezTo>
                      <a:cubicBezTo>
                        <a:pt x="62" y="23"/>
                        <a:pt x="71" y="32"/>
                        <a:pt x="74" y="51"/>
                      </a:cubicBezTo>
                      <a:cubicBezTo>
                        <a:pt x="74" y="51"/>
                        <a:pt x="75" y="56"/>
                        <a:pt x="81" y="55"/>
                      </a:cubicBezTo>
                      <a:cubicBezTo>
                        <a:pt x="81" y="55"/>
                        <a:pt x="85" y="55"/>
                        <a:pt x="86" y="50"/>
                      </a:cubicBezTo>
                      <a:cubicBezTo>
                        <a:pt x="86" y="50"/>
                        <a:pt x="85" y="25"/>
                        <a:pt x="66" y="8"/>
                      </a:cubicBezTo>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Oval 44">
                  <a:extLst>
                    <a:ext uri="{FF2B5EF4-FFF2-40B4-BE49-F238E27FC236}">
                      <a16:creationId xmlns:a16="http://schemas.microsoft.com/office/drawing/2014/main" id="{CFD97653-03F9-4A73-9A60-756E44D96E84}"/>
                    </a:ext>
                  </a:extLst>
                </p:cNvPr>
                <p:cNvSpPr>
                  <a:spLocks noChangeArrowheads="1"/>
                </p:cNvSpPr>
                <p:nvPr/>
              </p:nvSpPr>
              <p:spPr bwMode="auto">
                <a:xfrm>
                  <a:off x="12584113" y="4144963"/>
                  <a:ext cx="109538" cy="109538"/>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a:extLst>
                    <a:ext uri="{FF2B5EF4-FFF2-40B4-BE49-F238E27FC236}">
                      <a16:creationId xmlns:a16="http://schemas.microsoft.com/office/drawing/2014/main" id="{B110C447-71BA-4E83-85B3-CE540F52279D}"/>
                    </a:ext>
                  </a:extLst>
                </p:cNvPr>
                <p:cNvSpPr>
                  <a:spLocks/>
                </p:cNvSpPr>
                <p:nvPr/>
              </p:nvSpPr>
              <p:spPr bwMode="auto">
                <a:xfrm>
                  <a:off x="12501563" y="4257675"/>
                  <a:ext cx="274638" cy="354013"/>
                </a:xfrm>
                <a:custGeom>
                  <a:avLst/>
                  <a:gdLst>
                    <a:gd name="T0" fmla="*/ 66 w 86"/>
                    <a:gd name="T1" fmla="*/ 8 h 110"/>
                    <a:gd name="T2" fmla="*/ 55 w 86"/>
                    <a:gd name="T3" fmla="*/ 0 h 110"/>
                    <a:gd name="T4" fmla="*/ 43 w 86"/>
                    <a:gd name="T5" fmla="*/ 0 h 110"/>
                    <a:gd name="T6" fmla="*/ 43 w 86"/>
                    <a:gd name="T7" fmla="*/ 0 h 110"/>
                    <a:gd name="T8" fmla="*/ 30 w 86"/>
                    <a:gd name="T9" fmla="*/ 0 h 110"/>
                    <a:gd name="T10" fmla="*/ 20 w 86"/>
                    <a:gd name="T11" fmla="*/ 8 h 110"/>
                    <a:gd name="T12" fmla="*/ 0 w 86"/>
                    <a:gd name="T13" fmla="*/ 50 h 110"/>
                    <a:gd name="T14" fmla="*/ 4 w 86"/>
                    <a:gd name="T15" fmla="*/ 55 h 110"/>
                    <a:gd name="T16" fmla="*/ 12 w 86"/>
                    <a:gd name="T17" fmla="*/ 51 h 110"/>
                    <a:gd name="T18" fmla="*/ 23 w 86"/>
                    <a:gd name="T19" fmla="*/ 23 h 110"/>
                    <a:gd name="T20" fmla="*/ 23 w 86"/>
                    <a:gd name="T21" fmla="*/ 104 h 110"/>
                    <a:gd name="T22" fmla="*/ 32 w 86"/>
                    <a:gd name="T23" fmla="*/ 110 h 110"/>
                    <a:gd name="T24" fmla="*/ 40 w 86"/>
                    <a:gd name="T25" fmla="*/ 103 h 110"/>
                    <a:gd name="T26" fmla="*/ 40 w 86"/>
                    <a:gd name="T27" fmla="*/ 58 h 110"/>
                    <a:gd name="T28" fmla="*/ 43 w 86"/>
                    <a:gd name="T29" fmla="*/ 58 h 110"/>
                    <a:gd name="T30" fmla="*/ 43 w 86"/>
                    <a:gd name="T31" fmla="*/ 58 h 110"/>
                    <a:gd name="T32" fmla="*/ 45 w 86"/>
                    <a:gd name="T33" fmla="*/ 58 h 110"/>
                    <a:gd name="T34" fmla="*/ 45 w 86"/>
                    <a:gd name="T35" fmla="*/ 103 h 110"/>
                    <a:gd name="T36" fmla="*/ 53 w 86"/>
                    <a:gd name="T37" fmla="*/ 110 h 110"/>
                    <a:gd name="T38" fmla="*/ 62 w 86"/>
                    <a:gd name="T39" fmla="*/ 104 h 110"/>
                    <a:gd name="T40" fmla="*/ 62 w 86"/>
                    <a:gd name="T41" fmla="*/ 23 h 110"/>
                    <a:gd name="T42" fmla="*/ 73 w 86"/>
                    <a:gd name="T43" fmla="*/ 51 h 110"/>
                    <a:gd name="T44" fmla="*/ 81 w 86"/>
                    <a:gd name="T45" fmla="*/ 55 h 110"/>
                    <a:gd name="T46" fmla="*/ 86 w 86"/>
                    <a:gd name="T47" fmla="*/ 50 h 110"/>
                    <a:gd name="T48" fmla="*/ 66 w 86"/>
                    <a:gd name="T49"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0">
                      <a:moveTo>
                        <a:pt x="66" y="8"/>
                      </a:moveTo>
                      <a:cubicBezTo>
                        <a:pt x="66" y="8"/>
                        <a:pt x="60" y="2"/>
                        <a:pt x="55" y="0"/>
                      </a:cubicBezTo>
                      <a:cubicBezTo>
                        <a:pt x="43" y="0"/>
                        <a:pt x="43" y="0"/>
                        <a:pt x="43" y="0"/>
                      </a:cubicBezTo>
                      <a:cubicBezTo>
                        <a:pt x="43" y="0"/>
                        <a:pt x="43" y="0"/>
                        <a:pt x="43" y="0"/>
                      </a:cubicBezTo>
                      <a:cubicBezTo>
                        <a:pt x="30" y="0"/>
                        <a:pt x="30" y="0"/>
                        <a:pt x="30" y="0"/>
                      </a:cubicBezTo>
                      <a:cubicBezTo>
                        <a:pt x="25" y="2"/>
                        <a:pt x="20" y="8"/>
                        <a:pt x="20" y="8"/>
                      </a:cubicBezTo>
                      <a:cubicBezTo>
                        <a:pt x="1" y="25"/>
                        <a:pt x="0" y="50"/>
                        <a:pt x="0" y="50"/>
                      </a:cubicBezTo>
                      <a:cubicBezTo>
                        <a:pt x="1" y="55"/>
                        <a:pt x="4" y="55"/>
                        <a:pt x="4" y="55"/>
                      </a:cubicBezTo>
                      <a:cubicBezTo>
                        <a:pt x="10" y="56"/>
                        <a:pt x="12" y="51"/>
                        <a:pt x="12" y="51"/>
                      </a:cubicBezTo>
                      <a:cubicBezTo>
                        <a:pt x="15" y="32"/>
                        <a:pt x="23" y="23"/>
                        <a:pt x="23" y="23"/>
                      </a:cubicBezTo>
                      <a:cubicBezTo>
                        <a:pt x="23" y="104"/>
                        <a:pt x="23" y="104"/>
                        <a:pt x="23" y="104"/>
                      </a:cubicBezTo>
                      <a:cubicBezTo>
                        <a:pt x="26" y="110"/>
                        <a:pt x="32" y="110"/>
                        <a:pt x="32" y="110"/>
                      </a:cubicBezTo>
                      <a:cubicBezTo>
                        <a:pt x="38" y="110"/>
                        <a:pt x="40" y="103"/>
                        <a:pt x="40" y="103"/>
                      </a:cubicBezTo>
                      <a:cubicBezTo>
                        <a:pt x="40" y="58"/>
                        <a:pt x="40" y="58"/>
                        <a:pt x="40" y="58"/>
                      </a:cubicBezTo>
                      <a:cubicBezTo>
                        <a:pt x="43" y="58"/>
                        <a:pt x="43" y="58"/>
                        <a:pt x="43" y="58"/>
                      </a:cubicBezTo>
                      <a:cubicBezTo>
                        <a:pt x="43" y="58"/>
                        <a:pt x="43" y="58"/>
                        <a:pt x="43" y="58"/>
                      </a:cubicBezTo>
                      <a:cubicBezTo>
                        <a:pt x="45" y="58"/>
                        <a:pt x="45" y="58"/>
                        <a:pt x="45" y="58"/>
                      </a:cubicBezTo>
                      <a:cubicBezTo>
                        <a:pt x="45" y="103"/>
                        <a:pt x="45" y="103"/>
                        <a:pt x="45" y="103"/>
                      </a:cubicBezTo>
                      <a:cubicBezTo>
                        <a:pt x="45" y="103"/>
                        <a:pt x="47" y="110"/>
                        <a:pt x="53" y="110"/>
                      </a:cubicBezTo>
                      <a:cubicBezTo>
                        <a:pt x="53" y="110"/>
                        <a:pt x="59" y="110"/>
                        <a:pt x="62" y="104"/>
                      </a:cubicBezTo>
                      <a:cubicBezTo>
                        <a:pt x="62" y="23"/>
                        <a:pt x="62" y="23"/>
                        <a:pt x="62" y="23"/>
                      </a:cubicBezTo>
                      <a:cubicBezTo>
                        <a:pt x="62" y="23"/>
                        <a:pt x="70" y="32"/>
                        <a:pt x="73" y="51"/>
                      </a:cubicBezTo>
                      <a:cubicBezTo>
                        <a:pt x="73" y="51"/>
                        <a:pt x="75" y="56"/>
                        <a:pt x="81" y="55"/>
                      </a:cubicBezTo>
                      <a:cubicBezTo>
                        <a:pt x="81" y="55"/>
                        <a:pt x="84" y="55"/>
                        <a:pt x="86" y="50"/>
                      </a:cubicBezTo>
                      <a:cubicBezTo>
                        <a:pt x="86" y="50"/>
                        <a:pt x="84" y="25"/>
                        <a:pt x="66" y="8"/>
                      </a:cubicBezTo>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8" name="Freeform 46">
                <a:extLst>
                  <a:ext uri="{FF2B5EF4-FFF2-40B4-BE49-F238E27FC236}">
                    <a16:creationId xmlns:a16="http://schemas.microsoft.com/office/drawing/2014/main" id="{5B1FB7F1-DA04-4261-B2DB-7F1E75D9C482}"/>
                  </a:ext>
                </a:extLst>
              </p:cNvPr>
              <p:cNvSpPr>
                <a:spLocks/>
              </p:cNvSpPr>
              <p:nvPr/>
            </p:nvSpPr>
            <p:spPr bwMode="auto">
              <a:xfrm>
                <a:off x="11236325" y="3878263"/>
                <a:ext cx="1555750" cy="292100"/>
              </a:xfrm>
              <a:custGeom>
                <a:avLst/>
                <a:gdLst>
                  <a:gd name="T0" fmla="*/ 487 w 487"/>
                  <a:gd name="T1" fmla="*/ 45 h 91"/>
                  <a:gd name="T2" fmla="*/ 442 w 487"/>
                  <a:gd name="T3" fmla="*/ 91 h 91"/>
                  <a:gd name="T4" fmla="*/ 45 w 487"/>
                  <a:gd name="T5" fmla="*/ 91 h 91"/>
                  <a:gd name="T6" fmla="*/ 0 w 487"/>
                  <a:gd name="T7" fmla="*/ 45 h 91"/>
                  <a:gd name="T8" fmla="*/ 45 w 487"/>
                  <a:gd name="T9" fmla="*/ 0 h 91"/>
                  <a:gd name="T10" fmla="*/ 442 w 487"/>
                  <a:gd name="T11" fmla="*/ 0 h 91"/>
                  <a:gd name="T12" fmla="*/ 487 w 487"/>
                  <a:gd name="T13" fmla="*/ 45 h 91"/>
                </a:gdLst>
                <a:ahLst/>
                <a:cxnLst>
                  <a:cxn ang="0">
                    <a:pos x="T0" y="T1"/>
                  </a:cxn>
                  <a:cxn ang="0">
                    <a:pos x="T2" y="T3"/>
                  </a:cxn>
                  <a:cxn ang="0">
                    <a:pos x="T4" y="T5"/>
                  </a:cxn>
                  <a:cxn ang="0">
                    <a:pos x="T6" y="T7"/>
                  </a:cxn>
                  <a:cxn ang="0">
                    <a:pos x="T8" y="T9"/>
                  </a:cxn>
                  <a:cxn ang="0">
                    <a:pos x="T10" y="T11"/>
                  </a:cxn>
                  <a:cxn ang="0">
                    <a:pos x="T12" y="T13"/>
                  </a:cxn>
                </a:cxnLst>
                <a:rect l="0" t="0" r="r" b="b"/>
                <a:pathLst>
                  <a:path w="487" h="91">
                    <a:moveTo>
                      <a:pt x="487" y="45"/>
                    </a:moveTo>
                    <a:cubicBezTo>
                      <a:pt x="487" y="70"/>
                      <a:pt x="467" y="91"/>
                      <a:pt x="442" y="91"/>
                    </a:cubicBezTo>
                    <a:cubicBezTo>
                      <a:pt x="45" y="91"/>
                      <a:pt x="45" y="91"/>
                      <a:pt x="45" y="91"/>
                    </a:cubicBezTo>
                    <a:cubicBezTo>
                      <a:pt x="20" y="91"/>
                      <a:pt x="0" y="70"/>
                      <a:pt x="0" y="45"/>
                    </a:cubicBezTo>
                    <a:cubicBezTo>
                      <a:pt x="0" y="20"/>
                      <a:pt x="20" y="0"/>
                      <a:pt x="45" y="0"/>
                    </a:cubicBezTo>
                    <a:cubicBezTo>
                      <a:pt x="442" y="0"/>
                      <a:pt x="442" y="0"/>
                      <a:pt x="442" y="0"/>
                    </a:cubicBezTo>
                    <a:cubicBezTo>
                      <a:pt x="467" y="0"/>
                      <a:pt x="487" y="20"/>
                      <a:pt x="487" y="45"/>
                    </a:cubicBezTo>
                  </a:path>
                </a:pathLst>
              </a:custGeom>
              <a:solidFill>
                <a:srgbClr val="FBE6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36000" rIns="0" bIns="0" numCol="1" anchor="ctr" anchorCtr="0" compatLnSpc="1">
                <a:prstTxWarp prst="textNoShape">
                  <a:avLst/>
                </a:prstTxWarp>
              </a:bodyPr>
              <a:lstStyle/>
              <a:p>
                <a:pPr algn="ctr"/>
                <a:r>
                  <a:rPr lang="ja-JP" altLang="en-US" sz="2400" b="1" dirty="0">
                    <a:solidFill>
                      <a:srgbClr val="ED7A94"/>
                    </a:solidFill>
                  </a:rPr>
                  <a:t>成人の約</a:t>
                </a:r>
                <a:r>
                  <a:rPr lang="en-US" altLang="ja-JP" sz="2400" b="1" dirty="0">
                    <a:solidFill>
                      <a:srgbClr val="ED7A94"/>
                    </a:solidFill>
                  </a:rPr>
                  <a:t>10</a:t>
                </a:r>
                <a:r>
                  <a:rPr lang="ja-JP" altLang="en-US" sz="2400" b="1" dirty="0">
                    <a:solidFill>
                      <a:srgbClr val="ED7A94"/>
                    </a:solidFill>
                  </a:rPr>
                  <a:t>人に</a:t>
                </a:r>
                <a:r>
                  <a:rPr lang="en-US" altLang="ja-JP" sz="2400" b="1" dirty="0">
                    <a:solidFill>
                      <a:srgbClr val="ED7A94"/>
                    </a:solidFill>
                  </a:rPr>
                  <a:t>1</a:t>
                </a:r>
                <a:r>
                  <a:rPr lang="ja-JP" altLang="en-US" sz="2400" b="1" dirty="0">
                    <a:solidFill>
                      <a:srgbClr val="ED7A94"/>
                    </a:solidFill>
                  </a:rPr>
                  <a:t>人</a:t>
                </a:r>
              </a:p>
            </p:txBody>
          </p:sp>
          <p:sp>
            <p:nvSpPr>
              <p:cNvPr id="65" name="Freeform 46">
                <a:extLst>
                  <a:ext uri="{FF2B5EF4-FFF2-40B4-BE49-F238E27FC236}">
                    <a16:creationId xmlns:a16="http://schemas.microsoft.com/office/drawing/2014/main" id="{55C2CC55-3444-4060-B4CC-3ABA49B63C94}"/>
                  </a:ext>
                </a:extLst>
              </p:cNvPr>
              <p:cNvSpPr>
                <a:spLocks/>
              </p:cNvSpPr>
              <p:nvPr/>
            </p:nvSpPr>
            <p:spPr bwMode="auto">
              <a:xfrm>
                <a:off x="11612395" y="3293960"/>
                <a:ext cx="803608" cy="202766"/>
              </a:xfrm>
              <a:prstGeom prst="rect">
                <a:avLst/>
              </a:pr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36000" rIns="0" bIns="0" numCol="1" anchor="ctr" anchorCtr="0" compatLnSpc="1">
                <a:prstTxWarp prst="textNoShape">
                  <a:avLst/>
                </a:prstTxWarp>
                <a:spAutoFit/>
              </a:bodyPr>
              <a:lstStyle/>
              <a:p>
                <a:pPr algn="ctr"/>
                <a:r>
                  <a:rPr lang="ja-JP" altLang="en-US" sz="2400" b="1" dirty="0">
                    <a:solidFill>
                      <a:srgbClr val="ED7A94"/>
                    </a:solidFill>
                  </a:rPr>
                  <a:t>女性：</a:t>
                </a:r>
                <a:r>
                  <a:rPr lang="en-US" altLang="ja-JP" sz="2400" b="1" dirty="0">
                    <a:solidFill>
                      <a:srgbClr val="ED7A94"/>
                    </a:solidFill>
                  </a:rPr>
                  <a:t>9.3</a:t>
                </a:r>
                <a:r>
                  <a:rPr lang="ja-JP" altLang="en-US" sz="2000" b="1" dirty="0">
                    <a:solidFill>
                      <a:srgbClr val="ED7A94"/>
                    </a:solidFill>
                  </a:rPr>
                  <a:t>％</a:t>
                </a:r>
              </a:p>
            </p:txBody>
          </p:sp>
        </p:grpSp>
      </p:grpSp>
      <p:sp>
        <p:nvSpPr>
          <p:cNvPr id="66" name="正方形/長方形 65">
            <a:extLst>
              <a:ext uri="{FF2B5EF4-FFF2-40B4-BE49-F238E27FC236}">
                <a16:creationId xmlns:a16="http://schemas.microsoft.com/office/drawing/2014/main" id="{CB95628F-1AE9-4342-82FB-D9AE480F2172}"/>
              </a:ext>
            </a:extLst>
          </p:cNvPr>
          <p:cNvSpPr/>
          <p:nvPr/>
        </p:nvSpPr>
        <p:spPr>
          <a:xfrm>
            <a:off x="900000" y="2633441"/>
            <a:ext cx="7344000" cy="370422"/>
          </a:xfrm>
          <a:prstGeom prst="rect">
            <a:avLst/>
          </a:prstGeom>
        </p:spPr>
        <p:txBody>
          <a:bodyPr wrap="square" lIns="90000" tIns="46800" rIns="90000" anchor="ctr" anchorCtr="0">
            <a:spAutoFit/>
          </a:bodyPr>
          <a:lstStyle/>
          <a:p>
            <a:pPr marL="177800" indent="-177800">
              <a:buFont typeface="Wingdings" panose="05000000000000000000" pitchFamily="2" charset="2"/>
              <a:buChar char="n"/>
            </a:pPr>
            <a:r>
              <a:rPr lang="ja-JP" altLang="en-US" b="1" dirty="0"/>
              <a:t>「</a:t>
            </a:r>
            <a:r>
              <a:rPr lang="en-US" altLang="ja-JP" b="1" dirty="0"/>
              <a:t>20</a:t>
            </a:r>
            <a:r>
              <a:rPr lang="ja-JP" altLang="en-US" b="1" dirty="0"/>
              <a:t>歳以上で糖尿病が強く疑われる者」の割合</a:t>
            </a:r>
          </a:p>
        </p:txBody>
      </p:sp>
      <p:sp>
        <p:nvSpPr>
          <p:cNvPr id="67" name="スライド番号プレースホルダー 66">
            <a:extLst>
              <a:ext uri="{FF2B5EF4-FFF2-40B4-BE49-F238E27FC236}">
                <a16:creationId xmlns:a16="http://schemas.microsoft.com/office/drawing/2014/main" id="{3CE4EC72-C451-491F-8425-79F8A3858D22}"/>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7</a:t>
            </a:fld>
            <a:endParaRPr lang="en-US" dirty="0"/>
          </a:p>
        </p:txBody>
      </p:sp>
    </p:spTree>
    <p:extLst>
      <p:ext uri="{BB962C8B-B14F-4D97-AF65-F5344CB8AC3E}">
        <p14:creationId xmlns:p14="http://schemas.microsoft.com/office/powerpoint/2010/main" val="79703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237C59D-B4EA-49F4-A693-FD30108573DF}"/>
              </a:ext>
            </a:extLst>
          </p:cNvPr>
          <p:cNvSpPr>
            <a:spLocks noGrp="1"/>
          </p:cNvSpPr>
          <p:nvPr>
            <p:ph type="title"/>
          </p:nvPr>
        </p:nvSpPr>
        <p:spPr>
          <a:xfrm>
            <a:off x="731520" y="15547"/>
            <a:ext cx="7829550" cy="980728"/>
          </a:xfrm>
        </p:spPr>
        <p:txBody>
          <a:bodyPr>
            <a:normAutofit fontScale="90000"/>
          </a:bodyPr>
          <a:lstStyle/>
          <a:p>
            <a:r>
              <a:rPr lang="ja-JP" altLang="en-US" dirty="0"/>
              <a:t>糖尿病になると、どういう症状が出ますか？</a:t>
            </a:r>
            <a:endParaRPr kumimoji="1" lang="ja-JP" altLang="en-US" dirty="0"/>
          </a:p>
        </p:txBody>
      </p:sp>
      <p:sp>
        <p:nvSpPr>
          <p:cNvPr id="14" name="正方形/長方形 13">
            <a:extLst>
              <a:ext uri="{FF2B5EF4-FFF2-40B4-BE49-F238E27FC236}">
                <a16:creationId xmlns:a16="http://schemas.microsoft.com/office/drawing/2014/main" id="{9963D917-7F80-4BA0-91FB-FD3ED0D26738}"/>
              </a:ext>
            </a:extLst>
          </p:cNvPr>
          <p:cNvSpPr/>
          <p:nvPr/>
        </p:nvSpPr>
        <p:spPr>
          <a:xfrm>
            <a:off x="2715637" y="6642556"/>
            <a:ext cx="6428363" cy="215444"/>
          </a:xfrm>
          <a:prstGeom prst="rect">
            <a:avLst/>
          </a:prstGeom>
        </p:spPr>
        <p:txBody>
          <a:bodyPr wrap="none" anchor="b" anchorCtr="0">
            <a:spAutoFit/>
          </a:bodyPr>
          <a:lstStyle/>
          <a:p>
            <a:pPr algn="r"/>
            <a:r>
              <a:rPr lang="ja-JP" altLang="en-US" sz="800" dirty="0">
                <a:solidFill>
                  <a:srgbClr val="231815"/>
                </a:solidFill>
                <a:latin typeface="KozGoPr6N-Medium"/>
              </a:rPr>
              <a:t>日本糖尿病学会 編・著：患者さんとその家族のための糖尿病治療の手びき</a:t>
            </a:r>
            <a:r>
              <a:rPr lang="en-US" altLang="ja-JP" sz="800" dirty="0">
                <a:solidFill>
                  <a:srgbClr val="231815"/>
                </a:solidFill>
                <a:latin typeface="KozGoPr6N-Medium"/>
              </a:rPr>
              <a:t>2017 </a:t>
            </a:r>
            <a:r>
              <a:rPr lang="ja-JP" altLang="en-US" sz="800" dirty="0">
                <a:solidFill>
                  <a:srgbClr val="231815"/>
                </a:solidFill>
                <a:latin typeface="KozGoPr6N-Medium"/>
              </a:rPr>
              <a:t>改訂第</a:t>
            </a:r>
            <a:r>
              <a:rPr lang="en-US" altLang="ja-JP" sz="800" dirty="0">
                <a:solidFill>
                  <a:srgbClr val="231815"/>
                </a:solidFill>
                <a:latin typeface="KozGoPr6N-Medium"/>
              </a:rPr>
              <a:t>57</a:t>
            </a:r>
            <a:r>
              <a:rPr lang="ja-JP" altLang="en-US" sz="800" dirty="0">
                <a:solidFill>
                  <a:srgbClr val="231815"/>
                </a:solidFill>
                <a:latin typeface="KozGoPr6N-Medium"/>
              </a:rPr>
              <a:t>版</a:t>
            </a:r>
            <a:r>
              <a:rPr lang="en-US" altLang="ja-JP" sz="800" dirty="0">
                <a:solidFill>
                  <a:srgbClr val="231815"/>
                </a:solidFill>
                <a:latin typeface="KozGoPr6N-Medium"/>
              </a:rPr>
              <a:t>, p. 4, </a:t>
            </a:r>
            <a:r>
              <a:rPr lang="ja-JP" altLang="en-US" sz="800" dirty="0">
                <a:solidFill>
                  <a:srgbClr val="231815"/>
                </a:solidFill>
                <a:latin typeface="KozGoPr6N-Medium"/>
              </a:rPr>
              <a:t>日本糖尿病協会・南江堂 </a:t>
            </a:r>
            <a:r>
              <a:rPr lang="en-US" altLang="ja-JP" sz="800" dirty="0">
                <a:solidFill>
                  <a:srgbClr val="231815"/>
                </a:solidFill>
                <a:latin typeface="KozGoPr6N-Medium"/>
              </a:rPr>
              <a:t>2017</a:t>
            </a:r>
            <a:r>
              <a:rPr lang="ja-JP" altLang="en-US" sz="800" dirty="0">
                <a:solidFill>
                  <a:srgbClr val="231815"/>
                </a:solidFill>
                <a:latin typeface="KozGoPr6N-Medium"/>
              </a:rPr>
              <a:t>より改変</a:t>
            </a:r>
            <a:endParaRPr lang="ja-JP" altLang="en-US" dirty="0"/>
          </a:p>
        </p:txBody>
      </p:sp>
      <p:sp>
        <p:nvSpPr>
          <p:cNvPr id="10" name="正方形/長方形 9">
            <a:extLst>
              <a:ext uri="{FF2B5EF4-FFF2-40B4-BE49-F238E27FC236}">
                <a16:creationId xmlns:a16="http://schemas.microsoft.com/office/drawing/2014/main" id="{980FC037-1353-4A05-8303-30D9D9432A58}"/>
              </a:ext>
            </a:extLst>
          </p:cNvPr>
          <p:cNvSpPr/>
          <p:nvPr/>
        </p:nvSpPr>
        <p:spPr>
          <a:xfrm>
            <a:off x="1400629" y="1442845"/>
            <a:ext cx="7344000" cy="647421"/>
          </a:xfrm>
          <a:prstGeom prst="rect">
            <a:avLst/>
          </a:prstGeom>
        </p:spPr>
        <p:txBody>
          <a:bodyPr wrap="square" lIns="90000" tIns="46800" rIns="90000" anchor="ctr" anchorCtr="0">
            <a:spAutoFit/>
          </a:bodyPr>
          <a:lstStyle/>
          <a:p>
            <a:r>
              <a:rPr lang="ja-JP" altLang="en-US" b="1" dirty="0"/>
              <a:t>糖尿病の程度にもよりますが、以下のような症状が知られています。ただし、症状がない場合もあるので注意が必要です。</a:t>
            </a:r>
          </a:p>
        </p:txBody>
      </p:sp>
      <p:pic>
        <p:nvPicPr>
          <p:cNvPr id="11" name="図 10">
            <a:extLst>
              <a:ext uri="{FF2B5EF4-FFF2-40B4-BE49-F238E27FC236}">
                <a16:creationId xmlns:a16="http://schemas.microsoft.com/office/drawing/2014/main" id="{21A1A0F8-589A-42B8-8155-0CBD4BC7AF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302" y="1263515"/>
            <a:ext cx="1002826" cy="1006082"/>
          </a:xfrm>
          <a:prstGeom prst="ellipse">
            <a:avLst/>
          </a:prstGeom>
          <a:ln w="28575">
            <a:solidFill>
              <a:srgbClr val="F18D00"/>
            </a:solidFill>
          </a:ln>
        </p:spPr>
      </p:pic>
      <p:sp>
        <p:nvSpPr>
          <p:cNvPr id="15" name="四角形: 角を丸くする 14">
            <a:extLst>
              <a:ext uri="{FF2B5EF4-FFF2-40B4-BE49-F238E27FC236}">
                <a16:creationId xmlns:a16="http://schemas.microsoft.com/office/drawing/2014/main" id="{7B28EDCB-BD14-4C6A-B48E-5FD3BBE6BBC1}"/>
              </a:ext>
            </a:extLst>
          </p:cNvPr>
          <p:cNvSpPr/>
          <p:nvPr/>
        </p:nvSpPr>
        <p:spPr>
          <a:xfrm>
            <a:off x="1016031" y="5365807"/>
            <a:ext cx="1639186" cy="389348"/>
          </a:xfrm>
          <a:prstGeom prst="roundRect">
            <a:avLst/>
          </a:prstGeom>
          <a:solidFill>
            <a:srgbClr val="F7B155"/>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ja-JP" altLang="en-US" b="1" dirty="0"/>
              <a:t>のどが渇く</a:t>
            </a:r>
            <a:endParaRPr kumimoji="1" lang="ja-JP" altLang="en-US" b="1" dirty="0"/>
          </a:p>
        </p:txBody>
      </p:sp>
      <p:sp>
        <p:nvSpPr>
          <p:cNvPr id="16" name="四角形: 角を丸くする 15">
            <a:extLst>
              <a:ext uri="{FF2B5EF4-FFF2-40B4-BE49-F238E27FC236}">
                <a16:creationId xmlns:a16="http://schemas.microsoft.com/office/drawing/2014/main" id="{E70E2F14-15C4-489F-8681-B12AFDBE8A89}"/>
              </a:ext>
            </a:extLst>
          </p:cNvPr>
          <p:cNvSpPr/>
          <p:nvPr/>
        </p:nvSpPr>
        <p:spPr>
          <a:xfrm>
            <a:off x="3229022" y="5365807"/>
            <a:ext cx="2736000" cy="389348"/>
          </a:xfrm>
          <a:prstGeom prst="roundRect">
            <a:avLst/>
          </a:prstGeom>
          <a:solidFill>
            <a:srgbClr val="F7B155"/>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ja-JP" altLang="en-US" b="1" dirty="0"/>
              <a:t>おしっこがたくさん出る</a:t>
            </a:r>
            <a:endParaRPr kumimoji="1" lang="ja-JP" altLang="en-US" b="1" dirty="0"/>
          </a:p>
        </p:txBody>
      </p:sp>
      <p:sp>
        <p:nvSpPr>
          <p:cNvPr id="17" name="四角形: 角を丸くする 16">
            <a:extLst>
              <a:ext uri="{FF2B5EF4-FFF2-40B4-BE49-F238E27FC236}">
                <a16:creationId xmlns:a16="http://schemas.microsoft.com/office/drawing/2014/main" id="{DEB95480-E992-4B7F-8B38-47CC5FEBA9A1}"/>
              </a:ext>
            </a:extLst>
          </p:cNvPr>
          <p:cNvSpPr/>
          <p:nvPr/>
        </p:nvSpPr>
        <p:spPr>
          <a:xfrm>
            <a:off x="6538826" y="5365807"/>
            <a:ext cx="1639186" cy="389348"/>
          </a:xfrm>
          <a:prstGeom prst="roundRect">
            <a:avLst/>
          </a:prstGeom>
          <a:solidFill>
            <a:srgbClr val="F7B155"/>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ja-JP" altLang="en-US" b="1" dirty="0"/>
              <a:t>お腹がへる</a:t>
            </a:r>
            <a:endParaRPr kumimoji="1" lang="ja-JP" altLang="en-US" b="1" dirty="0"/>
          </a:p>
        </p:txBody>
      </p:sp>
      <p:pic>
        <p:nvPicPr>
          <p:cNvPr id="20" name="図 19">
            <a:extLst>
              <a:ext uri="{FF2B5EF4-FFF2-40B4-BE49-F238E27FC236}">
                <a16:creationId xmlns:a16="http://schemas.microsoft.com/office/drawing/2014/main" id="{E99898F7-6F2F-46FC-BD6A-F2D23367C22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22290" y="2811439"/>
            <a:ext cx="1426669" cy="2390135"/>
          </a:xfrm>
          <a:prstGeom prst="rect">
            <a:avLst/>
          </a:prstGeom>
        </p:spPr>
      </p:pic>
      <p:pic>
        <p:nvPicPr>
          <p:cNvPr id="22" name="図 21">
            <a:extLst>
              <a:ext uri="{FF2B5EF4-FFF2-40B4-BE49-F238E27FC236}">
                <a16:creationId xmlns:a16="http://schemas.microsoft.com/office/drawing/2014/main" id="{5CEA0128-0ED5-448B-9C53-C6A301F5DB4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411324" y="2983183"/>
            <a:ext cx="2262212" cy="2218391"/>
          </a:xfrm>
          <a:prstGeom prst="rect">
            <a:avLst/>
          </a:prstGeom>
        </p:spPr>
      </p:pic>
      <p:pic>
        <p:nvPicPr>
          <p:cNvPr id="24" name="図 23">
            <a:extLst>
              <a:ext uri="{FF2B5EF4-FFF2-40B4-BE49-F238E27FC236}">
                <a16:creationId xmlns:a16="http://schemas.microsoft.com/office/drawing/2014/main" id="{8E2ED694-110A-4BD5-816C-C30335069F4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166174" y="2757577"/>
            <a:ext cx="2056938" cy="2443997"/>
          </a:xfrm>
          <a:prstGeom prst="rect">
            <a:avLst/>
          </a:prstGeom>
        </p:spPr>
      </p:pic>
      <p:sp>
        <p:nvSpPr>
          <p:cNvPr id="26" name="スライド番号プレースホルダー 25">
            <a:extLst>
              <a:ext uri="{FF2B5EF4-FFF2-40B4-BE49-F238E27FC236}">
                <a16:creationId xmlns:a16="http://schemas.microsoft.com/office/drawing/2014/main" id="{FD62D1E9-A13A-4444-8D27-47237021E733}"/>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8</a:t>
            </a:fld>
            <a:endParaRPr lang="en-US" dirty="0"/>
          </a:p>
        </p:txBody>
      </p:sp>
    </p:spTree>
    <p:extLst>
      <p:ext uri="{BB962C8B-B14F-4D97-AF65-F5344CB8AC3E}">
        <p14:creationId xmlns:p14="http://schemas.microsoft.com/office/powerpoint/2010/main" val="205455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237C59D-B4EA-49F4-A693-FD30108573DF}"/>
              </a:ext>
            </a:extLst>
          </p:cNvPr>
          <p:cNvSpPr>
            <a:spLocks noGrp="1"/>
          </p:cNvSpPr>
          <p:nvPr>
            <p:ph type="title"/>
          </p:nvPr>
        </p:nvSpPr>
        <p:spPr>
          <a:xfrm>
            <a:off x="731520" y="15547"/>
            <a:ext cx="7829550" cy="980728"/>
          </a:xfrm>
        </p:spPr>
        <p:txBody>
          <a:bodyPr>
            <a:normAutofit fontScale="90000"/>
          </a:bodyPr>
          <a:lstStyle/>
          <a:p>
            <a:r>
              <a:rPr lang="ja-JP" altLang="en-US" dirty="0"/>
              <a:t>糖尿病になると、どういう症状が出ますか？</a:t>
            </a:r>
            <a:endParaRPr kumimoji="1" lang="ja-JP" altLang="en-US" dirty="0"/>
          </a:p>
        </p:txBody>
      </p:sp>
      <p:sp>
        <p:nvSpPr>
          <p:cNvPr id="11" name="正方形/長方形 10">
            <a:extLst>
              <a:ext uri="{FF2B5EF4-FFF2-40B4-BE49-F238E27FC236}">
                <a16:creationId xmlns:a16="http://schemas.microsoft.com/office/drawing/2014/main" id="{83026151-F98D-42D9-A32F-DFC7F3E13603}"/>
              </a:ext>
            </a:extLst>
          </p:cNvPr>
          <p:cNvSpPr/>
          <p:nvPr/>
        </p:nvSpPr>
        <p:spPr>
          <a:xfrm>
            <a:off x="1400629" y="1442845"/>
            <a:ext cx="7344000" cy="647421"/>
          </a:xfrm>
          <a:prstGeom prst="rect">
            <a:avLst/>
          </a:prstGeom>
        </p:spPr>
        <p:txBody>
          <a:bodyPr wrap="square" lIns="90000" tIns="46800" rIns="90000" anchor="ctr" anchorCtr="0">
            <a:spAutoFit/>
          </a:bodyPr>
          <a:lstStyle/>
          <a:p>
            <a:r>
              <a:rPr lang="ja-JP" altLang="en-US" b="1" dirty="0"/>
              <a:t>糖尿病の程度にもよりますが、以下のような症状が知られています。ただし、症状がない場合もあるので注意が必要です。</a:t>
            </a:r>
          </a:p>
        </p:txBody>
      </p:sp>
      <p:pic>
        <p:nvPicPr>
          <p:cNvPr id="14" name="図 13">
            <a:extLst>
              <a:ext uri="{FF2B5EF4-FFF2-40B4-BE49-F238E27FC236}">
                <a16:creationId xmlns:a16="http://schemas.microsoft.com/office/drawing/2014/main" id="{428CF1F8-46B1-496C-89A8-340EE31959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302" y="1263515"/>
            <a:ext cx="1002826" cy="1006082"/>
          </a:xfrm>
          <a:prstGeom prst="ellipse">
            <a:avLst/>
          </a:prstGeom>
          <a:ln w="28575">
            <a:solidFill>
              <a:srgbClr val="F18D00"/>
            </a:solidFill>
          </a:ln>
        </p:spPr>
      </p:pic>
      <p:sp>
        <p:nvSpPr>
          <p:cNvPr id="16" name="四角形: 角を丸くする 15">
            <a:extLst>
              <a:ext uri="{FF2B5EF4-FFF2-40B4-BE49-F238E27FC236}">
                <a16:creationId xmlns:a16="http://schemas.microsoft.com/office/drawing/2014/main" id="{1CA1E63B-02E5-4F5D-86B4-87DEE7FAD7D4}"/>
              </a:ext>
            </a:extLst>
          </p:cNvPr>
          <p:cNvSpPr/>
          <p:nvPr/>
        </p:nvSpPr>
        <p:spPr>
          <a:xfrm>
            <a:off x="3203265" y="5365807"/>
            <a:ext cx="1728000" cy="389348"/>
          </a:xfrm>
          <a:prstGeom prst="roundRect">
            <a:avLst/>
          </a:prstGeom>
          <a:solidFill>
            <a:srgbClr val="F7B15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b="1" spc="-100" dirty="0"/>
              <a:t>手足が</a:t>
            </a:r>
            <a:r>
              <a:rPr lang="ja-JP" altLang="en-US" b="1" dirty="0"/>
              <a:t>しびれる</a:t>
            </a:r>
            <a:endParaRPr kumimoji="1" lang="ja-JP" altLang="en-US" b="1" dirty="0"/>
          </a:p>
        </p:txBody>
      </p:sp>
      <p:sp>
        <p:nvSpPr>
          <p:cNvPr id="17" name="四角形: 角を丸くする 16">
            <a:extLst>
              <a:ext uri="{FF2B5EF4-FFF2-40B4-BE49-F238E27FC236}">
                <a16:creationId xmlns:a16="http://schemas.microsoft.com/office/drawing/2014/main" id="{5C086478-A9E5-40F4-B5A3-AF7539E18EFC}"/>
              </a:ext>
            </a:extLst>
          </p:cNvPr>
          <p:cNvSpPr/>
          <p:nvPr/>
        </p:nvSpPr>
        <p:spPr>
          <a:xfrm>
            <a:off x="5186464" y="5365807"/>
            <a:ext cx="1639186" cy="389348"/>
          </a:xfrm>
          <a:prstGeom prst="roundRect">
            <a:avLst/>
          </a:prstGeom>
          <a:solidFill>
            <a:srgbClr val="F7B15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b="1" dirty="0"/>
              <a:t>目がかすむ</a:t>
            </a:r>
            <a:endParaRPr kumimoji="1" lang="ja-JP" altLang="en-US" b="1" dirty="0"/>
          </a:p>
        </p:txBody>
      </p:sp>
      <p:sp>
        <p:nvSpPr>
          <p:cNvPr id="18" name="四角形: 角を丸くする 17">
            <a:extLst>
              <a:ext uri="{FF2B5EF4-FFF2-40B4-BE49-F238E27FC236}">
                <a16:creationId xmlns:a16="http://schemas.microsoft.com/office/drawing/2014/main" id="{9B896695-FF27-47FD-BC68-E52A3E797A82}"/>
              </a:ext>
            </a:extLst>
          </p:cNvPr>
          <p:cNvSpPr/>
          <p:nvPr/>
        </p:nvSpPr>
        <p:spPr>
          <a:xfrm>
            <a:off x="7080849" y="5365807"/>
            <a:ext cx="1639186" cy="389348"/>
          </a:xfrm>
          <a:prstGeom prst="roundRect">
            <a:avLst/>
          </a:prstGeom>
          <a:solidFill>
            <a:srgbClr val="F7B15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b="1" dirty="0"/>
              <a:t>陰部がかゆい</a:t>
            </a:r>
            <a:endParaRPr kumimoji="1" lang="ja-JP" altLang="en-US" b="1" dirty="0"/>
          </a:p>
        </p:txBody>
      </p:sp>
      <p:pic>
        <p:nvPicPr>
          <p:cNvPr id="20" name="図 19">
            <a:extLst>
              <a:ext uri="{FF2B5EF4-FFF2-40B4-BE49-F238E27FC236}">
                <a16:creationId xmlns:a16="http://schemas.microsoft.com/office/drawing/2014/main" id="{5D57D9EC-7988-460B-978D-480E9E767C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97998" y="3605208"/>
            <a:ext cx="1651080" cy="1521158"/>
          </a:xfrm>
          <a:prstGeom prst="rect">
            <a:avLst/>
          </a:prstGeom>
        </p:spPr>
      </p:pic>
      <p:pic>
        <p:nvPicPr>
          <p:cNvPr id="22" name="図 21">
            <a:extLst>
              <a:ext uri="{FF2B5EF4-FFF2-40B4-BE49-F238E27FC236}">
                <a16:creationId xmlns:a16="http://schemas.microsoft.com/office/drawing/2014/main" id="{15782E82-2B23-4ED7-8805-10838379452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351702" y="3332523"/>
            <a:ext cx="1410392" cy="1793843"/>
          </a:xfrm>
          <a:prstGeom prst="rect">
            <a:avLst/>
          </a:prstGeom>
        </p:spPr>
      </p:pic>
      <p:pic>
        <p:nvPicPr>
          <p:cNvPr id="24" name="図 23">
            <a:extLst>
              <a:ext uri="{FF2B5EF4-FFF2-40B4-BE49-F238E27FC236}">
                <a16:creationId xmlns:a16="http://schemas.microsoft.com/office/drawing/2014/main" id="{D69BBE2C-E88A-435D-9179-637CEC0729A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408147" y="2860786"/>
            <a:ext cx="935331" cy="2265580"/>
          </a:xfrm>
          <a:prstGeom prst="rect">
            <a:avLst/>
          </a:prstGeom>
        </p:spPr>
      </p:pic>
      <p:grpSp>
        <p:nvGrpSpPr>
          <p:cNvPr id="2" name="グループ化 1">
            <a:extLst>
              <a:ext uri="{FF2B5EF4-FFF2-40B4-BE49-F238E27FC236}">
                <a16:creationId xmlns:a16="http://schemas.microsoft.com/office/drawing/2014/main" id="{DD6FE15F-040D-4DC9-8EDA-B7200E142D31}"/>
              </a:ext>
            </a:extLst>
          </p:cNvPr>
          <p:cNvGrpSpPr/>
          <p:nvPr/>
        </p:nvGrpSpPr>
        <p:grpSpPr>
          <a:xfrm>
            <a:off x="786452" y="3047213"/>
            <a:ext cx="2153853" cy="2675247"/>
            <a:chOff x="6254376" y="3079908"/>
            <a:chExt cx="2153853" cy="2675247"/>
          </a:xfrm>
        </p:grpSpPr>
        <p:sp>
          <p:nvSpPr>
            <p:cNvPr id="19" name="四角形: 角を丸くする 18">
              <a:extLst>
                <a:ext uri="{FF2B5EF4-FFF2-40B4-BE49-F238E27FC236}">
                  <a16:creationId xmlns:a16="http://schemas.microsoft.com/office/drawing/2014/main" id="{D89F466A-89AD-45B9-BD0B-D28EA043B195}"/>
                </a:ext>
              </a:extLst>
            </p:cNvPr>
            <p:cNvSpPr/>
            <p:nvPr/>
          </p:nvSpPr>
          <p:spPr>
            <a:xfrm>
              <a:off x="6593985" y="5365807"/>
              <a:ext cx="1728000" cy="389348"/>
            </a:xfrm>
            <a:prstGeom prst="roundRect">
              <a:avLst/>
            </a:prstGeom>
            <a:solidFill>
              <a:srgbClr val="F7B15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b="1" dirty="0"/>
                <a:t>からだがだるい</a:t>
              </a:r>
              <a:endParaRPr kumimoji="1" lang="ja-JP" altLang="en-US" b="1" dirty="0"/>
            </a:p>
          </p:txBody>
        </p:sp>
        <p:pic>
          <p:nvPicPr>
            <p:cNvPr id="26" name="図 25">
              <a:extLst>
                <a:ext uri="{FF2B5EF4-FFF2-40B4-BE49-F238E27FC236}">
                  <a16:creationId xmlns:a16="http://schemas.microsoft.com/office/drawing/2014/main" id="{7DF09386-091A-4306-BA64-EA8978A1E04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254376" y="3079908"/>
              <a:ext cx="2153853" cy="2046458"/>
            </a:xfrm>
            <a:prstGeom prst="rect">
              <a:avLst/>
            </a:prstGeom>
          </p:spPr>
        </p:pic>
      </p:grpSp>
      <p:sp>
        <p:nvSpPr>
          <p:cNvPr id="28" name="スライド番号プレースホルダー 27">
            <a:extLst>
              <a:ext uri="{FF2B5EF4-FFF2-40B4-BE49-F238E27FC236}">
                <a16:creationId xmlns:a16="http://schemas.microsoft.com/office/drawing/2014/main" id="{8318E30D-DA42-4A4E-BC75-CAC7CDA0CE23}"/>
              </a:ext>
            </a:extLst>
          </p:cNvPr>
          <p:cNvSpPr>
            <a:spLocks noGrp="1"/>
          </p:cNvSpPr>
          <p:nvPr>
            <p:ph type="sldNum" sz="quarter" idx="4294967295"/>
          </p:nvPr>
        </p:nvSpPr>
        <p:spPr>
          <a:xfrm>
            <a:off x="0" y="6623050"/>
            <a:ext cx="309700" cy="215444"/>
          </a:xfrm>
        </p:spPr>
        <p:txBody>
          <a:bodyPr/>
          <a:lstStyle/>
          <a:p>
            <a:fld id="{9FD83A67-C334-4EBD-BE04-EE2E4B494E79}" type="slidenum">
              <a:rPr lang="en-US" altLang="ja-JP" smtClean="0"/>
              <a:pPr/>
              <a:t>9</a:t>
            </a:fld>
            <a:endParaRPr lang="en-US" dirty="0"/>
          </a:p>
        </p:txBody>
      </p:sp>
      <p:sp>
        <p:nvSpPr>
          <p:cNvPr id="21" name="正方形/長方形 20">
            <a:extLst>
              <a:ext uri="{FF2B5EF4-FFF2-40B4-BE49-F238E27FC236}">
                <a16:creationId xmlns:a16="http://schemas.microsoft.com/office/drawing/2014/main" id="{452EF67A-42B4-4125-BFE8-51F8D1E21E91}"/>
              </a:ext>
            </a:extLst>
          </p:cNvPr>
          <p:cNvSpPr/>
          <p:nvPr/>
        </p:nvSpPr>
        <p:spPr>
          <a:xfrm>
            <a:off x="2715637" y="6642556"/>
            <a:ext cx="6428363" cy="215444"/>
          </a:xfrm>
          <a:prstGeom prst="rect">
            <a:avLst/>
          </a:prstGeom>
        </p:spPr>
        <p:txBody>
          <a:bodyPr wrap="none" anchor="b" anchorCtr="0">
            <a:spAutoFit/>
          </a:bodyPr>
          <a:lstStyle/>
          <a:p>
            <a:pPr algn="r"/>
            <a:r>
              <a:rPr lang="ja-JP" altLang="en-US" sz="800" dirty="0">
                <a:solidFill>
                  <a:srgbClr val="231815"/>
                </a:solidFill>
                <a:latin typeface="KozGoPr6N-Medium"/>
              </a:rPr>
              <a:t>日本糖尿病学会 編・著：患者さんとその家族のための糖尿病治療の手びき</a:t>
            </a:r>
            <a:r>
              <a:rPr lang="en-US" altLang="ja-JP" sz="800" dirty="0">
                <a:solidFill>
                  <a:srgbClr val="231815"/>
                </a:solidFill>
                <a:latin typeface="KozGoPr6N-Medium"/>
              </a:rPr>
              <a:t>2017 </a:t>
            </a:r>
            <a:r>
              <a:rPr lang="ja-JP" altLang="en-US" sz="800" dirty="0">
                <a:solidFill>
                  <a:srgbClr val="231815"/>
                </a:solidFill>
                <a:latin typeface="KozGoPr6N-Medium"/>
              </a:rPr>
              <a:t>改訂第</a:t>
            </a:r>
            <a:r>
              <a:rPr lang="en-US" altLang="ja-JP" sz="800" dirty="0">
                <a:solidFill>
                  <a:srgbClr val="231815"/>
                </a:solidFill>
                <a:latin typeface="KozGoPr6N-Medium"/>
              </a:rPr>
              <a:t>57</a:t>
            </a:r>
            <a:r>
              <a:rPr lang="ja-JP" altLang="en-US" sz="800" dirty="0">
                <a:solidFill>
                  <a:srgbClr val="231815"/>
                </a:solidFill>
                <a:latin typeface="KozGoPr6N-Medium"/>
              </a:rPr>
              <a:t>版</a:t>
            </a:r>
            <a:r>
              <a:rPr lang="en-US" altLang="ja-JP" sz="800" dirty="0">
                <a:solidFill>
                  <a:srgbClr val="231815"/>
                </a:solidFill>
                <a:latin typeface="KozGoPr6N-Medium"/>
              </a:rPr>
              <a:t>, p. 4, </a:t>
            </a:r>
            <a:r>
              <a:rPr lang="ja-JP" altLang="en-US" sz="800" dirty="0">
                <a:solidFill>
                  <a:srgbClr val="231815"/>
                </a:solidFill>
                <a:latin typeface="KozGoPr6N-Medium"/>
              </a:rPr>
              <a:t>日本糖尿病協会・南江堂 </a:t>
            </a:r>
            <a:r>
              <a:rPr lang="en-US" altLang="ja-JP" sz="800" dirty="0">
                <a:solidFill>
                  <a:srgbClr val="231815"/>
                </a:solidFill>
                <a:latin typeface="KozGoPr6N-Medium"/>
              </a:rPr>
              <a:t>2017</a:t>
            </a:r>
            <a:r>
              <a:rPr lang="ja-JP" altLang="en-US" sz="800" dirty="0">
                <a:solidFill>
                  <a:srgbClr val="231815"/>
                </a:solidFill>
                <a:latin typeface="KozGoPr6N-Medium"/>
              </a:rPr>
              <a:t>より改変</a:t>
            </a:r>
            <a:endParaRPr lang="ja-JP" altLang="en-US" dirty="0"/>
          </a:p>
        </p:txBody>
      </p:sp>
    </p:spTree>
    <p:extLst>
      <p:ext uri="{BB962C8B-B14F-4D97-AF65-F5344CB8AC3E}">
        <p14:creationId xmlns:p14="http://schemas.microsoft.com/office/powerpoint/2010/main" val="75062642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4">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6FEE8CB207AA43BAE1312680CA3D31" ma:contentTypeVersion="11" ma:contentTypeDescription="Create a new document." ma:contentTypeScope="" ma:versionID="93f20578e64a247dc62535508f51ea90">
  <xsd:schema xmlns:xsd="http://www.w3.org/2001/XMLSchema" xmlns:xs="http://www.w3.org/2001/XMLSchema" xmlns:p="http://schemas.microsoft.com/office/2006/metadata/properties" xmlns:ns3="6e27c848-f5a7-4141-80c5-91484f38cb2a" xmlns:ns4="a9dde989-e203-4d9c-9e4d-1597f1f101a6" targetNamespace="http://schemas.microsoft.com/office/2006/metadata/properties" ma:root="true" ma:fieldsID="7d09c6946ac176ac12cc4874d5199157" ns3:_="" ns4:_="">
    <xsd:import namespace="6e27c848-f5a7-4141-80c5-91484f38cb2a"/>
    <xsd:import namespace="a9dde989-e203-4d9c-9e4d-1597f1f101a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27c848-f5a7-4141-80c5-91484f38cb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dde989-e203-4d9c-9e4d-1597f1f101a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sisl xmlns:xsi="http://www.w3.org/2001/XMLSchema-instance" xmlns:xsd="http://www.w3.org/2001/XMLSchema" xmlns="http://www.boldonjames.com/2008/01/sie/internal/label" sislVersion="0" policy="a10f9ac0-5937-4b4f-b459-96aedd9ed2c5" origin="userSelected">
  <element uid="72a5d865-2c9e-41bb-b8a0-b31322cd1ede" value=""/>
</sisl>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9E2D7A-9ED9-4F56-AFCA-5A9BA7C2E95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9dde989-e203-4d9c-9e4d-1597f1f101a6"/>
    <ds:schemaRef ds:uri="6e27c848-f5a7-4141-80c5-91484f38cb2a"/>
    <ds:schemaRef ds:uri="http://www.w3.org/XML/1998/namespace"/>
    <ds:schemaRef ds:uri="http://purl.org/dc/dcmitype/"/>
  </ds:schemaRefs>
</ds:datastoreItem>
</file>

<file path=customXml/itemProps2.xml><?xml version="1.0" encoding="utf-8"?>
<ds:datastoreItem xmlns:ds="http://schemas.openxmlformats.org/officeDocument/2006/customXml" ds:itemID="{5D85A758-C340-490E-973D-F079C304E4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27c848-f5a7-4141-80c5-91484f38cb2a"/>
    <ds:schemaRef ds:uri="a9dde989-e203-4d9c-9e4d-1597f1f101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D89971-0879-4EB2-9186-AE2573D3A7F5}">
  <ds:schemaRefs>
    <ds:schemaRef ds:uri="http://www.w3.org/2001/XMLSchema"/>
    <ds:schemaRef ds:uri="http://www.boldonjames.com/2008/01/sie/internal/label"/>
  </ds:schemaRefs>
</ds:datastoreItem>
</file>

<file path=customXml/itemProps4.xml><?xml version="1.0" encoding="utf-8"?>
<ds:datastoreItem xmlns:ds="http://schemas.openxmlformats.org/officeDocument/2006/customXml" ds:itemID="{FFFD892C-AB2A-4713-8F9E-D91150BFDB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4805</TotalTime>
  <Words>4709</Words>
  <Application>Microsoft Office PowerPoint</Application>
  <PresentationFormat>画面に合わせる (4:3)</PresentationFormat>
  <Paragraphs>516</Paragraphs>
  <Slides>33</Slides>
  <Notes>33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33</vt:i4>
      </vt:variant>
    </vt:vector>
  </HeadingPairs>
  <TitlesOfParts>
    <vt:vector size="42" baseType="lpstr">
      <vt:lpstr>KozGoPr6N-Bold</vt:lpstr>
      <vt:lpstr>KozGoPr6N-Medium</vt:lpstr>
      <vt:lpstr>KozGoPr6N-Regular</vt:lpstr>
      <vt:lpstr>ＭＳ Ｐゴシック</vt:lpstr>
      <vt:lpstr>メイリオ</vt:lpstr>
      <vt:lpstr>Arial</vt:lpstr>
      <vt:lpstr>Calibri</vt:lpstr>
      <vt:lpstr>Wingdings</vt:lpstr>
      <vt:lpstr>Office ​​テーマ</vt:lpstr>
      <vt:lpstr> はじめよう糖尿病治療！ あなたはどのタイプ？</vt:lpstr>
      <vt:lpstr>あなたはどのタイプ？</vt:lpstr>
      <vt:lpstr>まずはあなたに合った方法で実践してみましょう。</vt:lpstr>
      <vt:lpstr>PowerPoint プレゼンテーション</vt:lpstr>
      <vt:lpstr> はじめよう糖尿病治療！ 正しく学ぼう！イラストでわかる糖尿病 編</vt:lpstr>
      <vt:lpstr>何が原因で糖尿病になるのですか？</vt:lpstr>
      <vt:lpstr>糖尿病の人はどのくらいいるのですか？</vt:lpstr>
      <vt:lpstr>糖尿病になると、どういう症状が出ますか？</vt:lpstr>
      <vt:lpstr>糖尿病になると、どういう症状が出ますか？</vt:lpstr>
      <vt:lpstr>糖尿病といわれたら、どうしたらいいですか？</vt:lpstr>
      <vt:lpstr>糖尿病といわれたら、どうしたらいいですか？</vt:lpstr>
      <vt:lpstr>糖尿病は、治るのですか？</vt:lpstr>
      <vt:lpstr>運動は毎日しないとダメでしょうか？</vt:lpstr>
      <vt:lpstr>甘いものが大好きで どうしても我慢できないのですが…</vt:lpstr>
      <vt:lpstr>糖尿病をきっかけに生活習慣を見直しましょう</vt:lpstr>
      <vt:lpstr> はじめよう糖尿病治療！ ゼロから始める！糖尿病とからだとの関わり</vt:lpstr>
      <vt:lpstr>あなたの生活習慣を見直してみませんか</vt:lpstr>
      <vt:lpstr>こんな症状ありませんか？</vt:lpstr>
      <vt:lpstr>見直してみましょう、あなたの生活</vt:lpstr>
      <vt:lpstr>糖尿病治療、今が分かれ道です！</vt:lpstr>
      <vt:lpstr>三大合併症とは？</vt:lpstr>
      <vt:lpstr>今日から始める！ワンポイント生活改善</vt:lpstr>
      <vt:lpstr>今日から始める！ワンポイント生活改善</vt:lpstr>
      <vt:lpstr> はじめよう糖尿病治療！ 今日から実践！糖尿病と診断されたら</vt:lpstr>
      <vt:lpstr>糖尿病ってどんな病気？</vt:lpstr>
      <vt:lpstr>糖尿病の原因は？</vt:lpstr>
      <vt:lpstr>糖尿病治療の目標</vt:lpstr>
      <vt:lpstr>あなたの目標を「宣言」してみましょう！</vt:lpstr>
      <vt:lpstr>目標達成のためにできること</vt:lpstr>
      <vt:lpstr>食事にひと手間でバランスアップ！ ～血糖の上昇や筋力の低下を防ぎましょう～</vt:lpstr>
      <vt:lpstr>食事にひと手間でバランスアップ！ ～血糖の上昇や筋力の低下を防ぎましょう～</vt:lpstr>
      <vt:lpstr>食事にひと手間でバランスアップ！ ～血糖の上昇や筋力の低下を防ぎましょう～</vt:lpstr>
      <vt:lpstr>糖尿病に対するイメージを変えるための 活動が始まっています。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160406_【提出用】糖尿病教室用スライド（前半） </dc:title>
  <dc:creator>User</dc:creator>
  <cp:lastModifiedBy>Rie Sato (Targis)</cp:lastModifiedBy>
  <cp:revision>703</cp:revision>
  <cp:lastPrinted>2020-03-19T03:14:33Z</cp:lastPrinted>
  <dcterms:created xsi:type="dcterms:W3CDTF">2015-08-05T13:49:05Z</dcterms:created>
  <dcterms:modified xsi:type="dcterms:W3CDTF">2020-06-26T04:14:30Z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0x010100406FEE8CB207AA43BAE1312680CA3D31</vt:lpwstr>
  </property>
  <property fmtid="{D5CDD505-2E9C-101B-9397-08002B2CF9AE}" pid="3" name="docIndexRef">
    <vt:lpwstr>e3d7d9b7-3dfd-4cf5-a46e-28621d123ffb</vt:lpwstr>
  </property>
  <property fmtid="{D5CDD505-2E9C-101B-9397-08002B2CF9AE}" pid="4" name="bjSaver">
    <vt:lpwstr>6x6tUfejgl6b+stW2Swhkx4MA0YmvkZM</vt:lpwstr>
  </property>
  <property fmtid="{D5CDD505-2E9C-101B-9397-08002B2CF9AE}" pid="5" name="bjDocumentSecurityLabel">
    <vt:lpwstr>Not Classified</vt:lpwstr>
  </property>
  <property fmtid="{D5CDD505-2E9C-101B-9397-08002B2CF9AE}" pid="6" name="bjDocumentLabelXML">
    <vt:lpwstr>&lt;?xml version="1.0" encoding="us-ascii"?&gt;&lt;sisl xmlns:xsi="http://www.w3.org/2001/XMLSchema-instance" xmlns:xsd="http://www.w3.org/2001/XMLSchema" sislVersion="0" policy="a10f9ac0-5937-4b4f-b459-96aedd9ed2c5" origin="userSelected" xmlns="http://www.boldonj</vt:lpwstr>
  </property>
  <property fmtid="{D5CDD505-2E9C-101B-9397-08002B2CF9AE}" pid="7" name="bjDocumentLabelXML-0">
    <vt:lpwstr>ames.com/2008/01/sie/internal/label"&gt;&lt;element uid="72a5d865-2c9e-41bb-b8a0-b31322cd1ede" value="" /&gt;&lt;/sisl&gt;</vt:lpwstr>
  </property>
  <property fmtid="{D5CDD505-2E9C-101B-9397-08002B2CF9AE}" pid="9" name="_NewReviewCycle">
    <vt:lpwstr/>
  </property>
</Properties>
</file>